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4"/>
  </p:notesMasterIdLst>
  <p:sldIdLst>
    <p:sldId id="257" r:id="rId2"/>
    <p:sldId id="256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6544" autoAdjust="0"/>
    <p:restoredTop sz="96057" autoAdjust="0"/>
  </p:normalViewPr>
  <p:slideViewPr>
    <p:cSldViewPr>
      <p:cViewPr>
        <p:scale>
          <a:sx n="140" d="100"/>
          <a:sy n="140" d="100"/>
        </p:scale>
        <p:origin x="336" y="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CDCAB97-7E98-42D1-9AC0-05B80836177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403C401-F0EB-4E50-A2EA-B91561AB821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3C401-F0EB-4E50-A2EA-B91561AB8218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2" name="مستطيل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مستطيل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مستطيل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مستطيل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56" name="مستطيل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مستطيل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مستطيل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مستطيل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شكل حر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شكل حر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شكل حر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شكل حر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شكل حر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شكل حر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شكل حر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شكل حر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شكل حر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شكل حر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شكل حر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شكل حر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شكل حر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شكل حر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مستطيل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مستطيل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مستطيل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مستطيل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مستطيل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مستطيل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مستطيل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مستطيل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مستطيل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رابط مستقيم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مجموعة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رابط مستقيم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مستقيم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grpSp>
        <p:nvGrpSpPr>
          <p:cNvPr id="14" name="مجموعة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رابط مستقيم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مجموعة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رابط مستقيم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مستقيم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مستطيل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مستطيل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مستطيل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C6D7444-0EF0-4CE6-A640-AB5916E3E43D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4B30851F-A30B-4911-9254-52129427515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r" rtl="1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r" rtl="1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r" rtl="1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r" rtl="1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حل آلوآجب آلثآني /</a:t>
            </a:r>
            <a:endParaRPr lang="ar-SA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500298" y="2000240"/>
            <a:ext cx="550072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الخريطة الذهنية  ..</a:t>
            </a:r>
          </a:p>
          <a:p>
            <a:endParaRPr lang="ar-SA" dirty="0" smtClean="0"/>
          </a:p>
          <a:p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              الطالبة: أبرار العمري ,,,</a:t>
            </a:r>
            <a:endParaRPr lang="ar-SA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214414" y="4357694"/>
            <a:ext cx="22860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د / أسماء عبد القادر ..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شكل بيضاوي 5"/>
          <p:cNvSpPr/>
          <p:nvPr/>
        </p:nvSpPr>
        <p:spPr>
          <a:xfrm>
            <a:off x="3000364" y="3071812"/>
            <a:ext cx="2286016" cy="135732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3214679" y="3571878"/>
            <a:ext cx="200026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استراتيجيه القراءة </a:t>
            </a:r>
            <a:endParaRPr lang="ar-SA" sz="1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9" name="رابط منحني 8"/>
          <p:cNvCxnSpPr/>
          <p:nvPr/>
        </p:nvCxnSpPr>
        <p:spPr>
          <a:xfrm flipV="1">
            <a:off x="5000630" y="2500306"/>
            <a:ext cx="1000132" cy="78581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نحني 11"/>
          <p:cNvCxnSpPr/>
          <p:nvPr/>
        </p:nvCxnSpPr>
        <p:spPr>
          <a:xfrm rot="10800000" flipV="1">
            <a:off x="2000232" y="4143380"/>
            <a:ext cx="1143008" cy="64294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/>
          <p:cNvSpPr/>
          <p:nvPr/>
        </p:nvSpPr>
        <p:spPr>
          <a:xfrm>
            <a:off x="5929323" y="1714489"/>
            <a:ext cx="928695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ربع نص 14"/>
          <p:cNvSpPr txBox="1"/>
          <p:nvPr/>
        </p:nvSpPr>
        <p:spPr>
          <a:xfrm>
            <a:off x="6072199" y="1785927"/>
            <a:ext cx="71438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900" b="1" kern="0" dirty="0" smtClean="0">
                <a:solidFill>
                  <a:schemeClr val="bg1">
                    <a:lumMod val="95000"/>
                  </a:schemeClr>
                </a:solidFill>
                <a:latin typeface="Arial"/>
              </a:rPr>
              <a:t>إستراتيجية ( </a:t>
            </a:r>
            <a:r>
              <a:rPr lang="en-US" sz="900" b="1" kern="0" dirty="0" smtClean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3 PAS</a:t>
            </a:r>
            <a:r>
              <a:rPr lang="ar-SA" sz="900" b="1" kern="0" dirty="0" smtClean="0">
                <a:solidFill>
                  <a:schemeClr val="bg1">
                    <a:lumMod val="95000"/>
                  </a:schemeClr>
                </a:solidFill>
                <a:latin typeface="Arial"/>
              </a:rPr>
              <a:t> ) للقراءة الصحيحة</a:t>
            </a:r>
          </a:p>
          <a:p>
            <a:endParaRPr lang="ar-SA" dirty="0"/>
          </a:p>
        </p:txBody>
      </p:sp>
      <p:sp>
        <p:nvSpPr>
          <p:cNvPr id="16" name="شكل بيضاوي 15"/>
          <p:cNvSpPr/>
          <p:nvPr/>
        </p:nvSpPr>
        <p:spPr>
          <a:xfrm>
            <a:off x="785785" y="4357696"/>
            <a:ext cx="1071571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928663" y="4500571"/>
            <a:ext cx="71438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900" b="1" kern="0" dirty="0" smtClean="0">
                <a:latin typeface="Arial"/>
              </a:rPr>
              <a:t>إستراتيجية ( </a:t>
            </a:r>
            <a:r>
              <a:rPr lang="en-US" sz="900" b="1" kern="0" dirty="0" smtClean="0">
                <a:latin typeface="Arial"/>
                <a:cs typeface="Arial"/>
              </a:rPr>
              <a:t>K . W . L </a:t>
            </a:r>
            <a:r>
              <a:rPr lang="ar-SA" sz="900" b="1" kern="0" dirty="0" smtClean="0">
                <a:latin typeface="Arial"/>
              </a:rPr>
              <a:t> ) لمراقبة النمو المعرفي</a:t>
            </a:r>
            <a:endParaRPr lang="ar-SA" sz="900" b="1" dirty="0" smtClean="0"/>
          </a:p>
          <a:p>
            <a:endParaRPr lang="ar-SA" dirty="0"/>
          </a:p>
        </p:txBody>
      </p:sp>
      <p:sp>
        <p:nvSpPr>
          <p:cNvPr id="22" name="شكل بيضاوي 21"/>
          <p:cNvSpPr/>
          <p:nvPr/>
        </p:nvSpPr>
        <p:spPr>
          <a:xfrm>
            <a:off x="6715141" y="785794"/>
            <a:ext cx="785819" cy="7143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ربع نص 22"/>
          <p:cNvSpPr txBox="1"/>
          <p:nvPr/>
        </p:nvSpPr>
        <p:spPr>
          <a:xfrm>
            <a:off x="7715274" y="1857365"/>
            <a:ext cx="714380" cy="1692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500" dirty="0"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6858016" y="928673"/>
            <a:ext cx="5715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>
                    <a:lumMod val="95000"/>
                  </a:schemeClr>
                </a:solidFill>
              </a:rPr>
              <a:t>P1</a:t>
            </a:r>
          </a:p>
          <a:p>
            <a:r>
              <a:rPr lang="en-US" sz="800" b="1" dirty="0" smtClean="0">
                <a:solidFill>
                  <a:schemeClr val="bg1">
                    <a:lumMod val="95000"/>
                  </a:schemeClr>
                </a:solidFill>
              </a:rPr>
              <a:t>Prepare</a:t>
            </a:r>
          </a:p>
          <a:p>
            <a:r>
              <a:rPr lang="ar-SA" sz="800" b="1" dirty="0" smtClean="0">
                <a:solidFill>
                  <a:schemeClr val="bg1">
                    <a:lumMod val="95000"/>
                  </a:schemeClr>
                </a:solidFill>
              </a:rPr>
              <a:t>استعداد</a:t>
            </a:r>
            <a:endParaRPr lang="en-US" sz="800" b="1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شكل بيضاوي 26"/>
          <p:cNvSpPr/>
          <p:nvPr/>
        </p:nvSpPr>
        <p:spPr>
          <a:xfrm>
            <a:off x="7358081" y="1428736"/>
            <a:ext cx="785819" cy="64294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مربع نص 27"/>
          <p:cNvSpPr txBox="1"/>
          <p:nvPr/>
        </p:nvSpPr>
        <p:spPr>
          <a:xfrm>
            <a:off x="7500959" y="1500175"/>
            <a:ext cx="5715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>
                    <a:lumMod val="95000"/>
                  </a:schemeClr>
                </a:solidFill>
              </a:rPr>
              <a:t>p2</a:t>
            </a:r>
          </a:p>
          <a:p>
            <a:r>
              <a:rPr lang="en-US" sz="800" b="1" dirty="0" smtClean="0">
                <a:solidFill>
                  <a:schemeClr val="bg1">
                    <a:lumMod val="95000"/>
                  </a:schemeClr>
                </a:solidFill>
              </a:rPr>
              <a:t>Preview</a:t>
            </a:r>
          </a:p>
          <a:p>
            <a:r>
              <a:rPr lang="ar-SA" sz="800" b="1" dirty="0" smtClean="0">
                <a:solidFill>
                  <a:schemeClr val="bg1">
                    <a:lumMod val="95000"/>
                  </a:schemeClr>
                </a:solidFill>
              </a:rPr>
              <a:t>استعراض</a:t>
            </a:r>
            <a:endParaRPr lang="ar-SA" sz="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شكل بيضاوي 30"/>
          <p:cNvSpPr/>
          <p:nvPr/>
        </p:nvSpPr>
        <p:spPr>
          <a:xfrm>
            <a:off x="7286645" y="2143116"/>
            <a:ext cx="785819" cy="78581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مربع نص 31"/>
          <p:cNvSpPr txBox="1"/>
          <p:nvPr/>
        </p:nvSpPr>
        <p:spPr>
          <a:xfrm>
            <a:off x="7429521" y="2285992"/>
            <a:ext cx="50006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>
                    <a:lumMod val="95000"/>
                  </a:schemeClr>
                </a:solidFill>
              </a:rPr>
              <a:t>P3</a:t>
            </a:r>
          </a:p>
          <a:p>
            <a:r>
              <a:rPr lang="en-US" sz="800" b="1" dirty="0" smtClean="0">
                <a:solidFill>
                  <a:schemeClr val="bg1">
                    <a:lumMod val="95000"/>
                  </a:schemeClr>
                </a:solidFill>
              </a:rPr>
              <a:t>Passive</a:t>
            </a:r>
          </a:p>
          <a:p>
            <a:r>
              <a:rPr lang="ar-SA" sz="800" b="1" dirty="0" smtClean="0">
                <a:solidFill>
                  <a:schemeClr val="bg1">
                    <a:lumMod val="95000"/>
                  </a:schemeClr>
                </a:solidFill>
              </a:rPr>
              <a:t>متصفح</a:t>
            </a:r>
            <a:endParaRPr lang="ar-SA" sz="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شكل بيضاوي 41"/>
          <p:cNvSpPr/>
          <p:nvPr/>
        </p:nvSpPr>
        <p:spPr>
          <a:xfrm>
            <a:off x="6643701" y="3000373"/>
            <a:ext cx="785819" cy="7143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مربع نص 47"/>
          <p:cNvSpPr txBox="1"/>
          <p:nvPr/>
        </p:nvSpPr>
        <p:spPr>
          <a:xfrm>
            <a:off x="6500827" y="3143251"/>
            <a:ext cx="9286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>
                    <a:lumMod val="95000"/>
                  </a:schemeClr>
                </a:solidFill>
              </a:rPr>
              <a:t>A</a:t>
            </a:r>
          </a:p>
          <a:p>
            <a:r>
              <a:rPr lang="en-US" sz="800" b="1" dirty="0" smtClean="0">
                <a:solidFill>
                  <a:schemeClr val="bg1">
                    <a:lumMod val="95000"/>
                  </a:schemeClr>
                </a:solidFill>
              </a:rPr>
              <a:t>Active  Reading</a:t>
            </a:r>
          </a:p>
          <a:p>
            <a:r>
              <a:rPr lang="ar-SA" sz="800" b="1" dirty="0" smtClean="0">
                <a:solidFill>
                  <a:schemeClr val="bg1">
                    <a:lumMod val="95000"/>
                  </a:schemeClr>
                </a:solidFill>
              </a:rPr>
              <a:t>قراءة فاحصة </a:t>
            </a:r>
            <a:endParaRPr lang="ar-SA" sz="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9" name="شكل بيضاوي 48"/>
          <p:cNvSpPr/>
          <p:nvPr/>
        </p:nvSpPr>
        <p:spPr>
          <a:xfrm>
            <a:off x="5572132" y="3071811"/>
            <a:ext cx="857256" cy="78581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مربع نص 49"/>
          <p:cNvSpPr txBox="1"/>
          <p:nvPr/>
        </p:nvSpPr>
        <p:spPr>
          <a:xfrm>
            <a:off x="5500695" y="3214688"/>
            <a:ext cx="9286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>
                    <a:lumMod val="95000"/>
                  </a:schemeClr>
                </a:solidFill>
              </a:rPr>
              <a:t>S</a:t>
            </a:r>
          </a:p>
          <a:p>
            <a:r>
              <a:rPr lang="en-US" sz="800" b="1" dirty="0" smtClean="0">
                <a:solidFill>
                  <a:schemeClr val="bg1">
                    <a:lumMod val="95000"/>
                  </a:schemeClr>
                </a:solidFill>
              </a:rPr>
              <a:t>Selective Reading</a:t>
            </a:r>
          </a:p>
          <a:p>
            <a:r>
              <a:rPr lang="ar-SA" sz="800" b="1" dirty="0" smtClean="0">
                <a:solidFill>
                  <a:schemeClr val="bg1">
                    <a:lumMod val="95000"/>
                  </a:schemeClr>
                </a:solidFill>
              </a:rPr>
              <a:t>قراءة انتقائية</a:t>
            </a:r>
            <a:endParaRPr lang="en-US" sz="800" b="1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55" name="رابط منحني 54"/>
          <p:cNvCxnSpPr/>
          <p:nvPr/>
        </p:nvCxnSpPr>
        <p:spPr>
          <a:xfrm flipV="1">
            <a:off x="6643703" y="1500174"/>
            <a:ext cx="285752" cy="21431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رابط منحني 56"/>
          <p:cNvCxnSpPr/>
          <p:nvPr/>
        </p:nvCxnSpPr>
        <p:spPr>
          <a:xfrm flipV="1">
            <a:off x="6929455" y="1857364"/>
            <a:ext cx="357191" cy="21431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رابط منحني 58"/>
          <p:cNvCxnSpPr/>
          <p:nvPr/>
        </p:nvCxnSpPr>
        <p:spPr>
          <a:xfrm>
            <a:off x="6929455" y="2357431"/>
            <a:ext cx="357191" cy="7143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رابط منحني 60"/>
          <p:cNvCxnSpPr/>
          <p:nvPr/>
        </p:nvCxnSpPr>
        <p:spPr>
          <a:xfrm rot="16200000" flipH="1">
            <a:off x="6607985" y="2678901"/>
            <a:ext cx="285752" cy="214315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رابط منحني 62"/>
          <p:cNvCxnSpPr/>
          <p:nvPr/>
        </p:nvCxnSpPr>
        <p:spPr>
          <a:xfrm rot="5400000">
            <a:off x="5929322" y="2714619"/>
            <a:ext cx="357190" cy="214315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رابط منحني 67"/>
          <p:cNvCxnSpPr/>
          <p:nvPr/>
        </p:nvCxnSpPr>
        <p:spPr>
          <a:xfrm>
            <a:off x="1857358" y="5214952"/>
            <a:ext cx="428628" cy="28575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شكل بيضاوي 68"/>
          <p:cNvSpPr/>
          <p:nvPr/>
        </p:nvSpPr>
        <p:spPr>
          <a:xfrm>
            <a:off x="2428861" y="5286388"/>
            <a:ext cx="785819" cy="64294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مربع نص 69"/>
          <p:cNvSpPr txBox="1"/>
          <p:nvPr/>
        </p:nvSpPr>
        <p:spPr>
          <a:xfrm>
            <a:off x="2214547" y="5357828"/>
            <a:ext cx="9286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800" b="1" dirty="0" smtClean="0">
                <a:solidFill>
                  <a:schemeClr val="accent3">
                    <a:lumMod val="50000"/>
                  </a:schemeClr>
                </a:solidFill>
              </a:rPr>
              <a:t>K</a:t>
            </a:r>
          </a:p>
          <a:p>
            <a:r>
              <a:rPr lang="en-US" sz="800" b="1" dirty="0" smtClean="0">
                <a:solidFill>
                  <a:schemeClr val="accent3">
                    <a:lumMod val="50000"/>
                  </a:schemeClr>
                </a:solidFill>
              </a:rPr>
              <a:t>What I know </a:t>
            </a:r>
          </a:p>
          <a:p>
            <a:r>
              <a:rPr lang="ar-SA" sz="800" b="1" dirty="0" smtClean="0">
                <a:solidFill>
                  <a:schemeClr val="accent3">
                    <a:lumMod val="50000"/>
                  </a:schemeClr>
                </a:solidFill>
              </a:rPr>
              <a:t>ماذا اعرف </a:t>
            </a:r>
            <a:endParaRPr lang="ar-SA" sz="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74" name="رابط منحني 73"/>
          <p:cNvCxnSpPr/>
          <p:nvPr/>
        </p:nvCxnSpPr>
        <p:spPr>
          <a:xfrm rot="16200000" flipH="1">
            <a:off x="1178695" y="5679297"/>
            <a:ext cx="428628" cy="214315"/>
          </a:xfrm>
          <a:prstGeom prst="curvedConnector3">
            <a:avLst>
              <a:gd name="adj1" fmla="val 4703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شكل بيضاوي 74"/>
          <p:cNvSpPr/>
          <p:nvPr/>
        </p:nvSpPr>
        <p:spPr>
          <a:xfrm>
            <a:off x="1500167" y="5857894"/>
            <a:ext cx="1000132" cy="7143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مربع نص 75"/>
          <p:cNvSpPr txBox="1"/>
          <p:nvPr/>
        </p:nvSpPr>
        <p:spPr>
          <a:xfrm>
            <a:off x="1428729" y="6000770"/>
            <a:ext cx="107157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accent3">
                    <a:lumMod val="50000"/>
                  </a:schemeClr>
                </a:solidFill>
              </a:rPr>
              <a:t>W</a:t>
            </a:r>
          </a:p>
          <a:p>
            <a:r>
              <a:rPr lang="en-US" sz="800" b="1" dirty="0" smtClean="0">
                <a:solidFill>
                  <a:schemeClr val="accent3">
                    <a:lumMod val="50000"/>
                  </a:schemeClr>
                </a:solidFill>
              </a:rPr>
              <a:t>What I want to learn</a:t>
            </a:r>
          </a:p>
          <a:p>
            <a:r>
              <a:rPr lang="ar-SA" sz="800" b="1" dirty="0" smtClean="0">
                <a:solidFill>
                  <a:schemeClr val="accent3">
                    <a:lumMod val="50000"/>
                  </a:schemeClr>
                </a:solidFill>
              </a:rPr>
              <a:t>ماذا أريد أن اعرف </a:t>
            </a:r>
            <a:endParaRPr lang="ar-SA" sz="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83" name="رابط منحني 82"/>
          <p:cNvCxnSpPr/>
          <p:nvPr/>
        </p:nvCxnSpPr>
        <p:spPr>
          <a:xfrm rot="10800000">
            <a:off x="6000762" y="857232"/>
            <a:ext cx="642943" cy="21431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4" name="مستطيل 83"/>
          <p:cNvSpPr/>
          <p:nvPr/>
        </p:nvSpPr>
        <p:spPr>
          <a:xfrm>
            <a:off x="4286250" y="642919"/>
            <a:ext cx="1500199" cy="9286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مربع نص 84"/>
          <p:cNvSpPr txBox="1"/>
          <p:nvPr/>
        </p:nvSpPr>
        <p:spPr>
          <a:xfrm>
            <a:off x="3428994" y="714359"/>
            <a:ext cx="2428892" cy="11310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EG" sz="9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تهيأ نفسيا للقراءة.	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EG" sz="9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-جهز أدواتك.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EG" sz="9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هيئ المكان.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EG" sz="9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حدد الهدف من القراءة</a:t>
            </a:r>
            <a:endParaRPr lang="ar-SA" sz="900" dirty="0" smtClean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  <a:p>
            <a:endParaRPr lang="ar-SA" dirty="0"/>
          </a:p>
        </p:txBody>
      </p:sp>
      <p:sp>
        <p:nvSpPr>
          <p:cNvPr id="88" name="مستطيل 87"/>
          <p:cNvSpPr/>
          <p:nvPr/>
        </p:nvSpPr>
        <p:spPr>
          <a:xfrm>
            <a:off x="7786711" y="0"/>
            <a:ext cx="1143008" cy="12858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مربع نص 88"/>
          <p:cNvSpPr txBox="1"/>
          <p:nvPr/>
        </p:nvSpPr>
        <p:spPr>
          <a:xfrm>
            <a:off x="8001026" y="1"/>
            <a:ext cx="928695" cy="16081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endParaRPr lang="ar-SA" sz="700" dirty="0" smtClean="0">
              <a:solidFill>
                <a:srgbClr val="002060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EG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ا</a:t>
            </a:r>
            <a:r>
              <a:rPr lang="ar-SA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لإطلاع </a:t>
            </a:r>
            <a:r>
              <a:rPr lang="ar-EG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على الهيكل البنائي </a:t>
            </a:r>
            <a:r>
              <a:rPr lang="ar-SA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للكتاب</a:t>
            </a:r>
            <a:endParaRPr lang="ar-EG" sz="700" dirty="0" smtClean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SA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ar-EG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طريقة تنظيمه وما </a:t>
            </a:r>
            <a:r>
              <a:rPr lang="ar-SA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يتضمنه </a:t>
            </a:r>
            <a:r>
              <a:rPr lang="ar-EG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من جداول ورسوم وملخصات...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ar-EG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-ركز على العناوين الرئيسية والمقدمات والنهايات</a:t>
            </a:r>
            <a:r>
              <a:rPr lang="ar-SA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من </a:t>
            </a:r>
            <a:r>
              <a:rPr lang="ar-EG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(</a:t>
            </a:r>
            <a:r>
              <a:rPr lang="ar-SA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ar-EG" sz="7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5-8 دقائق).</a:t>
            </a:r>
          </a:p>
          <a:p>
            <a:endParaRPr lang="ar-SA" dirty="0"/>
          </a:p>
        </p:txBody>
      </p:sp>
      <p:cxnSp>
        <p:nvCxnSpPr>
          <p:cNvPr id="91" name="رابط منحني 90"/>
          <p:cNvCxnSpPr/>
          <p:nvPr/>
        </p:nvCxnSpPr>
        <p:spPr>
          <a:xfrm rot="5400000" flipH="1" flipV="1">
            <a:off x="8143902" y="1285861"/>
            <a:ext cx="357190" cy="357191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0" name="رابط منحني 99"/>
          <p:cNvCxnSpPr/>
          <p:nvPr/>
        </p:nvCxnSpPr>
        <p:spPr>
          <a:xfrm rot="16200000" flipH="1">
            <a:off x="8072462" y="2714621"/>
            <a:ext cx="357190" cy="357191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1" name="مستطيل 100"/>
          <p:cNvSpPr/>
          <p:nvPr/>
        </p:nvSpPr>
        <p:spPr>
          <a:xfrm>
            <a:off x="7715274" y="3143250"/>
            <a:ext cx="1214415" cy="20717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06" name="رابط منحني 105"/>
          <p:cNvCxnSpPr/>
          <p:nvPr/>
        </p:nvCxnSpPr>
        <p:spPr>
          <a:xfrm rot="5400000">
            <a:off x="6929456" y="4000505"/>
            <a:ext cx="500066" cy="71439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9" name="مربع نص 108"/>
          <p:cNvSpPr txBox="1"/>
          <p:nvPr/>
        </p:nvSpPr>
        <p:spPr>
          <a:xfrm>
            <a:off x="7643833" y="3357562"/>
            <a:ext cx="1357323" cy="19159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fontAlgn="base">
              <a:lnSpc>
                <a:spcPts val="2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endParaRPr lang="ar-SA" sz="600" b="1" dirty="0" smtClean="0">
              <a:solidFill>
                <a:schemeClr val="bg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lvl="0" algn="just" fontAlgn="base">
              <a:lnSpc>
                <a:spcPts val="2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SA" sz="7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اقرأ قراءة عابرة .</a:t>
            </a:r>
            <a:endParaRPr lang="ar-EG" sz="700" b="1" dirty="0" smtClean="0">
              <a:solidFill>
                <a:schemeClr val="bg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lvl="0" algn="just" fontAlgn="base">
              <a:lnSpc>
                <a:spcPts val="2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SA" sz="7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تصفح الكتاب للإطلاع على لغة الكتاب ، أسلوبه ، طريقة تنظيمه للأفكار .</a:t>
            </a:r>
          </a:p>
          <a:p>
            <a:pPr lvl="0" algn="just" fontAlgn="base">
              <a:lnSpc>
                <a:spcPts val="2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SA" sz="7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تعرف على الأفكار الرئيسة وطريقة تسلسلها </a:t>
            </a:r>
            <a:r>
              <a:rPr lang="ar-EG" sz="7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(</a:t>
            </a:r>
            <a:r>
              <a:rPr lang="ar-SA" sz="7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8 - 10</a:t>
            </a:r>
            <a:r>
              <a:rPr lang="ar-EG" sz="7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دقائق).</a:t>
            </a:r>
          </a:p>
          <a:p>
            <a:endParaRPr lang="ar-SA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مستطيل 109"/>
          <p:cNvSpPr/>
          <p:nvPr/>
        </p:nvSpPr>
        <p:spPr>
          <a:xfrm>
            <a:off x="6643703" y="4357694"/>
            <a:ext cx="1000132" cy="20717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مربع نص 110"/>
          <p:cNvSpPr txBox="1"/>
          <p:nvPr/>
        </p:nvSpPr>
        <p:spPr>
          <a:xfrm>
            <a:off x="6715140" y="4357696"/>
            <a:ext cx="857256" cy="172354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EG" sz="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اقرأ قراءة دقيقة ..</a:t>
            </a:r>
            <a:r>
              <a:rPr lang="en-US" sz="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وذلك عن طريق : 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SA" sz="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البحث عن الأفكار الرئيسة والتفاصيل ذات الأهمية 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SA" sz="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التركيز على أهم الأفكار 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SA" sz="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تجاوز الأمثلة والشروح والتفصيلات  .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SA" sz="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تجاوز ما يصعب عليك فهمه</a:t>
            </a:r>
            <a:endParaRPr lang="ar-EG" sz="7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ar-SA" sz="800" dirty="0"/>
          </a:p>
        </p:txBody>
      </p:sp>
      <p:cxnSp>
        <p:nvCxnSpPr>
          <p:cNvPr id="113" name="رابط منحني 112"/>
          <p:cNvCxnSpPr/>
          <p:nvPr/>
        </p:nvCxnSpPr>
        <p:spPr>
          <a:xfrm rot="5400000">
            <a:off x="5536413" y="4179099"/>
            <a:ext cx="642942" cy="14287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5" name="مستطيل 114"/>
          <p:cNvSpPr/>
          <p:nvPr/>
        </p:nvSpPr>
        <p:spPr>
          <a:xfrm>
            <a:off x="5214941" y="4572009"/>
            <a:ext cx="1071571" cy="10001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مربع نص 115"/>
          <p:cNvSpPr txBox="1"/>
          <p:nvPr/>
        </p:nvSpPr>
        <p:spPr>
          <a:xfrm>
            <a:off x="5286380" y="4714884"/>
            <a:ext cx="857256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SA" sz="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اقرأ بعناية وتركيز ما أنت بحاجة إليه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ar-SA" sz="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تجاوز الموضوعات التي لا تدخل ضمن أهدافك الحالية </a:t>
            </a:r>
            <a:endParaRPr lang="ar-EG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8" name="رابط منحني 117"/>
          <p:cNvCxnSpPr/>
          <p:nvPr/>
        </p:nvCxnSpPr>
        <p:spPr>
          <a:xfrm rot="16200000" flipV="1">
            <a:off x="892944" y="3893347"/>
            <a:ext cx="500066" cy="28575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شكل بيضاوي 118"/>
          <p:cNvSpPr/>
          <p:nvPr/>
        </p:nvSpPr>
        <p:spPr>
          <a:xfrm>
            <a:off x="642909" y="2786058"/>
            <a:ext cx="1071571" cy="100013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مربع نص 119"/>
          <p:cNvSpPr txBox="1"/>
          <p:nvPr/>
        </p:nvSpPr>
        <p:spPr>
          <a:xfrm>
            <a:off x="428597" y="3000374"/>
            <a:ext cx="107157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800" b="1" dirty="0" smtClean="0">
                <a:solidFill>
                  <a:schemeClr val="accent3">
                    <a:lumMod val="50000"/>
                  </a:schemeClr>
                </a:solidFill>
              </a:rPr>
              <a:t>L</a:t>
            </a:r>
          </a:p>
          <a:p>
            <a:r>
              <a:rPr lang="en-US" sz="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800" b="1" dirty="0" smtClean="0">
                <a:solidFill>
                  <a:schemeClr val="accent3">
                    <a:lumMod val="50000"/>
                  </a:schemeClr>
                </a:solidFill>
              </a:rPr>
              <a:t>what I learned</a:t>
            </a:r>
          </a:p>
          <a:p>
            <a:r>
              <a:rPr lang="ar-SA" sz="800" b="1" dirty="0" smtClean="0">
                <a:solidFill>
                  <a:schemeClr val="accent3">
                    <a:lumMod val="50000"/>
                  </a:schemeClr>
                </a:solidFill>
              </a:rPr>
              <a:t>ماذا تعلمت </a:t>
            </a:r>
            <a:endParaRPr lang="ar-SA" sz="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123" name="رابط منحني 122"/>
          <p:cNvCxnSpPr/>
          <p:nvPr/>
        </p:nvCxnSpPr>
        <p:spPr>
          <a:xfrm>
            <a:off x="3286118" y="5572141"/>
            <a:ext cx="642943" cy="28575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4" name="مستطيل 123"/>
          <p:cNvSpPr/>
          <p:nvPr/>
        </p:nvSpPr>
        <p:spPr>
          <a:xfrm flipH="1">
            <a:off x="4000496" y="5715016"/>
            <a:ext cx="1785950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مربع نص 124"/>
          <p:cNvSpPr txBox="1"/>
          <p:nvPr/>
        </p:nvSpPr>
        <p:spPr>
          <a:xfrm>
            <a:off x="4643438" y="5857892"/>
            <a:ext cx="1071571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700" b="1" dirty="0" smtClean="0">
                <a:solidFill>
                  <a:schemeClr val="accent3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معلوماتي السابقة عن الموضوع</a:t>
            </a:r>
            <a:endParaRPr lang="ar-EG" sz="700" b="1" dirty="0" smtClean="0">
              <a:solidFill>
                <a:schemeClr val="accent3">
                  <a:lumMod val="5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endParaRPr lang="ar-SA" sz="800" dirty="0"/>
          </a:p>
        </p:txBody>
      </p:sp>
      <p:cxnSp>
        <p:nvCxnSpPr>
          <p:cNvPr id="127" name="رابط منحني 126"/>
          <p:cNvCxnSpPr/>
          <p:nvPr/>
        </p:nvCxnSpPr>
        <p:spPr>
          <a:xfrm>
            <a:off x="2571738" y="6357958"/>
            <a:ext cx="428628" cy="21431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8" name="مستطيل 127"/>
          <p:cNvSpPr/>
          <p:nvPr/>
        </p:nvSpPr>
        <p:spPr>
          <a:xfrm>
            <a:off x="3143242" y="6286520"/>
            <a:ext cx="1571636" cy="4286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مربع نص 130"/>
          <p:cNvSpPr txBox="1"/>
          <p:nvPr/>
        </p:nvSpPr>
        <p:spPr>
          <a:xfrm>
            <a:off x="3214677" y="6357960"/>
            <a:ext cx="1357323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EG" sz="700" b="1" dirty="0" smtClean="0">
                <a:solidFill>
                  <a:schemeClr val="accent3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أسئلتي ، ما المعلومات </a:t>
            </a:r>
            <a:r>
              <a:rPr lang="ar-EG" sz="700" b="1" dirty="0" err="1" smtClean="0">
                <a:solidFill>
                  <a:schemeClr val="accent3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التى</a:t>
            </a:r>
            <a:r>
              <a:rPr lang="ar-EG" sz="700" b="1" dirty="0" smtClean="0">
                <a:solidFill>
                  <a:schemeClr val="accent3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أبحث عنها؟ </a:t>
            </a:r>
            <a:endParaRPr lang="en-US" sz="700" b="1" dirty="0" smtClean="0">
              <a:solidFill>
                <a:schemeClr val="accent3">
                  <a:lumMod val="5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endParaRPr lang="ar-SA" sz="800" dirty="0"/>
          </a:p>
        </p:txBody>
      </p:sp>
      <p:cxnSp>
        <p:nvCxnSpPr>
          <p:cNvPr id="133" name="رابط منحني 132"/>
          <p:cNvCxnSpPr/>
          <p:nvPr/>
        </p:nvCxnSpPr>
        <p:spPr>
          <a:xfrm flipV="1">
            <a:off x="1357291" y="2428869"/>
            <a:ext cx="428628" cy="35719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4" name="مستطيل 133"/>
          <p:cNvSpPr/>
          <p:nvPr/>
        </p:nvSpPr>
        <p:spPr>
          <a:xfrm>
            <a:off x="1857356" y="1928802"/>
            <a:ext cx="1428760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مربع نص 134"/>
          <p:cNvSpPr txBox="1"/>
          <p:nvPr/>
        </p:nvSpPr>
        <p:spPr>
          <a:xfrm>
            <a:off x="1857358" y="2000240"/>
            <a:ext cx="1214447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 fontAlgn="base">
              <a:spcAft>
                <a:spcPct val="0"/>
              </a:spcAft>
            </a:pPr>
            <a:r>
              <a:rPr lang="ar-EG" sz="900" b="1" dirty="0" smtClean="0">
                <a:solidFill>
                  <a:schemeClr val="accent3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ملخص ما تعلمت : </a:t>
            </a:r>
            <a:endParaRPr lang="ar-SA" sz="900" b="1" dirty="0" smtClean="0">
              <a:solidFill>
                <a:schemeClr val="accent3">
                  <a:lumMod val="5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rtl="0" fontAlgn="base">
              <a:spcAft>
                <a:spcPct val="0"/>
              </a:spcAft>
            </a:pPr>
            <a:r>
              <a:rPr lang="ar-EG" sz="900" b="1" dirty="0" smtClean="0">
                <a:solidFill>
                  <a:schemeClr val="accent3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ماذا عرفت الآن بعد التعلم والقراءة</a:t>
            </a:r>
            <a:r>
              <a:rPr lang="ar-EG" sz="800" dirty="0" smtClean="0">
                <a:solidFill>
                  <a:srgbClr val="002060"/>
                </a:solidFill>
                <a:latin typeface="Simplified Arabic" pitchFamily="18" charset="-78"/>
                <a:cs typeface="Simplified Arabic" pitchFamily="18" charset="-78"/>
              </a:rPr>
              <a:t>؟</a:t>
            </a:r>
          </a:p>
          <a:p>
            <a:endParaRPr lang="ar-SA" sz="800" dirty="0"/>
          </a:p>
        </p:txBody>
      </p:sp>
      <p:pic>
        <p:nvPicPr>
          <p:cNvPr id="1026" name="Picture 2" descr="C:\Users\gates\Pictures\س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785794"/>
            <a:ext cx="595071" cy="445729"/>
          </a:xfrm>
          <a:prstGeom prst="rect">
            <a:avLst/>
          </a:prstGeom>
          <a:noFill/>
        </p:spPr>
      </p:pic>
      <p:pic>
        <p:nvPicPr>
          <p:cNvPr id="1027" name="Picture 3" descr="C:\Users\gates\Pictures\8KSHTICAR8YXKICARAZ9BNCAGA0Y9WCAF052OECAB95XF9CABRVX0SCAM8D4CKCAT2HU6BCA5H6DFKCAV7TVP5CATP5F0FCAMA0OAVCAFDXPDNCAIQ1I5TCA2O1KO4CAKJ1LANCAN9JTP2CAWWNYVFCAWHCWE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5857892"/>
            <a:ext cx="500066" cy="500066"/>
          </a:xfrm>
          <a:prstGeom prst="rect">
            <a:avLst/>
          </a:prstGeom>
          <a:noFill/>
        </p:spPr>
      </p:pic>
      <p:pic>
        <p:nvPicPr>
          <p:cNvPr id="1028" name="Picture 4" descr="C:\Users\gates\Pictures\280GKLCAOI1UHYCAIIBDZ9CAV2X8M5CA01KW02CA6Y14GBCAKYPBGWCAKASYELCA5ZCSHLCAPJOB10CA1MV4S9CAB93EOOCAPQPUIJCACD6S0HCABPVBWICAY0BPLLCAVV675PCA5IC6XRCAC3QD35CA6THG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5786454"/>
            <a:ext cx="428628" cy="3981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ركة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حركة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حركة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187</TotalTime>
  <Words>214</Words>
  <Application>Microsoft Office PowerPoint</Application>
  <PresentationFormat>عرض على الشاشة (3:4)‏</PresentationFormat>
  <Paragraphs>56</Paragraphs>
  <Slides>2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حركة</vt:lpstr>
      <vt:lpstr>حل آلوآجب آلثآني /</vt:lpstr>
      <vt:lpstr>الشريحة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gates</dc:creator>
  <cp:lastModifiedBy>gates</cp:lastModifiedBy>
  <cp:revision>21</cp:revision>
  <dcterms:created xsi:type="dcterms:W3CDTF">2013-03-08T15:03:11Z</dcterms:created>
  <dcterms:modified xsi:type="dcterms:W3CDTF">2013-03-10T17:06:55Z</dcterms:modified>
</cp:coreProperties>
</file>