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8" d="100"/>
          <a:sy n="48" d="100"/>
        </p:scale>
        <p:origin x="-2364" y="-1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9356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0642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485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7730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883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813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3815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824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014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1625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359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96865-ACE7-4D57-A817-CEA7A405919F}" type="datetimeFigureOut">
              <a:rPr lang="ar-SA" smtClean="0"/>
              <a:t>18/04/35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055EF-807F-4E94-B270-981809C942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92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888" y="1259632"/>
            <a:ext cx="7851776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440" y="3419872"/>
            <a:ext cx="7851776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426650" y="4996497"/>
            <a:ext cx="4083490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اعـداد قـروب مبادئ الادارة </a:t>
            </a:r>
          </a:p>
          <a:p>
            <a:pPr algn="ctr"/>
            <a:endParaRPr lang="ar-SA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ar-SA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سـاره توت / ام حمود العسيري /</a:t>
            </a:r>
            <a:r>
              <a:rPr lang="en-US" sz="2400" b="1" dirty="0" smtClean="0">
                <a:solidFill>
                  <a:srgbClr val="0070C0"/>
                </a:solidFill>
              </a:rPr>
              <a:t>Reem019 </a:t>
            </a:r>
            <a:endParaRPr lang="ar-SA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</a:endParaRPr>
          </a:p>
          <a:p>
            <a:pPr algn="ctr"/>
            <a:endParaRPr lang="ar-SA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ar-SA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1434_ 1435هـ</a:t>
            </a:r>
            <a:endParaRPr lang="ar-SA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383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-459432" y="294928"/>
            <a:ext cx="7851648" cy="18288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dirty="0" smtClean="0"/>
              <a:t>المحاضرة الاولى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-1611560" y="63782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مقدمة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-1611560" y="1115616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أهمية الادارة في عصرنا الحاضر</a:t>
            </a:r>
          </a:p>
          <a:p>
            <a:r>
              <a:rPr lang="ar-SA" sz="1600" dirty="0" smtClean="0"/>
              <a:t>ماهية المنظمة</a:t>
            </a:r>
          </a:p>
          <a:p>
            <a:r>
              <a:rPr lang="ar-SA" sz="1600" dirty="0" smtClean="0"/>
              <a:t>ماهية الادارة</a:t>
            </a:r>
          </a:p>
          <a:p>
            <a:r>
              <a:rPr lang="ar-SA" sz="1600" dirty="0" smtClean="0"/>
              <a:t>العملية الادارة</a:t>
            </a:r>
            <a:endParaRPr lang="ar-SA" sz="1600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1477194" y="1916832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dirty="0" smtClean="0">
                <a:solidFill>
                  <a:srgbClr val="0070C0"/>
                </a:solidFill>
              </a:rPr>
              <a:t/>
            </a:r>
            <a:br>
              <a:rPr lang="ar-SA" dirty="0" smtClean="0">
                <a:solidFill>
                  <a:srgbClr val="0070C0"/>
                </a:solidFill>
              </a:rPr>
            </a:br>
            <a:r>
              <a:rPr lang="ar-SA" sz="2200" dirty="0" smtClean="0">
                <a:solidFill>
                  <a:srgbClr val="0070C0"/>
                </a:solidFill>
              </a:rPr>
              <a:t/>
            </a:r>
            <a:br>
              <a:rPr lang="ar-SA" sz="2200" dirty="0" smtClean="0">
                <a:solidFill>
                  <a:srgbClr val="0070C0"/>
                </a:solidFill>
              </a:rPr>
            </a:br>
            <a:r>
              <a:rPr lang="ar-SA" sz="2200" dirty="0" smtClean="0">
                <a:solidFill>
                  <a:srgbClr val="0070C0"/>
                </a:solidFill>
              </a:rPr>
              <a:t> أهمية الادارة في عصرنا الحاضر</a:t>
            </a:r>
            <a:endParaRPr lang="ar-SA" sz="2200" dirty="0">
              <a:solidFill>
                <a:srgbClr val="0070C0"/>
              </a:solidFill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-1477194" y="2699792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/>
              <a:t>تحيط بالإنسان طوال حياته</a:t>
            </a:r>
          </a:p>
          <a:p>
            <a:r>
              <a:rPr lang="ar-SA" sz="1800" dirty="0" smtClean="0"/>
              <a:t>الوسيلة الاساسية لإشباع الحاجات</a:t>
            </a:r>
          </a:p>
          <a:p>
            <a:r>
              <a:rPr lang="ar-SA" sz="1800" dirty="0" smtClean="0"/>
              <a:t>نجاح المنظمات أو فشلها يتوقف على نمط الادارة</a:t>
            </a:r>
          </a:p>
          <a:p>
            <a:endParaRPr lang="ar-SA" sz="1800" dirty="0"/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-1611560" y="429309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ماهية المنظمة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260648" y="3635896"/>
            <a:ext cx="64294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dirty="0" smtClean="0"/>
          </a:p>
          <a:p>
            <a:pPr>
              <a:buFont typeface="Arial" pitchFamily="34" charset="0"/>
              <a:buNone/>
            </a:pPr>
            <a:endParaRPr lang="ar-SA" dirty="0" smtClean="0"/>
          </a:p>
          <a:p>
            <a:r>
              <a:rPr lang="ar-SA" sz="1800" dirty="0" smtClean="0"/>
              <a:t>نظام أو كيان اجتماعي مفتوح ومنسق بطريقة واعية راشدة وله حدود شبه معروفة يعمل بصورة منتظمة ومستمرة لتحقيق هدف أو مجموعة من الأهداف المشتركة</a:t>
            </a:r>
            <a:endParaRPr lang="ar-SA" sz="1800" dirty="0"/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-1539552" y="550473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عناصر </a:t>
            </a:r>
            <a:r>
              <a:rPr lang="en-US" sz="2000" dirty="0" smtClean="0">
                <a:solidFill>
                  <a:srgbClr val="0070C0"/>
                </a:solidFill>
              </a:rPr>
              <a:t>/</a:t>
            </a:r>
            <a:r>
              <a:rPr lang="ar-SA" sz="2000" dirty="0" smtClean="0">
                <a:solidFill>
                  <a:srgbClr val="0070C0"/>
                </a:solidFill>
              </a:rPr>
              <a:t> ركائز المنظمة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-1611560" y="5871512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/>
              <a:t>1- الأهداف 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2- الأفراد العاملون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3- البناء الاجتماعي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4- البيئة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5- التقنيات</a:t>
            </a:r>
          </a:p>
          <a:p>
            <a:pPr marL="0" indent="0">
              <a:buFont typeface="Arial" pitchFamily="34" charset="0"/>
              <a:buNone/>
            </a:pP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10808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1611560" y="33265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ماهية الادارة 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260648" y="683568"/>
            <a:ext cx="6357392" cy="2443708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/>
              <a:t>1- الادارة بمعنى عملية </a:t>
            </a:r>
            <a:r>
              <a:rPr lang="en-US" sz="1800" dirty="0" smtClean="0"/>
              <a:t>Process</a:t>
            </a:r>
            <a:r>
              <a:rPr lang="ar-SA" sz="1800" dirty="0" smtClean="0"/>
              <a:t> 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  عملية تتضمن وظائف و أنشطة محددة (تخطيط، تنظيم، توجيه ، رقابة) ينبغي على المدير القيام بها استرشادا بمبادئ وأسس معينة.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2 - الإدارة بمعنى علم </a:t>
            </a:r>
            <a:r>
              <a:rPr lang="en-US" sz="1800" dirty="0" smtClean="0"/>
              <a:t>Discipline</a:t>
            </a:r>
            <a:endParaRPr lang="ar-SA" sz="1800" dirty="0" smtClean="0"/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 هو تعلم وفهم للنظريات والمبادئ الادارية وكيفية تطبيقها في «عملية الادارة»</a:t>
            </a:r>
          </a:p>
          <a:p>
            <a:endParaRPr lang="ar-SA" sz="1800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44624" y="1979712"/>
            <a:ext cx="6542112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3 - الادارة بمعنى أفراد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 تشير إلى الناس (المديرين)  المعنيين بإنجاز  العملية الادارية.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4 - الادارة بمعنى مهنة 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 النظر إلى الادارة باعتبارها مهنة مثل مهنة المحاماة ، الهندسة والتدقيق، والتمريض وغيرها.</a:t>
            </a:r>
            <a:endParaRPr lang="ar-SA" sz="1800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1683568" y="406794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مفهوم الادارة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44624" y="4503360"/>
            <a:ext cx="6624736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الادارة </a:t>
            </a:r>
            <a:r>
              <a:rPr lang="ar-SA" sz="1800" dirty="0" err="1" smtClean="0"/>
              <a:t>هى</a:t>
            </a:r>
            <a:r>
              <a:rPr lang="ar-SA" sz="1800" dirty="0" smtClean="0"/>
              <a:t> عملية التخطيط و التنظيم و القيادة و الرقابة التي تشتمل على الموارد البشرية و المادية والمالية و المعلوماتية في بيئة تنظيمية (</a:t>
            </a:r>
            <a:r>
              <a:rPr lang="en-US" sz="1800" dirty="0" smtClean="0"/>
              <a:t>Holt, 1993</a:t>
            </a:r>
            <a:r>
              <a:rPr lang="ar-SA" sz="1800" dirty="0" smtClean="0"/>
              <a:t>)</a:t>
            </a:r>
          </a:p>
          <a:p>
            <a:r>
              <a:rPr lang="ar-SA" sz="1800" dirty="0" smtClean="0"/>
              <a:t>الادارة </a:t>
            </a:r>
            <a:r>
              <a:rPr lang="ar-SA" sz="1800" dirty="0" err="1" smtClean="0"/>
              <a:t>هى</a:t>
            </a:r>
            <a:r>
              <a:rPr lang="ar-SA" sz="1800" dirty="0" smtClean="0"/>
              <a:t> عملية انجاز أهداف المنظمة بأسلوب يتميز بالكفاءة والفاعلية من خلال التخطيط و التنظيم والقيادة و الرقابة للموارد التنظيمية(</a:t>
            </a:r>
            <a:r>
              <a:rPr lang="en-US" sz="1800" dirty="0" smtClean="0"/>
              <a:t>(Daft, 1991</a:t>
            </a:r>
            <a:endParaRPr lang="ar-SA" sz="1800" dirty="0"/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-1611560" y="586814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عناصر</a:t>
            </a:r>
            <a:r>
              <a:rPr lang="en-US" sz="2000" dirty="0" smtClean="0">
                <a:solidFill>
                  <a:srgbClr val="0070C0"/>
                </a:solidFill>
              </a:rPr>
              <a:t>/</a:t>
            </a:r>
            <a:r>
              <a:rPr lang="ar-SA" sz="2000" dirty="0" smtClean="0">
                <a:solidFill>
                  <a:srgbClr val="0070C0"/>
                </a:solidFill>
              </a:rPr>
              <a:t>مكونات العملية الادارية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-1642864" y="6300192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1- التخطيط </a:t>
            </a:r>
            <a:r>
              <a:rPr lang="en-US" sz="1800" dirty="0" smtClean="0"/>
              <a:t>Planning</a:t>
            </a:r>
            <a:endParaRPr lang="ar-SA" sz="1800" dirty="0" smtClean="0"/>
          </a:p>
          <a:p>
            <a:r>
              <a:rPr lang="ar-SA" sz="1800" dirty="0" smtClean="0"/>
              <a:t>2- التنظيم </a:t>
            </a:r>
            <a:r>
              <a:rPr lang="en-US" sz="1800" dirty="0" smtClean="0"/>
              <a:t>Organizing </a:t>
            </a:r>
            <a:endParaRPr lang="ar-SA" sz="1800" dirty="0" smtClean="0"/>
          </a:p>
          <a:p>
            <a:r>
              <a:rPr lang="ar-SA" sz="1800" dirty="0" smtClean="0"/>
              <a:t>3- التوجيه </a:t>
            </a:r>
            <a:r>
              <a:rPr lang="en-US" sz="1800" dirty="0" smtClean="0"/>
              <a:t>Directing</a:t>
            </a:r>
            <a:endParaRPr lang="ar-SA" sz="1800" dirty="0" smtClean="0"/>
          </a:p>
          <a:p>
            <a:r>
              <a:rPr lang="ar-SA" sz="1800" dirty="0" smtClean="0"/>
              <a:t>4- الرقابة </a:t>
            </a:r>
            <a:r>
              <a:rPr lang="en-US" sz="1800" dirty="0" smtClean="0"/>
              <a:t>Controlling</a:t>
            </a:r>
            <a:endParaRPr lang="ar-SA" sz="1800" dirty="0" smtClean="0"/>
          </a:p>
          <a:p>
            <a:endParaRPr lang="ar-SA" sz="1800" dirty="0"/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-1704256" y="774035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المستويات الادارية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-1755576" y="8175768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/>
              <a:t> 1- الادارة العليا                2- الادارة الوسطى   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3- مدراء الخط الاول  </a:t>
            </a:r>
            <a:r>
              <a:rPr lang="ar-SA" sz="1800" dirty="0"/>
              <a:t> </a:t>
            </a:r>
            <a:r>
              <a:rPr lang="ar-SA" sz="1800" dirty="0" smtClean="0"/>
              <a:t>       4- العاملون المنفذون غير الاداريين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299023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510516" y="203651"/>
            <a:ext cx="7851648" cy="1828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dirty="0" smtClean="0"/>
              <a:t>المحاضرة الثانية</a:t>
            </a:r>
            <a:endParaRPr lang="ar-SA" sz="2400" dirty="0"/>
          </a:p>
        </p:txBody>
      </p:sp>
      <p:sp>
        <p:nvSpPr>
          <p:cNvPr id="4" name="عنوان فرعي 2"/>
          <p:cNvSpPr txBox="1">
            <a:spLocks/>
          </p:cNvSpPr>
          <p:nvPr/>
        </p:nvSpPr>
        <p:spPr>
          <a:xfrm>
            <a:off x="-465256" y="659160"/>
            <a:ext cx="785469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u="sng" dirty="0" smtClean="0"/>
              <a:t>تابع الفصل الاول </a:t>
            </a:r>
            <a:endParaRPr lang="ar-SA" sz="2000" u="sng" dirty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-1649896" y="104360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تابع الفصل الاول 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-1611560" y="1403648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مهارات المدير</a:t>
            </a:r>
          </a:p>
          <a:p>
            <a:r>
              <a:rPr lang="ar-SA" sz="1800" dirty="0" smtClean="0"/>
              <a:t>خصائص المدير الناجح</a:t>
            </a:r>
          </a:p>
          <a:p>
            <a:r>
              <a:rPr lang="ar-SA" sz="1800" dirty="0" smtClean="0"/>
              <a:t>التحديات التي تواجهها الادارة المعاصرة</a:t>
            </a:r>
          </a:p>
          <a:p>
            <a:r>
              <a:rPr lang="ar-SA" sz="1800" dirty="0" smtClean="0"/>
              <a:t>قياس  الاداء</a:t>
            </a:r>
          </a:p>
          <a:p>
            <a:r>
              <a:rPr lang="ar-SA" sz="1800" dirty="0" smtClean="0"/>
              <a:t>هل الادارة علم أم فن</a:t>
            </a:r>
            <a:endParaRPr lang="ar-SA" sz="1800" dirty="0"/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-1755576" y="313184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1800" dirty="0" smtClean="0">
                <a:solidFill>
                  <a:srgbClr val="0070C0"/>
                </a:solidFill>
              </a:rPr>
              <a:t>من هو المدير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44624" y="3491880"/>
            <a:ext cx="6624736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المدير هو شخص معين</a:t>
            </a:r>
            <a:r>
              <a:rPr lang="en-US" sz="1800" dirty="0" smtClean="0"/>
              <a:t>/</a:t>
            </a:r>
            <a:r>
              <a:rPr lang="ar-SA" sz="1800" dirty="0" smtClean="0"/>
              <a:t> مرجع مختص من قبل جهة ومسؤولا عن وحدة تنظيمية (قسم أو إدارة أو منظمة) ليشرف على تخطيط و تنظيم أنشطة وأعمل تلك الوحدة وتوجيه العاملين فيها والتحقق من حسن سير الاداء في سبيل تحقيق أهداف الوحدة. </a:t>
            </a:r>
            <a:endParaRPr lang="ar-SA" sz="1800" dirty="0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1827584" y="449999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مهارات المدير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-1611560" y="4860032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المهارات الفنية </a:t>
            </a:r>
          </a:p>
          <a:p>
            <a:r>
              <a:rPr lang="ar-SA" sz="1800" dirty="0" smtClean="0"/>
              <a:t>المهارات التحليلية </a:t>
            </a:r>
          </a:p>
          <a:p>
            <a:r>
              <a:rPr lang="ar-SA" sz="1800" dirty="0" smtClean="0"/>
              <a:t>مهارات صنع القرار</a:t>
            </a:r>
          </a:p>
          <a:p>
            <a:r>
              <a:rPr lang="ar-SA" sz="1800" dirty="0" smtClean="0"/>
              <a:t>مهارات تفاعلية</a:t>
            </a:r>
          </a:p>
          <a:p>
            <a:r>
              <a:rPr lang="ar-SA" sz="1800" dirty="0" smtClean="0"/>
              <a:t>المهارات الادراكية</a:t>
            </a:r>
          </a:p>
          <a:p>
            <a:r>
              <a:rPr lang="ar-SA" sz="1800" dirty="0" smtClean="0"/>
              <a:t>المهارات الاتصالية</a:t>
            </a:r>
          </a:p>
          <a:p>
            <a:r>
              <a:rPr lang="ar-SA" sz="1800" dirty="0" smtClean="0"/>
              <a:t>المهارات الحاسوبية</a:t>
            </a:r>
          </a:p>
          <a:p>
            <a:endParaRPr lang="ar-SA" sz="1800" dirty="0"/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>
          <a:xfrm>
            <a:off x="-1632248" y="7596336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يوفر توجهات ومسارات واضحة</a:t>
            </a:r>
          </a:p>
          <a:p>
            <a:r>
              <a:rPr lang="ar-SA" sz="1800" dirty="0" smtClean="0"/>
              <a:t>يشجع </a:t>
            </a:r>
            <a:r>
              <a:rPr lang="ar-SA" sz="1800" dirty="0" err="1" smtClean="0"/>
              <a:t>الإتصال</a:t>
            </a:r>
            <a:r>
              <a:rPr lang="ar-SA" sz="1800" dirty="0" smtClean="0"/>
              <a:t> المفتوح</a:t>
            </a:r>
          </a:p>
          <a:p>
            <a:r>
              <a:rPr lang="ar-SA" sz="1800" dirty="0" smtClean="0"/>
              <a:t>يرشد العاملين</a:t>
            </a:r>
          </a:p>
          <a:p>
            <a:r>
              <a:rPr lang="ar-SA" sz="1800" dirty="0" smtClean="0"/>
              <a:t>يعترف بموضوعية بالإنجاز</a:t>
            </a:r>
            <a:endParaRPr lang="ar-SA" sz="1800" dirty="0"/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-1755576" y="723629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خصائص المدير الناجح</a:t>
            </a:r>
            <a:endParaRPr lang="ar-SA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3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-1611560" y="25152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تابع خصائص المدير الناجح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-1611560" y="251520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ar-SA" sz="1800" dirty="0" smtClean="0"/>
          </a:p>
          <a:p>
            <a:r>
              <a:rPr lang="ar-SA" sz="1800" dirty="0" smtClean="0"/>
              <a:t>يضع رقابة مستمرة</a:t>
            </a:r>
          </a:p>
          <a:p>
            <a:r>
              <a:rPr lang="ar-SA" sz="1800" dirty="0" smtClean="0"/>
              <a:t>يختار العاملين المناسبين</a:t>
            </a:r>
          </a:p>
          <a:p>
            <a:r>
              <a:rPr lang="ar-SA" sz="1800" dirty="0" smtClean="0"/>
              <a:t>يتفهم الانعكاسات المالية</a:t>
            </a:r>
          </a:p>
          <a:p>
            <a:r>
              <a:rPr lang="ar-SA" sz="1800" dirty="0" smtClean="0"/>
              <a:t>يشجع الابداع والابتكار</a:t>
            </a:r>
          </a:p>
          <a:p>
            <a:r>
              <a:rPr lang="ar-SA" sz="1800" dirty="0" smtClean="0"/>
              <a:t>يعطي للعاملين قرارات واضحة </a:t>
            </a:r>
          </a:p>
          <a:p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endParaRPr lang="ar-SA" sz="1800" dirty="0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1611560" y="1772816"/>
            <a:ext cx="8229600" cy="1143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8000" b="1" dirty="0" smtClean="0">
                <a:solidFill>
                  <a:srgbClr val="0070C0"/>
                </a:solidFill>
              </a:rPr>
              <a:t/>
            </a:r>
            <a:br>
              <a:rPr lang="ar-SA" sz="8000" b="1" dirty="0" smtClean="0">
                <a:solidFill>
                  <a:srgbClr val="0070C0"/>
                </a:solidFill>
              </a:rPr>
            </a:br>
            <a:r>
              <a:rPr lang="ar-SA" sz="8000" b="1" dirty="0" smtClean="0">
                <a:solidFill>
                  <a:srgbClr val="0070C0"/>
                </a:solidFill>
              </a:rPr>
              <a:t>التحديات التي تواجهها الادارة المعاصرة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-1560240" y="2415128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/>
              <a:t>العولمة </a:t>
            </a:r>
          </a:p>
          <a:p>
            <a:r>
              <a:rPr lang="ar-SA" sz="1800" dirty="0" smtClean="0"/>
              <a:t>أخلاقيات العمل والمسؤولية الاجتماعية</a:t>
            </a:r>
          </a:p>
          <a:p>
            <a:r>
              <a:rPr lang="ar-SA" sz="1800" dirty="0" smtClean="0"/>
              <a:t>الاضطراب البيئي</a:t>
            </a:r>
          </a:p>
          <a:p>
            <a:r>
              <a:rPr lang="ar-SA" sz="1800" dirty="0" smtClean="0"/>
              <a:t>التنوع البيئي</a:t>
            </a:r>
          </a:p>
          <a:p>
            <a:endParaRPr lang="ar-SA" sz="1800" dirty="0"/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-1560240" y="370790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/>
              <a:t>ظهور اقتصاديات ومنظمات المعرفة</a:t>
            </a:r>
          </a:p>
          <a:p>
            <a:r>
              <a:rPr lang="ar-SA" sz="1800" dirty="0" smtClean="0"/>
              <a:t>التطورات التقنية </a:t>
            </a:r>
          </a:p>
          <a:p>
            <a:r>
              <a:rPr lang="ar-SA" sz="1800" dirty="0" smtClean="0"/>
              <a:t>توصف البيئة المعاصرة بأنها معقدة وعدائية</a:t>
            </a:r>
          </a:p>
          <a:p>
            <a:r>
              <a:rPr lang="ar-SA" sz="1800" dirty="0" smtClean="0"/>
              <a:t>تمكين العاملين</a:t>
            </a:r>
          </a:p>
          <a:p>
            <a:endParaRPr lang="ar-SA" sz="1800" dirty="0"/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-1683568" y="543609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b="1" dirty="0" smtClean="0">
                <a:solidFill>
                  <a:srgbClr val="0070C0"/>
                </a:solidFill>
              </a:rPr>
              <a:t>قياس الاداء</a:t>
            </a:r>
            <a:endParaRPr lang="ar-SA" sz="2000" b="1" dirty="0">
              <a:solidFill>
                <a:srgbClr val="0070C0"/>
              </a:solidFill>
            </a:endParaRPr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>
          <a:xfrm>
            <a:off x="-1683568" y="5796136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1- الكفاءة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العلاقة بين الموارد و النتائج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تحقيق أعلى منفعة مقابل التكاليف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الحصول على ما يمكن من الاهداف الذي تسعى الية المؤسسة</a:t>
            </a:r>
          </a:p>
          <a:p>
            <a:pPr>
              <a:buFont typeface="Wingdings" pitchFamily="2" charset="2"/>
              <a:buChar char="v"/>
            </a:pP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endParaRPr lang="ar-SA" sz="1800" dirty="0"/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-1696752" y="651958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2-  الفاعلية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  قدرة المنظمة على تامين الموارد المتاحة واستخدامها بفاعلية لتحقيق الاهداف.</a:t>
            </a:r>
          </a:p>
          <a:p>
            <a:endParaRPr lang="ar-SA" sz="1800" dirty="0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-1704256" y="789349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1800" b="1" dirty="0" smtClean="0">
                <a:solidFill>
                  <a:srgbClr val="FF0000"/>
                </a:solidFill>
              </a:rPr>
              <a:t>العلاقة بين الفاعلية والكفاءة</a:t>
            </a:r>
            <a:endParaRPr lang="ar-SA" sz="1800" b="1" dirty="0">
              <a:solidFill>
                <a:srgbClr val="FF0000"/>
              </a:solidFill>
            </a:endParaRPr>
          </a:p>
        </p:txBody>
      </p:sp>
      <p:sp>
        <p:nvSpPr>
          <p:cNvPr id="16" name="عنصر نائب للمحتوى 2"/>
          <p:cNvSpPr txBox="1">
            <a:spLocks/>
          </p:cNvSpPr>
          <p:nvPr/>
        </p:nvSpPr>
        <p:spPr>
          <a:xfrm>
            <a:off x="-1611560" y="759970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endParaRPr lang="ar-SA" sz="1800" dirty="0" smtClean="0"/>
          </a:p>
          <a:p>
            <a:r>
              <a:rPr lang="ar-SA" sz="1800" dirty="0" smtClean="0"/>
              <a:t>مفهوم الكفاءة ملازم ومكمل لمفهوم الفاعلية</a:t>
            </a:r>
          </a:p>
          <a:p>
            <a:r>
              <a:rPr lang="ar-SA" sz="1800" dirty="0" smtClean="0"/>
              <a:t>الكفاءة </a:t>
            </a:r>
            <a:r>
              <a:rPr lang="ar-SA" sz="1800" dirty="0" err="1" smtClean="0"/>
              <a:t>هى</a:t>
            </a:r>
            <a:r>
              <a:rPr lang="ar-SA" sz="1800" dirty="0" smtClean="0"/>
              <a:t> انجاز العمل بشكل صحيح والفاعلية </a:t>
            </a:r>
            <a:r>
              <a:rPr lang="ar-SA" sz="1800" dirty="0" err="1" smtClean="0"/>
              <a:t>هى</a:t>
            </a:r>
            <a:r>
              <a:rPr lang="ar-SA" sz="1800" dirty="0" smtClean="0"/>
              <a:t> انجاز العمل الصحيح.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 </a:t>
            </a:r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52393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1611560" y="32352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تابع قياس الاداء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188640" y="470912"/>
            <a:ext cx="6501408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ar-SA" sz="1800" dirty="0" smtClean="0">
              <a:solidFill>
                <a:srgbClr val="00B050"/>
              </a:solidFill>
            </a:endParaRPr>
          </a:p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3 - البعد الانساني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مدى اهتمام المدير</a:t>
            </a:r>
            <a:r>
              <a:rPr lang="en-US" sz="1800" dirty="0" smtClean="0"/>
              <a:t>/</a:t>
            </a:r>
            <a:r>
              <a:rPr lang="ar-SA" sz="1800" dirty="0" smtClean="0"/>
              <a:t>المنظمة بالناس العاملين فيها على نحو يعزز التزام العاملين وانتمائهم وتعاونهم.</a:t>
            </a:r>
            <a:endParaRPr lang="ar-SA" sz="1800" dirty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-1611560" y="1875315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مجالات تطبيق الادارة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-1611560" y="198308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/>
              <a:t>القطاع العام</a:t>
            </a:r>
            <a:r>
              <a:rPr lang="en-US" sz="1800" dirty="0" smtClean="0"/>
              <a:t>/ </a:t>
            </a:r>
            <a:r>
              <a:rPr lang="ar-SA" sz="1800" dirty="0" smtClean="0"/>
              <a:t>الحكومي</a:t>
            </a:r>
          </a:p>
          <a:p>
            <a:r>
              <a:rPr lang="ar-SA" sz="1800" dirty="0" smtClean="0"/>
              <a:t>القطاع الخاص</a:t>
            </a:r>
          </a:p>
          <a:p>
            <a:r>
              <a:rPr lang="ar-SA" sz="1800" dirty="0" smtClean="0"/>
              <a:t>المنظمات غير الربحية</a:t>
            </a:r>
          </a:p>
          <a:p>
            <a:r>
              <a:rPr lang="ar-SA" sz="1800" dirty="0" smtClean="0"/>
              <a:t>المنظمات الاقليمية والدولية</a:t>
            </a:r>
            <a:endParaRPr lang="ar-SA" sz="1800" dirty="0"/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-1755576" y="3275856"/>
            <a:ext cx="8229600" cy="1143000"/>
          </a:xfrm>
          <a:prstGeom prst="rect">
            <a:avLst/>
          </a:prstGeom>
        </p:spPr>
        <p:txBody>
          <a:bodyPr>
            <a:normAutofit fontScale="30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6700" b="1" dirty="0" smtClean="0">
                <a:solidFill>
                  <a:srgbClr val="0070C0"/>
                </a:solidFill>
              </a:rPr>
              <a:t/>
            </a:r>
            <a:br>
              <a:rPr lang="ar-SA" sz="6700" b="1" dirty="0" smtClean="0">
                <a:solidFill>
                  <a:srgbClr val="0070C0"/>
                </a:solidFill>
              </a:rPr>
            </a:br>
            <a:r>
              <a:rPr lang="ar-SA" sz="6700" b="1" dirty="0" smtClean="0">
                <a:solidFill>
                  <a:srgbClr val="0070C0"/>
                </a:solidFill>
              </a:rPr>
              <a:t>الادارة علم أم فن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116632" y="4139952"/>
            <a:ext cx="6501408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الادارة علم لأنها نتيجة الدراسات والابحاث المنهجية في مجال الادارة عبر عقود طويلة.</a:t>
            </a:r>
          </a:p>
          <a:p>
            <a:r>
              <a:rPr lang="ar-SA" sz="1800" dirty="0" smtClean="0"/>
              <a:t>الادارة فن لا نها تتطلب من المدير براعة وبصيرة وابداع ومقدرة على الاتصال الفعال.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1125582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390200" y="294928"/>
            <a:ext cx="7851648" cy="1828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المحاضرة المباشرة الأولى</a:t>
            </a:r>
            <a:br>
              <a:rPr lang="ar-SA" sz="2400" b="1" dirty="0" smtClean="0"/>
            </a:br>
            <a:r>
              <a:rPr lang="ar-SA" sz="2400" b="1" dirty="0" smtClean="0"/>
              <a:t>الفصل الثاني</a:t>
            </a:r>
            <a:endParaRPr lang="ar-SA" sz="2400" b="1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-315416" y="-65112"/>
            <a:ext cx="7851648" cy="1828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المحاضرة الثالثة </a:t>
            </a:r>
            <a:endParaRPr lang="ar-SA" sz="2400" b="1" dirty="0"/>
          </a:p>
        </p:txBody>
      </p:sp>
      <p:sp>
        <p:nvSpPr>
          <p:cNvPr id="5" name="عنوان فرعي 2"/>
          <p:cNvSpPr txBox="1">
            <a:spLocks/>
          </p:cNvSpPr>
          <p:nvPr/>
        </p:nvSpPr>
        <p:spPr>
          <a:xfrm>
            <a:off x="1478960" y="1307232"/>
            <a:ext cx="785469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u="sng" dirty="0" smtClean="0"/>
              <a:t>تطور الفكر الاداري</a:t>
            </a:r>
            <a:endParaRPr lang="ar-SA" sz="2400" u="sng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1687015" y="183569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مدارس</a:t>
            </a:r>
            <a:r>
              <a:rPr lang="en-US" sz="2000" dirty="0" smtClean="0">
                <a:solidFill>
                  <a:srgbClr val="0070C0"/>
                </a:solidFill>
              </a:rPr>
              <a:t>/</a:t>
            </a:r>
            <a:r>
              <a:rPr lang="ar-SA" sz="2000" dirty="0" smtClean="0">
                <a:solidFill>
                  <a:srgbClr val="0070C0"/>
                </a:solidFill>
              </a:rPr>
              <a:t>نظريات الفكر الاداري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-1683568" y="226774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المدخل التقليدي</a:t>
            </a:r>
          </a:p>
          <a:p>
            <a:r>
              <a:rPr lang="ar-SA" sz="1800" dirty="0" smtClean="0"/>
              <a:t>المدخل السلوكي</a:t>
            </a:r>
          </a:p>
          <a:p>
            <a:r>
              <a:rPr lang="ar-SA" sz="1800" dirty="0" smtClean="0"/>
              <a:t>مدخل صنع القرارات والمعلومات</a:t>
            </a:r>
          </a:p>
          <a:p>
            <a:r>
              <a:rPr lang="ar-SA" sz="1800" dirty="0" smtClean="0"/>
              <a:t>مدخل الإدارة الشرطية</a:t>
            </a:r>
            <a:r>
              <a:rPr lang="en-US" sz="1800" dirty="0" smtClean="0"/>
              <a:t>/</a:t>
            </a:r>
            <a:r>
              <a:rPr lang="ar-SA" sz="1800" dirty="0" smtClean="0"/>
              <a:t>الوقفية</a:t>
            </a:r>
          </a:p>
          <a:p>
            <a:r>
              <a:rPr lang="ar-SA" sz="1800" dirty="0" smtClean="0"/>
              <a:t>اتجاهات معاصرة</a:t>
            </a:r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-1687015" y="3927296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/>
              <a:t>1</a:t>
            </a:r>
            <a:r>
              <a:rPr lang="ar-SA" sz="1800" dirty="0" smtClean="0">
                <a:solidFill>
                  <a:srgbClr val="00B050"/>
                </a:solidFill>
              </a:rPr>
              <a:t>- المدخل التقليدي:</a:t>
            </a:r>
          </a:p>
          <a:p>
            <a:r>
              <a:rPr lang="ar-SA" sz="1800" dirty="0" smtClean="0"/>
              <a:t>الإدارة العلمية</a:t>
            </a:r>
          </a:p>
          <a:p>
            <a:r>
              <a:rPr lang="ar-SA" sz="1800" dirty="0" smtClean="0"/>
              <a:t>النظرية البيروقراطية  </a:t>
            </a:r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 smtClean="0"/>
          </a:p>
          <a:p>
            <a:endParaRPr lang="ar-SA" sz="1800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-1683568" y="5004048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ar-SA" sz="1800" dirty="0" smtClean="0">
                <a:solidFill>
                  <a:srgbClr val="FF0000"/>
                </a:solidFill>
              </a:rPr>
              <a:t>الإدارة العلمية</a:t>
            </a: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1- التخصص الدقيق في العمل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2- إحلال الأسلوب العلمي في أداء كل عنصر من عناصر العمل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3- اختيار العاملين وتدريبهم وفق أسس علمية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4- تعاون الإدارة والعاملين على أسس علمية 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5- توزيع وتقسيم العمل بالتساوي</a:t>
            </a:r>
          </a:p>
          <a:p>
            <a:pPr marL="0" indent="0">
              <a:buFont typeface="Arial" pitchFamily="34" charset="0"/>
              <a:buNone/>
            </a:pP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274129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1618860" y="26064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ar-SA" sz="1800" dirty="0">
              <a:solidFill>
                <a:srgbClr val="00B050"/>
              </a:solidFill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-1683568" y="25152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ar-SA" sz="1800" dirty="0" smtClean="0">
                <a:solidFill>
                  <a:srgbClr val="FF0000"/>
                </a:solidFill>
              </a:rPr>
              <a:t>النظرية البيروقراطية  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1- تقسيم العمل والتخصص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2- تنظيم الوظائف على شكل سلم هرمي للسلطة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3- اختيار العاملين على أساس المؤهلات الفنية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4- الموظف يعين ولا يختار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5- الموظف يعمل وفق رواتب ثابتة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6- الموظف يستمد سلطته من الوظيفة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7- على الاداري أن يخضع لقواعد ورقابة شديدة</a:t>
            </a:r>
          </a:p>
          <a:p>
            <a:pPr marL="0" indent="0">
              <a:buFont typeface="Arial" pitchFamily="34" charset="0"/>
              <a:buNone/>
            </a:pPr>
            <a:endParaRPr lang="ar-SA" sz="1800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-1683568" y="349188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2- المدخل السلوكي:</a:t>
            </a:r>
            <a:endParaRPr lang="ar-SA" sz="1800" dirty="0" smtClean="0"/>
          </a:p>
          <a:p>
            <a:r>
              <a:rPr lang="ar-SA" sz="1800" dirty="0" smtClean="0"/>
              <a:t>العلاقات الانسانية</a:t>
            </a:r>
          </a:p>
          <a:p>
            <a:r>
              <a:rPr lang="ar-SA" sz="1800" dirty="0" smtClean="0"/>
              <a:t>مدخل العلوم السلوكية</a:t>
            </a:r>
            <a:endParaRPr lang="ar-SA" sz="1800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1618860" y="4549201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ar-SA" sz="1800" dirty="0">
              <a:solidFill>
                <a:srgbClr val="00B050"/>
              </a:solidFill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-1667137" y="4644008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FF0000"/>
                </a:solidFill>
              </a:rPr>
              <a:t>ا- مدخل العلوم السلوكية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1- الاهتمام بالفرد وحاجاته ودوافعه وميوله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2- الاهتمام بجامعات العمل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3- دراسة طبيعة العمل الذي يقوم به الفرد وإلى أي مدى يلبي حاجة الفرد 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4-هناك الأسباب تدفع الفرد للعمل  </a:t>
            </a:r>
            <a:endParaRPr lang="ar-SA" sz="1800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-1683568" y="6444208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ar-SA" sz="1800" dirty="0" smtClean="0">
                <a:solidFill>
                  <a:srgbClr val="FF0000"/>
                </a:solidFill>
              </a:rPr>
              <a:t>ب- العلاقات الإنسانية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1- المنظمة نظام أو كيان اجتماعي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2- تتم تحفيز الفرد بدوافع اقتصادية ومعنوية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3- تلعب الجماعات الرسمية دور هام</a:t>
            </a:r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4- علاقة ايجابية بين أسلوب الإشراف والانتاجية</a:t>
            </a:r>
          </a:p>
          <a:p>
            <a:pPr marL="0" indent="0" algn="ctr">
              <a:buFont typeface="Arial" pitchFamily="34" charset="0"/>
              <a:buNone/>
            </a:pPr>
            <a:endParaRPr lang="ar-SA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08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44624" y="249230"/>
            <a:ext cx="6573416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b="1" dirty="0" smtClean="0">
                <a:solidFill>
                  <a:srgbClr val="00B050"/>
                </a:solidFill>
              </a:rPr>
              <a:t>3- مدخل صنع القرارات والمعلومات</a:t>
            </a:r>
          </a:p>
          <a:p>
            <a:pPr>
              <a:buFontTx/>
              <a:buChar char="-"/>
            </a:pPr>
            <a:r>
              <a:rPr lang="ar-SA" sz="1800" dirty="0" smtClean="0"/>
              <a:t>يطلق علها مدرسة علم الادارة</a:t>
            </a:r>
          </a:p>
          <a:p>
            <a:pPr>
              <a:buFontTx/>
              <a:buChar char="-"/>
            </a:pPr>
            <a:r>
              <a:rPr lang="ar-SA" sz="1800" dirty="0" smtClean="0"/>
              <a:t>ساوت هذه النظرية بين الادارة وصنع القرار</a:t>
            </a:r>
          </a:p>
          <a:p>
            <a:pPr>
              <a:buFontTx/>
              <a:buChar char="-"/>
            </a:pPr>
            <a:r>
              <a:rPr lang="ar-SA" sz="1800" dirty="0" smtClean="0"/>
              <a:t>عمل المدير الاساسي هو صنع القرار</a:t>
            </a:r>
          </a:p>
          <a:p>
            <a:pPr>
              <a:buFontTx/>
              <a:buChar char="-"/>
            </a:pPr>
            <a:r>
              <a:rPr lang="ar-SA" sz="1800" dirty="0" smtClean="0"/>
              <a:t>ركزت النظرية على كيفية قيام المدير بصنع القرار وكيف يمكن أن تكون قرارات المدير فعالة وناجحة</a:t>
            </a:r>
          </a:p>
          <a:p>
            <a:pPr>
              <a:buFontTx/>
              <a:buChar char="-"/>
            </a:pPr>
            <a:r>
              <a:rPr lang="ar-SA" sz="1800" dirty="0" smtClean="0"/>
              <a:t>قدمت العديد من الادوات التي تساعد على اتخاذ القرار</a:t>
            </a:r>
          </a:p>
          <a:p>
            <a:pPr>
              <a:buFontTx/>
              <a:buChar char="-"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-1704256" y="3135208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/>
              <a:t>4</a:t>
            </a:r>
            <a:r>
              <a:rPr lang="ar-SA" sz="1800" dirty="0" smtClean="0">
                <a:solidFill>
                  <a:srgbClr val="00B050"/>
                </a:solidFill>
              </a:rPr>
              <a:t>- مدخل إدارة النظم</a:t>
            </a:r>
          </a:p>
          <a:p>
            <a:r>
              <a:rPr lang="ar-SA" sz="1800" dirty="0" smtClean="0"/>
              <a:t>المنظمة نظام اجتماعي يتكون من أجزاء مترابطة ومنسقة</a:t>
            </a:r>
          </a:p>
          <a:p>
            <a:r>
              <a:rPr lang="ar-SA" sz="1800" dirty="0" smtClean="0"/>
              <a:t>النظام هو الكل المنظم الذي يتكون من أجزاء ذات علاقات تفاعلية متبادلة</a:t>
            </a:r>
          </a:p>
          <a:p>
            <a:r>
              <a:rPr lang="ar-SA" sz="1800" dirty="0" smtClean="0"/>
              <a:t>لقد اعتبرت مدرسة النظم المنظمة نظاما اجتماعيا مفتوحا يتكون من:</a:t>
            </a:r>
          </a:p>
          <a:p>
            <a:endParaRPr lang="ar-SA" sz="1800" dirty="0" smtClean="0"/>
          </a:p>
          <a:p>
            <a:pPr marL="0" indent="0">
              <a:buFont typeface="Arial" pitchFamily="34" charset="0"/>
              <a:buNone/>
            </a:pPr>
            <a:r>
              <a:rPr lang="ar-SA" sz="1800" dirty="0" smtClean="0"/>
              <a:t>مدخلات                   عمليات تحويل              مخرجات    </a:t>
            </a:r>
          </a:p>
          <a:p>
            <a:pPr marL="0" indent="0">
              <a:buFont typeface="Arial" pitchFamily="34" charset="0"/>
              <a:buNone/>
            </a:pPr>
            <a:endParaRPr lang="ar-SA" sz="1800" dirty="0"/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4653136" y="463835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2492896" y="463835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0" y="5871512"/>
            <a:ext cx="6597352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5- المدرسة </a:t>
            </a:r>
            <a:r>
              <a:rPr lang="ar-SA" sz="1800" dirty="0" err="1" smtClean="0">
                <a:solidFill>
                  <a:srgbClr val="00B050"/>
                </a:solidFill>
              </a:rPr>
              <a:t>الموقفية</a:t>
            </a:r>
            <a:endParaRPr lang="ar-SA" sz="1800" dirty="0" smtClean="0">
              <a:solidFill>
                <a:srgbClr val="00B050"/>
              </a:solidFill>
            </a:endParaRPr>
          </a:p>
          <a:p>
            <a:r>
              <a:rPr lang="ar-SA" sz="1800" dirty="0" smtClean="0"/>
              <a:t>فهم العلاقات التفاعلية بين أجزاء المنظمة وبين المنظمة والبيئة الخارجية</a:t>
            </a:r>
          </a:p>
          <a:p>
            <a:r>
              <a:rPr lang="ar-SA" sz="1800" dirty="0" smtClean="0"/>
              <a:t>تسعى لفهم كيفية عمل المنظمة وإداراتها في ظل ظروف متغيرة</a:t>
            </a:r>
          </a:p>
          <a:p>
            <a:r>
              <a:rPr lang="ar-SA" sz="1800" dirty="0" smtClean="0"/>
              <a:t>ليس هناك نظرية أو أسلوب إداري أمثل و أنسب لكل المنظمات في كل الظروف والازمنة</a:t>
            </a:r>
          </a:p>
          <a:p>
            <a:r>
              <a:rPr lang="ar-SA" sz="1800" dirty="0" smtClean="0"/>
              <a:t>إدارة المنظمات الاكثر ملائمة لمواقف وحالات معينة</a:t>
            </a:r>
          </a:p>
          <a:p>
            <a:endParaRPr lang="ar-SA" sz="1800" dirty="0" smtClean="0"/>
          </a:p>
          <a:p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214510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-1632248" y="26064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b="1" dirty="0" smtClean="0">
                <a:solidFill>
                  <a:srgbClr val="0070C0"/>
                </a:solidFill>
              </a:rPr>
              <a:t>اتجاهات حديثة في الفكر الاداري</a:t>
            </a:r>
            <a:endParaRPr lang="ar-SA" sz="2000" b="1" dirty="0">
              <a:solidFill>
                <a:srgbClr val="0070C0"/>
              </a:solidFill>
            </a:endParaRPr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>
          <a:xfrm>
            <a:off x="-99392" y="251520"/>
            <a:ext cx="6717432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1- الادارة بالأهداف: </a:t>
            </a:r>
          </a:p>
          <a:p>
            <a:pPr>
              <a:buFontTx/>
              <a:buChar char="-"/>
            </a:pPr>
            <a:r>
              <a:rPr lang="ar-SA" sz="1800" dirty="0" smtClean="0"/>
              <a:t>تؤكد على ضرورة </a:t>
            </a:r>
            <a:r>
              <a:rPr lang="ar-SA" sz="1800" dirty="0" err="1" smtClean="0"/>
              <a:t>توجية</a:t>
            </a:r>
            <a:r>
              <a:rPr lang="ar-SA" sz="1800" dirty="0" smtClean="0"/>
              <a:t> الجهود نحو أهداف المنظمة</a:t>
            </a:r>
          </a:p>
          <a:p>
            <a:pPr>
              <a:buFontTx/>
              <a:buChar char="-"/>
            </a:pPr>
            <a:r>
              <a:rPr lang="ar-SA" sz="1800" dirty="0" smtClean="0"/>
              <a:t>النظر إلى الانشطة والأعمال التي يقوم بها الأفراد باعتبارها وسيلة لتحقيق الأهداف الفردية والجماعية</a:t>
            </a:r>
          </a:p>
          <a:p>
            <a:pPr>
              <a:buFontTx/>
              <a:buChar char="-"/>
            </a:pPr>
            <a:r>
              <a:rPr lang="ar-SA" sz="1800" dirty="0" smtClean="0"/>
              <a:t>قيام المديرين في جميع المستويات بتحديد </a:t>
            </a:r>
            <a:r>
              <a:rPr lang="ar-SA" sz="1800" dirty="0" err="1" smtClean="0"/>
              <a:t>الإهداف</a:t>
            </a:r>
            <a:r>
              <a:rPr lang="ar-SA" sz="1800" dirty="0" smtClean="0"/>
              <a:t> التي ينبغي العمل لتحقيقها</a:t>
            </a:r>
          </a:p>
          <a:p>
            <a:pPr>
              <a:buFontTx/>
              <a:buChar char="-"/>
            </a:pPr>
            <a:r>
              <a:rPr lang="ar-SA" sz="1800" dirty="0" smtClean="0"/>
              <a:t>ضرورة مشاركة الأفراد في وضع الأهداف المراد تحقيقها</a:t>
            </a:r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/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-1611560" y="234312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2- الميزة التنافسية:</a:t>
            </a:r>
            <a:endParaRPr lang="ar-SA" sz="1800" dirty="0" smtClean="0"/>
          </a:p>
          <a:p>
            <a:pPr>
              <a:buFontTx/>
              <a:buChar char="-"/>
            </a:pPr>
            <a:r>
              <a:rPr lang="ar-SA" sz="1800" dirty="0" smtClean="0"/>
              <a:t>أهمية أن تتمتع المنظمات بميزة تنافسية لا تستطيع المنظمات الأخرى تقليدها</a:t>
            </a:r>
          </a:p>
          <a:p>
            <a:pPr>
              <a:buFontTx/>
              <a:buChar char="-"/>
            </a:pPr>
            <a:r>
              <a:rPr lang="ar-SA" sz="1800" dirty="0" smtClean="0"/>
              <a:t>إيجاد دافعية عالية للعاملين</a:t>
            </a:r>
          </a:p>
          <a:p>
            <a:pPr>
              <a:buFontTx/>
              <a:buChar char="-"/>
            </a:pPr>
            <a:r>
              <a:rPr lang="ar-SA" sz="1800" dirty="0" smtClean="0"/>
              <a:t>تطوير ثقافة تستثير حماس الأفراد وتشجع الابداع</a:t>
            </a:r>
          </a:p>
          <a:p>
            <a:pPr>
              <a:buFontTx/>
              <a:buChar char="-"/>
            </a:pPr>
            <a:endParaRPr lang="ar-SA" sz="1800" dirty="0" smtClean="0"/>
          </a:p>
          <a:p>
            <a:pPr>
              <a:buFontTx/>
              <a:buChar char="-"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/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44624" y="4067944"/>
            <a:ext cx="6501408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ar-SA" sz="1800" dirty="0" smtClean="0"/>
          </a:p>
          <a:p>
            <a:pPr>
              <a:buFont typeface="Arial" pitchFamily="34" charset="0"/>
              <a:buNone/>
            </a:pPr>
            <a:r>
              <a:rPr lang="ar-SA" sz="1800" dirty="0" smtClean="0">
                <a:solidFill>
                  <a:srgbClr val="00B050"/>
                </a:solidFill>
              </a:rPr>
              <a:t>3- إدارة الجودة الشاملة: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تعرف إدارة الجودة الشاملة بأنها ”مدخل إداري للنجاح على المدى الطويل من خلال إرضاء المستهلك،  </a:t>
            </a:r>
            <a:r>
              <a:rPr lang="ar-SA" sz="1800" dirty="0" err="1" smtClean="0"/>
              <a:t>اعمادا</a:t>
            </a:r>
            <a:r>
              <a:rPr lang="ar-SA" sz="1800" dirty="0" smtClean="0"/>
              <a:t> على مشاركة جميع أفراد المنظمة في التحسين المستمر للعمليات و المنتجات والخدمات“</a:t>
            </a:r>
          </a:p>
          <a:p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1024564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977952" y="539552"/>
            <a:ext cx="7851648" cy="18288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dirty="0" smtClean="0"/>
              <a:t>الفصل الثالث</a:t>
            </a:r>
            <a:endParaRPr lang="ar-SA" sz="2400" dirty="0"/>
          </a:p>
        </p:txBody>
      </p:sp>
      <p:sp>
        <p:nvSpPr>
          <p:cNvPr id="5" name="عنوان فرعي 2"/>
          <p:cNvSpPr txBox="1">
            <a:spLocks/>
          </p:cNvSpPr>
          <p:nvPr/>
        </p:nvSpPr>
        <p:spPr>
          <a:xfrm>
            <a:off x="-1185336" y="515144"/>
            <a:ext cx="785469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dirty="0" smtClean="0"/>
              <a:t>صنع القرارات الادارية </a:t>
            </a:r>
            <a:endParaRPr lang="ar-SA" sz="2400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390200" y="-137120"/>
            <a:ext cx="7851648" cy="1828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dirty="0" smtClean="0"/>
              <a:t>المحاضرة الرابعة </a:t>
            </a:r>
            <a:endParaRPr lang="ar-SA" sz="2400" dirty="0"/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-1755576" y="112474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صنع القرارات الإدارية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-1593302" y="1500997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ar-SA" sz="1800" dirty="0" smtClean="0"/>
              <a:t>توضيح مفهوم القرار وصنع القرار </a:t>
            </a:r>
            <a:endParaRPr lang="en-US" sz="1800" dirty="0" smtClean="0"/>
          </a:p>
          <a:p>
            <a:pPr>
              <a:buFontTx/>
              <a:buChar char="-"/>
            </a:pPr>
            <a:r>
              <a:rPr lang="ar-SA" sz="1800" dirty="0" smtClean="0"/>
              <a:t>تصنيف القرارات</a:t>
            </a:r>
          </a:p>
          <a:p>
            <a:pPr>
              <a:buFontTx/>
              <a:buChar char="-"/>
            </a:pPr>
            <a:r>
              <a:rPr lang="ar-SA" sz="1800" dirty="0" smtClean="0"/>
              <a:t>نماذج صنع القرار</a:t>
            </a:r>
          </a:p>
          <a:p>
            <a:pPr>
              <a:buFontTx/>
              <a:buChar char="-"/>
            </a:pPr>
            <a:r>
              <a:rPr lang="ar-SA" sz="1800" dirty="0" smtClean="0"/>
              <a:t>عملية صنع القرار</a:t>
            </a:r>
          </a:p>
          <a:p>
            <a:r>
              <a:rPr lang="ar-SA" sz="1800" dirty="0" smtClean="0"/>
              <a:t>- المشاركة الافراد في صنع القرار </a:t>
            </a:r>
            <a:endParaRPr lang="en-US" sz="1800" dirty="0" smtClean="0"/>
          </a:p>
          <a:p>
            <a:r>
              <a:rPr lang="ar-SA" sz="1800" dirty="0" smtClean="0"/>
              <a:t>- دور المعلومات في صنع القرارات الإدارية.</a:t>
            </a:r>
            <a:endParaRPr lang="ar-SA" sz="1800" dirty="0"/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-1827584" y="364502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ما الفرق بين القرار وصنع القرار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188640" y="3999304"/>
            <a:ext cx="6408712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القرار: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-  اختيار من بين بديلين أو أكثر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-  مرحلة في عملية مستمرة لتقييم البدائل من أجل انجاز الاهداف</a:t>
            </a:r>
          </a:p>
          <a:p>
            <a:r>
              <a:rPr lang="ar-SA" sz="1800" dirty="0" smtClean="0"/>
              <a:t>صنع القرار: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-  سلسلة من الخطوات المترابطة المؤدية الى قرار وتنفيذ هذا القرار ومتابعته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-  سلسة من الخطوات المتتابعة التي تبدأ بتشخيص المشكلة وتنتهي بتقييم فاعلية البديل الذي تم اختياره.</a:t>
            </a:r>
          </a:p>
          <a:p>
            <a:endParaRPr lang="ar-SA" sz="1800" dirty="0"/>
          </a:p>
        </p:txBody>
      </p:sp>
      <p:sp>
        <p:nvSpPr>
          <p:cNvPr id="16" name="عنوان 1"/>
          <p:cNvSpPr txBox="1">
            <a:spLocks/>
          </p:cNvSpPr>
          <p:nvPr/>
        </p:nvSpPr>
        <p:spPr>
          <a:xfrm>
            <a:off x="-1920280" y="644420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تصنيف القرارات 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7" name="عنصر نائب للمحتوى 2"/>
          <p:cNvSpPr txBox="1">
            <a:spLocks/>
          </p:cNvSpPr>
          <p:nvPr/>
        </p:nvSpPr>
        <p:spPr>
          <a:xfrm>
            <a:off x="-1611560" y="687962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قرارات مبرمجة     </a:t>
            </a:r>
            <a:r>
              <a:rPr lang="en-US" sz="1800" dirty="0" smtClean="0"/>
              <a:t>Programmed</a:t>
            </a:r>
          </a:p>
          <a:p>
            <a:r>
              <a:rPr lang="ar-SA" sz="1800" dirty="0" smtClean="0"/>
              <a:t>قرارات غير مبرمجة </a:t>
            </a:r>
            <a:r>
              <a:rPr lang="en-US" sz="1800" dirty="0" smtClean="0"/>
              <a:t>Non Programmed</a:t>
            </a:r>
          </a:p>
          <a:p>
            <a:r>
              <a:rPr lang="ar-SA" sz="1800" dirty="0" smtClean="0"/>
              <a:t>قرارات رد الفعل </a:t>
            </a:r>
            <a:r>
              <a:rPr lang="en-US" sz="1800" dirty="0" smtClean="0"/>
              <a:t>Reactive</a:t>
            </a:r>
            <a:endParaRPr lang="ar-SA" sz="1800" dirty="0" smtClean="0"/>
          </a:p>
          <a:p>
            <a:r>
              <a:rPr lang="ar-SA" sz="1800" dirty="0" smtClean="0"/>
              <a:t>قرارات استباقية  </a:t>
            </a:r>
            <a:r>
              <a:rPr lang="en-US" sz="1800" dirty="0" smtClean="0"/>
              <a:t>Proactive</a:t>
            </a:r>
            <a:r>
              <a:rPr lang="ar-SA" sz="1800" dirty="0" smtClean="0"/>
              <a:t> </a:t>
            </a:r>
          </a:p>
          <a:p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230119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1755576" y="26064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تصنيف القرارات 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188640" y="323528"/>
            <a:ext cx="633224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ar-SA" sz="1800" dirty="0" smtClean="0"/>
          </a:p>
          <a:p>
            <a:r>
              <a:rPr lang="ar-SA" sz="1800" dirty="0" smtClean="0">
                <a:solidFill>
                  <a:srgbClr val="00B050"/>
                </a:solidFill>
              </a:rPr>
              <a:t>قرارات مبرمجة     </a:t>
            </a:r>
            <a:r>
              <a:rPr lang="en-US" sz="1800" dirty="0" smtClean="0">
                <a:solidFill>
                  <a:srgbClr val="00B050"/>
                </a:solidFill>
              </a:rPr>
              <a:t>Programmed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قرار روتيني ومتكرر ويعالج ويتناول مشكلات ومواقف متكررة حيث يمكن وضع إجراء محدد لصنع القرارات بشأنها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</a:t>
            </a:r>
            <a:r>
              <a:rPr lang="ar-SA" sz="1800" dirty="0" smtClean="0">
                <a:solidFill>
                  <a:srgbClr val="00B050"/>
                </a:solidFill>
              </a:rPr>
              <a:t>قرارات غير مبرمجة   </a:t>
            </a:r>
            <a:r>
              <a:rPr lang="en-US" sz="1800" dirty="0" smtClean="0">
                <a:solidFill>
                  <a:srgbClr val="00B050"/>
                </a:solidFill>
              </a:rPr>
              <a:t>Non Programmed</a:t>
            </a:r>
          </a:p>
          <a:p>
            <a:pPr>
              <a:buFont typeface="Arial" pitchFamily="34" charset="0"/>
              <a:buNone/>
            </a:pPr>
            <a:r>
              <a:rPr lang="en-US" sz="1800" dirty="0" smtClean="0"/>
              <a:t> </a:t>
            </a:r>
            <a:r>
              <a:rPr lang="ar-SA" sz="1800" dirty="0" smtClean="0"/>
              <a:t>قرار غير محدد ويتعلق بمشكلات ليست متكررة ولا يوجد إجراء معد مسبقا </a:t>
            </a:r>
            <a:r>
              <a:rPr lang="ar-SA" sz="1800" dirty="0" err="1" smtClean="0"/>
              <a:t>لمعالحة</a:t>
            </a:r>
            <a:r>
              <a:rPr lang="ar-SA" sz="1800" dirty="0" smtClean="0"/>
              <a:t> المشكلة</a:t>
            </a:r>
            <a:endParaRPr lang="en-US" sz="1800" dirty="0" smtClean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-1683568" y="241176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>
                <a:solidFill>
                  <a:srgbClr val="00B050"/>
                </a:solidFill>
              </a:rPr>
              <a:t>قرارات استباقية  </a:t>
            </a:r>
            <a:r>
              <a:rPr lang="en-US" sz="1800" dirty="0" smtClean="0">
                <a:solidFill>
                  <a:srgbClr val="00B050"/>
                </a:solidFill>
              </a:rPr>
              <a:t>                                                    Proactive </a:t>
            </a:r>
            <a:endParaRPr lang="ar-SA" sz="1800" dirty="0" smtClean="0">
              <a:solidFill>
                <a:srgbClr val="00B050"/>
              </a:solidFill>
            </a:endParaRP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قرار يتم صنعه توقعا لتغير خارجي وذلك تفاديا ومنعا لتطور المشكلات</a:t>
            </a:r>
          </a:p>
          <a:p>
            <a:r>
              <a:rPr lang="ar-SA" sz="1800" dirty="0" smtClean="0">
                <a:solidFill>
                  <a:srgbClr val="00B050"/>
                </a:solidFill>
              </a:rPr>
              <a:t> قرارات رد الفعل    </a:t>
            </a:r>
            <a:r>
              <a:rPr lang="en-US" sz="1800" dirty="0" smtClean="0">
                <a:solidFill>
                  <a:srgbClr val="00B050"/>
                </a:solidFill>
              </a:rPr>
              <a:t>Reactive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قرار يتم صنعه استجابة لتغيرات خارجية</a:t>
            </a:r>
            <a:endParaRPr lang="en-US" sz="1800" dirty="0" smtClean="0"/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  </a:t>
            </a:r>
          </a:p>
          <a:p>
            <a:pPr>
              <a:buFont typeface="Arial" pitchFamily="34" charset="0"/>
              <a:buNone/>
            </a:pPr>
            <a:r>
              <a:rPr lang="ar-SA" sz="1800" dirty="0" smtClean="0"/>
              <a:t> </a:t>
            </a:r>
          </a:p>
          <a:p>
            <a:endParaRPr lang="ar-SA" sz="1800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1704256" y="386104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نماذج صنع القرار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-1677484" y="421196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النموذج الرشيد</a:t>
            </a:r>
          </a:p>
          <a:p>
            <a:r>
              <a:rPr lang="ar-SA" sz="1800" dirty="0" smtClean="0"/>
              <a:t>النموذج السلوكي</a:t>
            </a:r>
          </a:p>
          <a:p>
            <a:endParaRPr lang="ar-SA" sz="1800" dirty="0" smtClean="0"/>
          </a:p>
          <a:p>
            <a:endParaRPr lang="ar-SA" sz="1800" dirty="0"/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-1755576" y="501317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مراحل صنع القرار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-1708720" y="5367456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وضع أهداف محددة</a:t>
            </a:r>
          </a:p>
          <a:p>
            <a:r>
              <a:rPr lang="ar-SA" sz="1800" dirty="0" smtClean="0"/>
              <a:t>تحديد وتشخيص المشكلة </a:t>
            </a:r>
          </a:p>
          <a:p>
            <a:r>
              <a:rPr lang="ar-SA" sz="1800" dirty="0" smtClean="0"/>
              <a:t>وضع الاولويات </a:t>
            </a:r>
          </a:p>
          <a:p>
            <a:r>
              <a:rPr lang="ar-SA" sz="1800" dirty="0" smtClean="0"/>
              <a:t>تحديد أسباب المشكلة</a:t>
            </a:r>
          </a:p>
          <a:p>
            <a:r>
              <a:rPr lang="ar-SA" sz="1800" dirty="0" smtClean="0"/>
              <a:t>تحديد معايير القرار</a:t>
            </a:r>
          </a:p>
          <a:p>
            <a:r>
              <a:rPr lang="ar-SA" sz="1800" dirty="0" smtClean="0"/>
              <a:t>إعطاء قيم وأوزان للمعايير</a:t>
            </a:r>
            <a:endParaRPr lang="ar-SA" sz="1800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-1704256" y="7383680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تطوير الحلول البديلة</a:t>
            </a:r>
          </a:p>
          <a:p>
            <a:r>
              <a:rPr lang="ar-SA" sz="1800" dirty="0" smtClean="0"/>
              <a:t>تقييم الحلول البديلة</a:t>
            </a:r>
          </a:p>
          <a:p>
            <a:r>
              <a:rPr lang="ar-SA" sz="1800" dirty="0" smtClean="0"/>
              <a:t>اختيار البديل المناسب</a:t>
            </a:r>
          </a:p>
          <a:p>
            <a:r>
              <a:rPr lang="ar-SA" sz="1800" dirty="0" smtClean="0"/>
              <a:t>تنفيذ القرار</a:t>
            </a:r>
          </a:p>
          <a:p>
            <a:r>
              <a:rPr lang="ar-SA" sz="1800" dirty="0" smtClean="0"/>
              <a:t>تقييم فاعلية القرار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464023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-1683568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مشاركة الافراد في صنع القرار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-1666731" y="254888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/>
              <a:t>مفهوم المشاركة </a:t>
            </a:r>
          </a:p>
          <a:p>
            <a:r>
              <a:rPr lang="ar-SA" sz="1800" dirty="0" smtClean="0"/>
              <a:t>أساليب وفنون المشاركة </a:t>
            </a:r>
          </a:p>
          <a:p>
            <a:pPr>
              <a:buFont typeface="Arial" pitchFamily="34" charset="0"/>
              <a:buNone/>
            </a:pPr>
            <a:endParaRPr lang="ar-SA" sz="1800" dirty="0" smtClean="0"/>
          </a:p>
          <a:p>
            <a:endParaRPr lang="ar-SA" sz="1800" dirty="0" smtClean="0"/>
          </a:p>
          <a:p>
            <a:pPr>
              <a:buFont typeface="Arial" pitchFamily="34" charset="0"/>
              <a:buNone/>
            </a:pPr>
            <a:endParaRPr lang="ar-SA" sz="1800" dirty="0" smtClean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-1755576" y="683568"/>
            <a:ext cx="8229600" cy="1143000"/>
          </a:xfrm>
          <a:prstGeom prst="rect">
            <a:avLst/>
          </a:prstGeom>
        </p:spPr>
        <p:txBody>
          <a:bodyPr>
            <a:normAutofit fontScale="30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6700" dirty="0" smtClean="0">
                <a:solidFill>
                  <a:srgbClr val="0070C0"/>
                </a:solidFill>
              </a:rPr>
              <a:t/>
            </a:r>
            <a:br>
              <a:rPr lang="ar-SA" sz="6700" dirty="0" smtClean="0">
                <a:solidFill>
                  <a:srgbClr val="0070C0"/>
                </a:solidFill>
              </a:rPr>
            </a:br>
            <a:r>
              <a:rPr lang="ar-SA" sz="6700" dirty="0" smtClean="0">
                <a:solidFill>
                  <a:srgbClr val="0070C0"/>
                </a:solidFill>
              </a:rPr>
              <a:t>مفهوم المشاركة</a:t>
            </a:r>
            <a:endParaRPr lang="ar-SA" sz="6700" dirty="0">
              <a:solidFill>
                <a:srgbClr val="0070C0"/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188640" y="1767056"/>
            <a:ext cx="6408712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dirty="0" smtClean="0"/>
              <a:t>المشاركة </a:t>
            </a:r>
            <a:r>
              <a:rPr lang="ar-SA" sz="1800" dirty="0" err="1" smtClean="0"/>
              <a:t>هى</a:t>
            </a:r>
            <a:r>
              <a:rPr lang="ar-SA" sz="1800" dirty="0" smtClean="0"/>
              <a:t> انغماس الفرد ذهنيا وعاطفيا في العمل بما يشجعهم على المساهمة في أهداف الجماعة ومشاركة المسؤولية عنها.</a:t>
            </a:r>
          </a:p>
          <a:p>
            <a:pPr>
              <a:buFont typeface="Arial" pitchFamily="34" charset="0"/>
              <a:buNone/>
            </a:pPr>
            <a:endParaRPr lang="ar-SA" sz="1800" dirty="0"/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-1683568" y="241176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أساليب وفنون المشاركة 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-1683568" y="2127096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endParaRPr lang="ar-SA" sz="1800" dirty="0" smtClean="0"/>
          </a:p>
          <a:p>
            <a:r>
              <a:rPr lang="ar-SA" sz="1800" dirty="0" smtClean="0"/>
              <a:t>المشاركة الفردية: تأثير الفرد في قرارات رئيسة.</a:t>
            </a:r>
          </a:p>
          <a:p>
            <a:r>
              <a:rPr lang="ar-SA" sz="1800" dirty="0" smtClean="0"/>
              <a:t>المشاركة الجماعية: تتم من خلال الأساليب الديمقراطية والتشاورية.</a:t>
            </a:r>
            <a:endParaRPr lang="ar-SA" sz="1800" dirty="0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1627583" y="356388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dirty="0" smtClean="0">
                <a:solidFill>
                  <a:srgbClr val="0070C0"/>
                </a:solidFill>
              </a:rPr>
              <a:t>دور المعلومات في صنع القرارات الادارية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-1683568" y="363926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/>
              <a:t>خصائص وشروط المعلومات الازمة لصنع القرارات </a:t>
            </a:r>
          </a:p>
          <a:p>
            <a:r>
              <a:rPr lang="ar-SA" sz="1800" dirty="0" smtClean="0"/>
              <a:t>نظم المعلومات </a:t>
            </a:r>
            <a:r>
              <a:rPr lang="en-US" sz="1800" dirty="0" smtClean="0"/>
              <a:t>Management Information Systems</a:t>
            </a:r>
            <a:endParaRPr lang="ar-SA" sz="1800" dirty="0" smtClean="0"/>
          </a:p>
          <a:p>
            <a:endParaRPr lang="ar-SA" sz="1800" dirty="0" smtClean="0"/>
          </a:p>
          <a:p>
            <a:endParaRPr lang="ar-SA" sz="1800" dirty="0"/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-1683568" y="4359344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>
                <a:solidFill>
                  <a:srgbClr val="00B050"/>
                </a:solidFill>
              </a:rPr>
              <a:t>خصائص وشروط المعلومات الازمة لصنع القرارات </a:t>
            </a:r>
          </a:p>
          <a:p>
            <a:pPr>
              <a:buFontTx/>
              <a:buChar char="-"/>
            </a:pPr>
            <a:r>
              <a:rPr lang="ar-SA" sz="1800" dirty="0" smtClean="0"/>
              <a:t>سهولة الحصول عليها</a:t>
            </a:r>
          </a:p>
          <a:p>
            <a:pPr>
              <a:buFontTx/>
              <a:buChar char="-"/>
            </a:pPr>
            <a:r>
              <a:rPr lang="ar-SA" sz="1800" dirty="0" smtClean="0"/>
              <a:t>أن تصل في الوت المناسب</a:t>
            </a:r>
          </a:p>
          <a:p>
            <a:pPr>
              <a:buFontTx/>
              <a:buChar char="-"/>
            </a:pPr>
            <a:r>
              <a:rPr lang="ar-SA" sz="1800" dirty="0" smtClean="0"/>
              <a:t>صحيحة</a:t>
            </a:r>
          </a:p>
          <a:p>
            <a:pPr>
              <a:buFontTx/>
              <a:buChar char="-"/>
            </a:pPr>
            <a:r>
              <a:rPr lang="ar-SA" sz="1800" dirty="0" smtClean="0"/>
              <a:t>كاملة</a:t>
            </a:r>
          </a:p>
          <a:p>
            <a:pPr>
              <a:buFontTx/>
              <a:buChar char="-"/>
            </a:pPr>
            <a:r>
              <a:rPr lang="ar-SA" sz="1800" dirty="0" smtClean="0"/>
              <a:t>واضحة</a:t>
            </a:r>
          </a:p>
          <a:p>
            <a:pPr>
              <a:buFontTx/>
              <a:buChar char="-"/>
            </a:pPr>
            <a:endParaRPr lang="ar-SA" sz="1800" dirty="0"/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-1627583" y="6444208"/>
            <a:ext cx="8229600" cy="438912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sz="1800" dirty="0" smtClean="0"/>
          </a:p>
          <a:p>
            <a:r>
              <a:rPr lang="ar-SA" sz="1800" dirty="0" smtClean="0">
                <a:solidFill>
                  <a:srgbClr val="00B050"/>
                </a:solidFill>
              </a:rPr>
              <a:t>نظم المعلومات </a:t>
            </a:r>
            <a:r>
              <a:rPr lang="en-US" sz="1800" dirty="0" smtClean="0">
                <a:solidFill>
                  <a:srgbClr val="00B050"/>
                </a:solidFill>
              </a:rPr>
              <a:t>Management Information Systems</a:t>
            </a:r>
            <a:endParaRPr lang="ar-SA" sz="1800" dirty="0" smtClean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ar-SA" sz="1800" dirty="0" smtClean="0"/>
              <a:t>نظم دعم القرار</a:t>
            </a:r>
          </a:p>
          <a:p>
            <a:pPr>
              <a:buFontTx/>
              <a:buChar char="-"/>
            </a:pPr>
            <a:r>
              <a:rPr lang="ar-SA" sz="1800" dirty="0" smtClean="0"/>
              <a:t>نظم معلومات المدير التنفيذي</a:t>
            </a:r>
          </a:p>
          <a:p>
            <a:pPr>
              <a:buFontTx/>
              <a:buChar char="-"/>
            </a:pPr>
            <a:r>
              <a:rPr lang="ar-SA" sz="1800" dirty="0" smtClean="0"/>
              <a:t>نظم الخبرة</a:t>
            </a:r>
          </a:p>
          <a:p>
            <a:pPr>
              <a:buFontTx/>
              <a:buChar char="-"/>
            </a:pPr>
            <a:r>
              <a:rPr lang="ar-SA" sz="1800" dirty="0" smtClean="0"/>
              <a:t>نظم الذكاء الاصطناعي</a:t>
            </a:r>
          </a:p>
        </p:txBody>
      </p:sp>
    </p:spTree>
    <p:extLst>
      <p:ext uri="{BB962C8B-B14F-4D97-AF65-F5344CB8AC3E}">
        <p14:creationId xmlns:p14="http://schemas.microsoft.com/office/powerpoint/2010/main" val="208154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7487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4016"/>
            <a:ext cx="6741368" cy="8892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833249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1295</Words>
  <Application>Microsoft Office PowerPoint</Application>
  <PresentationFormat>عرض على الشاشة (3:4)‏</PresentationFormat>
  <Paragraphs>285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ABUMADA</dc:creator>
  <cp:lastModifiedBy>ASUS</cp:lastModifiedBy>
  <cp:revision>18</cp:revision>
  <dcterms:created xsi:type="dcterms:W3CDTF">2014-02-17T19:21:57Z</dcterms:created>
  <dcterms:modified xsi:type="dcterms:W3CDTF">2014-02-18T20:07:38Z</dcterms:modified>
</cp:coreProperties>
</file>