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65" r:id="rId6"/>
    <p:sldId id="266" r:id="rId7"/>
    <p:sldId id="259" r:id="rId8"/>
    <p:sldId id="260" r:id="rId9"/>
    <p:sldId id="261" r:id="rId10"/>
    <p:sldId id="262" r:id="rId11"/>
    <p:sldId id="264" r:id="rId12"/>
    <p:sldId id="263" r:id="rId13"/>
    <p:sldId id="269" r:id="rId14"/>
    <p:sldId id="267" r:id="rId15"/>
    <p:sldId id="268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6B113C-3D2E-4814-9548-FEF6BA894023}" type="datetimeFigureOut">
              <a:rPr lang="ar-SA" smtClean="0"/>
              <a:pPr/>
              <a:t>26/04/35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027B13-843C-48EE-A841-DC22EA709B06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الفصل الثالث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 smtClean="0"/>
              <a:t>صنع القرارات الادارية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xmlns="" val="366290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صنع القرارات الإدارية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Tx/>
              <a:buChar char="-"/>
            </a:pPr>
            <a:r>
              <a:rPr lang="ar-SA" dirty="0" smtClean="0"/>
              <a:t>توضيح مفهوم القرار وصنع القرار </a:t>
            </a:r>
            <a:endParaRPr lang="en-US" dirty="0" smtClean="0"/>
          </a:p>
          <a:p>
            <a:pPr lvl="0">
              <a:buFontTx/>
              <a:buChar char="-"/>
            </a:pPr>
            <a:r>
              <a:rPr lang="ar-SA" dirty="0" smtClean="0"/>
              <a:t>تصنيف القرارات</a:t>
            </a:r>
          </a:p>
          <a:p>
            <a:pPr lvl="0">
              <a:buFontTx/>
              <a:buChar char="-"/>
            </a:pPr>
            <a:r>
              <a:rPr lang="ar-SA" dirty="0" smtClean="0"/>
              <a:t>نماذج صنع القرار</a:t>
            </a:r>
          </a:p>
          <a:p>
            <a:pPr lvl="0">
              <a:buFontTx/>
              <a:buChar char="-"/>
            </a:pPr>
            <a:r>
              <a:rPr lang="ar-SA" dirty="0" smtClean="0"/>
              <a:t>عملية صنع القرار</a:t>
            </a:r>
          </a:p>
          <a:p>
            <a:pPr lvl="0"/>
            <a:r>
              <a:rPr lang="ar-SA" dirty="0" smtClean="0"/>
              <a:t>- المشاركة الافراد في صنع القرار </a:t>
            </a:r>
            <a:endParaRPr lang="en-US" dirty="0" smtClean="0"/>
          </a:p>
          <a:p>
            <a:r>
              <a:rPr lang="ar-SA" dirty="0" smtClean="0"/>
              <a:t>- دور المعلومات في صنع القرارات الإدارية.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ما الفرق بين القرار وصنع القرار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القرار:</a:t>
            </a:r>
          </a:p>
          <a:p>
            <a:pPr>
              <a:buNone/>
            </a:pPr>
            <a:r>
              <a:rPr lang="ar-SA" dirty="0" smtClean="0"/>
              <a:t>-  اختيار من بين بديلين أو أكثر</a:t>
            </a:r>
          </a:p>
          <a:p>
            <a:pPr>
              <a:buNone/>
            </a:pPr>
            <a:r>
              <a:rPr lang="ar-SA" dirty="0" smtClean="0"/>
              <a:t>-  مرحلة في عملية مستمرة لتقييم البدائل من أجل انجاز الاهداف</a:t>
            </a:r>
          </a:p>
          <a:p>
            <a:r>
              <a:rPr lang="ar-SA" dirty="0" smtClean="0"/>
              <a:t>صنع القرار:</a:t>
            </a:r>
          </a:p>
          <a:p>
            <a:pPr>
              <a:buNone/>
            </a:pPr>
            <a:r>
              <a:rPr lang="ar-SA" dirty="0" smtClean="0"/>
              <a:t>-  سلسلة من الخطوات المترابطة المؤدية الى قرار وتنفيذ هذا القرار ومتابعته</a:t>
            </a:r>
          </a:p>
          <a:p>
            <a:pPr>
              <a:buNone/>
            </a:pPr>
            <a:r>
              <a:rPr lang="ar-SA" dirty="0" smtClean="0"/>
              <a:t>-  سلسة من الخطوات المتتابعة التي تبدأ بتشخيص المشكلة وتنتهي بتقييم فاعلية البديل الذي تم اختياره.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013630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تصنيف القرارات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قرارات مبرمجة     </a:t>
            </a:r>
            <a:r>
              <a:rPr lang="en-US" dirty="0" smtClean="0"/>
              <a:t>Programmed</a:t>
            </a:r>
          </a:p>
          <a:p>
            <a:r>
              <a:rPr lang="ar-SA" dirty="0" smtClean="0"/>
              <a:t>قرارات غير مبرمجة </a:t>
            </a:r>
            <a:r>
              <a:rPr lang="en-US" dirty="0" smtClean="0"/>
              <a:t>Non Programmed</a:t>
            </a:r>
          </a:p>
          <a:p>
            <a:r>
              <a:rPr lang="ar-SA" dirty="0" smtClean="0"/>
              <a:t>قرارات رد الفعل </a:t>
            </a:r>
            <a:r>
              <a:rPr lang="en-US" dirty="0" smtClean="0"/>
              <a:t>Reactive</a:t>
            </a:r>
            <a:endParaRPr lang="ar-SA" dirty="0" smtClean="0"/>
          </a:p>
          <a:p>
            <a:r>
              <a:rPr lang="ar-SA" dirty="0" smtClean="0"/>
              <a:t>قرارات </a:t>
            </a:r>
            <a:r>
              <a:rPr lang="ar-SA" dirty="0" err="1" smtClean="0"/>
              <a:t>استباقية</a:t>
            </a:r>
            <a:r>
              <a:rPr lang="ar-SA" dirty="0" smtClean="0"/>
              <a:t>  </a:t>
            </a:r>
            <a:r>
              <a:rPr lang="en-US" dirty="0" smtClean="0"/>
              <a:t>Proactive</a:t>
            </a:r>
            <a:r>
              <a:rPr lang="ar-SA" dirty="0" smtClean="0"/>
              <a:t>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614473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تصنيف القرارات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r>
              <a:rPr lang="ar-SA" dirty="0" smtClean="0"/>
              <a:t>قرارات مبرمجة     </a:t>
            </a:r>
            <a:r>
              <a:rPr lang="en-US" dirty="0" smtClean="0"/>
              <a:t>Programmed</a:t>
            </a:r>
          </a:p>
          <a:p>
            <a:pPr>
              <a:buNone/>
            </a:pPr>
            <a:r>
              <a:rPr lang="ar-SA" dirty="0" smtClean="0"/>
              <a:t>قرار روتيني ومتكرر ويعالج ويتناول مشكلات ومواقف متكررة حيث يمكن وضع إجراء محدد لصنع القرارات بشأنها</a:t>
            </a:r>
          </a:p>
          <a:p>
            <a:pPr>
              <a:buNone/>
            </a:pP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قرارات غير مبرمجة   </a:t>
            </a:r>
            <a:r>
              <a:rPr lang="en-US" dirty="0" smtClean="0"/>
              <a:t>Non Programmed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ar-SA" dirty="0" smtClean="0"/>
              <a:t>قرار غير محدد ويتعلق بمشكلات ليست متكررة ولا يوجد إجراء معد مسبقا </a:t>
            </a:r>
            <a:r>
              <a:rPr lang="ar-SA" dirty="0" err="1" smtClean="0"/>
              <a:t>لمعالحة</a:t>
            </a:r>
            <a:r>
              <a:rPr lang="ar-SA" dirty="0" smtClean="0"/>
              <a:t> المشكلة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تابع تصنيف القرارات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قرارات </a:t>
            </a:r>
            <a:r>
              <a:rPr lang="ar-SA" dirty="0" err="1" smtClean="0"/>
              <a:t>استباقية</a:t>
            </a:r>
            <a:r>
              <a:rPr lang="ar-SA" dirty="0" smtClean="0"/>
              <a:t>  </a:t>
            </a:r>
            <a:r>
              <a:rPr lang="en-US" dirty="0" smtClean="0"/>
              <a:t>                                                    Proactive </a:t>
            </a:r>
            <a:endParaRPr lang="ar-SA" dirty="0" smtClean="0"/>
          </a:p>
          <a:p>
            <a:endParaRPr lang="ar-SA" dirty="0" smtClean="0"/>
          </a:p>
          <a:p>
            <a:pPr>
              <a:buNone/>
            </a:pPr>
            <a:r>
              <a:rPr lang="ar-SA" dirty="0" smtClean="0"/>
              <a:t>قرار يتم صنعه توقعا لتغير خارجي وذلك تفاديا ومنعا لتطور المشكلات</a:t>
            </a:r>
          </a:p>
          <a:p>
            <a:pPr>
              <a:buNone/>
            </a:pPr>
            <a:endParaRPr lang="ar-SA" dirty="0" smtClean="0"/>
          </a:p>
          <a:p>
            <a:r>
              <a:rPr lang="ar-SA" dirty="0" smtClean="0"/>
              <a:t> قرارات رد الفعل    </a:t>
            </a:r>
            <a:r>
              <a:rPr lang="en-US" dirty="0" smtClean="0"/>
              <a:t>Reactive</a:t>
            </a:r>
          </a:p>
          <a:p>
            <a:endParaRPr lang="en-US" dirty="0" smtClean="0"/>
          </a:p>
          <a:p>
            <a:pPr>
              <a:buNone/>
            </a:pPr>
            <a:r>
              <a:rPr lang="ar-SA" dirty="0" smtClean="0"/>
              <a:t>قرار يتم صنعه استجابة لتغيرات خارجية</a:t>
            </a:r>
            <a:endParaRPr lang="en-US" dirty="0" smtClean="0"/>
          </a:p>
          <a:p>
            <a:pPr>
              <a:buNone/>
            </a:pPr>
            <a:r>
              <a:rPr lang="ar-SA" dirty="0" smtClean="0"/>
              <a:t>   </a:t>
            </a:r>
          </a:p>
          <a:p>
            <a:pPr>
              <a:buNone/>
            </a:pPr>
            <a:r>
              <a:rPr lang="ar-SA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نماذج صنع القرار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النموذج الرشيد</a:t>
            </a:r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النموذج السلوكي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118402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مراحل صنع القرار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وضع أهداف محددة</a:t>
            </a:r>
          </a:p>
          <a:p>
            <a:r>
              <a:rPr lang="ar-SA" dirty="0" smtClean="0"/>
              <a:t>تحديد وتشخيص المشكلة </a:t>
            </a:r>
          </a:p>
          <a:p>
            <a:r>
              <a:rPr lang="ar-SA" dirty="0" smtClean="0"/>
              <a:t>وضع الاولويات </a:t>
            </a:r>
          </a:p>
          <a:p>
            <a:r>
              <a:rPr lang="ar-SA" dirty="0" smtClean="0"/>
              <a:t>تحديد أسباب المشكلة</a:t>
            </a:r>
          </a:p>
          <a:p>
            <a:r>
              <a:rPr lang="ar-SA" dirty="0" smtClean="0"/>
              <a:t>تحديد معايير القرار</a:t>
            </a:r>
          </a:p>
          <a:p>
            <a:r>
              <a:rPr lang="ar-SA" dirty="0" smtClean="0"/>
              <a:t>إعطاء قيم وأوزان للمعايير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214614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تابع مراحل صنع القرار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تطوير الحلول البديلة</a:t>
            </a:r>
          </a:p>
          <a:p>
            <a:r>
              <a:rPr lang="ar-SA" dirty="0" smtClean="0"/>
              <a:t>تقييم الحلول البديلة</a:t>
            </a:r>
          </a:p>
          <a:p>
            <a:r>
              <a:rPr lang="ar-SA" dirty="0" smtClean="0"/>
              <a:t>اختيار البديل المناسب</a:t>
            </a:r>
          </a:p>
          <a:p>
            <a:r>
              <a:rPr lang="ar-SA" dirty="0" smtClean="0"/>
              <a:t>تنفيذ القرار</a:t>
            </a:r>
          </a:p>
          <a:p>
            <a:r>
              <a:rPr lang="ar-SA" dirty="0" smtClean="0"/>
              <a:t>تقييم فاعلية القرار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3077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مشاركة الافراد في صنع القرار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r>
              <a:rPr lang="ar-SA" dirty="0" smtClean="0"/>
              <a:t>مفهوم المشاركة </a:t>
            </a:r>
          </a:p>
          <a:p>
            <a:endParaRPr lang="ar-SA" dirty="0" smtClean="0"/>
          </a:p>
          <a:p>
            <a:pPr>
              <a:buNone/>
            </a:pPr>
            <a:endParaRPr lang="ar-SA" dirty="0" smtClean="0"/>
          </a:p>
          <a:p>
            <a:r>
              <a:rPr lang="ar-SA" dirty="0" smtClean="0"/>
              <a:t>أساليب وفنون المشاركة </a:t>
            </a:r>
          </a:p>
          <a:p>
            <a:pPr>
              <a:buNone/>
            </a:pPr>
            <a:endParaRPr lang="ar-SA" dirty="0" smtClean="0"/>
          </a:p>
          <a:p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xmlns="" val="3444423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مفهوم المشاركة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المشاركة هى انغماس الفرد ذهنيا وعاطفيا في العمل بما يشجعهم على المساهمة في أهداف الجماعة ومشاركة المسؤولية عنها.</a:t>
            </a:r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904693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أساليب وفنون المشاركة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المشاركة الفردية: تأثير الفرد في قرارات رئيسة.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المشاركة الجماعية: تتم من خلال الأساليب الديمقراطية والتشاورية.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939917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دور المعلومات في صنع القرارات الادارية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خصائص وشروط المعلومات الازمة لصنع القرارات 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نظم المعلومات </a:t>
            </a:r>
            <a:r>
              <a:rPr lang="en-US" dirty="0" smtClean="0"/>
              <a:t>Management Information Systems</a:t>
            </a:r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تابع دور المعلومات في صنع القرارات الادارية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خصائص وشروط المعلومات الازمة لصنع القرارات </a:t>
            </a:r>
          </a:p>
          <a:p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سهولة الحصول عليها</a:t>
            </a:r>
          </a:p>
          <a:p>
            <a:pPr>
              <a:buFontTx/>
              <a:buChar char="-"/>
            </a:pPr>
            <a:r>
              <a:rPr lang="ar-SA" dirty="0" smtClean="0"/>
              <a:t>أن تصل في الوت المناسب</a:t>
            </a:r>
          </a:p>
          <a:p>
            <a:pPr>
              <a:buFontTx/>
              <a:buChar char="-"/>
            </a:pPr>
            <a:r>
              <a:rPr lang="ar-SA" dirty="0" smtClean="0"/>
              <a:t>صحيحة</a:t>
            </a:r>
          </a:p>
          <a:p>
            <a:pPr>
              <a:buFontTx/>
              <a:buChar char="-"/>
            </a:pPr>
            <a:r>
              <a:rPr lang="ar-SA" dirty="0" smtClean="0"/>
              <a:t>كاملة</a:t>
            </a:r>
          </a:p>
          <a:p>
            <a:pPr>
              <a:buFontTx/>
              <a:buChar char="-"/>
            </a:pPr>
            <a:r>
              <a:rPr lang="ar-SA" dirty="0" smtClean="0"/>
              <a:t>واضحة</a:t>
            </a:r>
          </a:p>
          <a:p>
            <a:pPr>
              <a:buFontTx/>
              <a:buChar char="-"/>
            </a:pP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تابع دور المعلومات في صنع القرارات الادارية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نظم المعلومات </a:t>
            </a:r>
            <a:r>
              <a:rPr lang="en-US" dirty="0" smtClean="0"/>
              <a:t>Management Information Systems</a:t>
            </a: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نظم دعم القرار</a:t>
            </a:r>
          </a:p>
          <a:p>
            <a:pPr>
              <a:buFontTx/>
              <a:buChar char="-"/>
            </a:pPr>
            <a:r>
              <a:rPr lang="ar-SA" dirty="0" smtClean="0"/>
              <a:t>نظم معلومات المدير التنفيذي</a:t>
            </a:r>
          </a:p>
          <a:p>
            <a:pPr>
              <a:buFontTx/>
              <a:buChar char="-"/>
            </a:pPr>
            <a:r>
              <a:rPr lang="ar-SA" dirty="0" smtClean="0"/>
              <a:t>نظم الخبرة</a:t>
            </a:r>
          </a:p>
          <a:p>
            <a:pPr>
              <a:buFontTx/>
              <a:buChar char="-"/>
            </a:pPr>
            <a:r>
              <a:rPr lang="ar-SA" dirty="0" smtClean="0"/>
              <a:t>نظم </a:t>
            </a:r>
            <a:r>
              <a:rPr lang="ar-SA" smtClean="0"/>
              <a:t>الذكاء الاصطناعي</a:t>
            </a:r>
            <a:endParaRPr lang="ar-SA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160</TotalTime>
  <Words>344</Words>
  <Application>Microsoft Office PowerPoint</Application>
  <PresentationFormat>عرض على الشاشة (3:4)‏</PresentationFormat>
  <Paragraphs>94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تدفق</vt:lpstr>
      <vt:lpstr>الفصل الثالث</vt:lpstr>
      <vt:lpstr>صنع القرارات الإدارية</vt:lpstr>
      <vt:lpstr>ما الفرق بين القرار وصنع القرار</vt:lpstr>
      <vt:lpstr>تصنيف القرارات </vt:lpstr>
      <vt:lpstr>تصنيف القرارات </vt:lpstr>
      <vt:lpstr>تابع تصنيف القرارات </vt:lpstr>
      <vt:lpstr>نماذج صنع القرار</vt:lpstr>
      <vt:lpstr>مراحل صنع القرار</vt:lpstr>
      <vt:lpstr>تابع مراحل صنع القرار</vt:lpstr>
      <vt:lpstr>مشاركة الافراد في صنع القرار</vt:lpstr>
      <vt:lpstr>    مفهوم المشاركة</vt:lpstr>
      <vt:lpstr>أساليب وفنون المشاركة </vt:lpstr>
      <vt:lpstr>دور المعلومات في صنع القرارات الادارية</vt:lpstr>
      <vt:lpstr>تابع دور المعلومات في صنع القرارات الادارية </vt:lpstr>
      <vt:lpstr>تابع دور المعلومات في صنع القرارات الادارية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صنع القرارت الادارية</dc:title>
  <dc:creator>user</dc:creator>
  <cp:lastModifiedBy>User</cp:lastModifiedBy>
  <cp:revision>15</cp:revision>
  <dcterms:created xsi:type="dcterms:W3CDTF">2013-12-16T08:07:23Z</dcterms:created>
  <dcterms:modified xsi:type="dcterms:W3CDTF">2014-02-26T12:22:52Z</dcterms:modified>
</cp:coreProperties>
</file>