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4"/>
  </p:notesMasterIdLst>
  <p:sldIdLst>
    <p:sldId id="256" r:id="rId2"/>
    <p:sldId id="272" r:id="rId3"/>
    <p:sldId id="273" r:id="rId4"/>
    <p:sldId id="274" r:id="rId5"/>
    <p:sldId id="280" r:id="rId6"/>
    <p:sldId id="281" r:id="rId7"/>
    <p:sldId id="282" r:id="rId8"/>
    <p:sldId id="286" r:id="rId9"/>
    <p:sldId id="288" r:id="rId10"/>
    <p:sldId id="287" r:id="rId11"/>
    <p:sldId id="285" r:id="rId12"/>
    <p:sldId id="284" r:id="rId13"/>
    <p:sldId id="283" r:id="rId14"/>
    <p:sldId id="289" r:id="rId15"/>
    <p:sldId id="290" r:id="rId16"/>
    <p:sldId id="291" r:id="rId17"/>
    <p:sldId id="292" r:id="rId18"/>
    <p:sldId id="299" r:id="rId19"/>
    <p:sldId id="298" r:id="rId20"/>
    <p:sldId id="297" r:id="rId21"/>
    <p:sldId id="296" r:id="rId22"/>
    <p:sldId id="295" r:id="rId23"/>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9104" autoAdjust="0"/>
  </p:normalViewPr>
  <p:slideViewPr>
    <p:cSldViewPr>
      <p:cViewPr>
        <p:scale>
          <a:sx n="46" d="100"/>
          <a:sy n="46" d="100"/>
        </p:scale>
        <p:origin x="-1536" y="-19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2FF8926-AEA8-4D8B-8606-A9CC61492EA4}" type="datetimeFigureOut">
              <a:rPr lang="ar-SA" smtClean="0"/>
              <a:t>04/06/1435</a:t>
            </a:fld>
            <a:endParaRPr lang="ar-SA"/>
          </a:p>
        </p:txBody>
      </p:sp>
      <p:sp>
        <p:nvSpPr>
          <p:cNvPr id="4" name="عنصر نائب لصورة الشريحة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316F866-8AB8-406A-909C-9A614345983E}" type="slidenum">
              <a:rPr lang="ar-SA" smtClean="0"/>
              <a:t>‹#›</a:t>
            </a:fld>
            <a:endParaRPr lang="ar-SA"/>
          </a:p>
        </p:txBody>
      </p:sp>
    </p:spTree>
    <p:extLst>
      <p:ext uri="{BB962C8B-B14F-4D97-AF65-F5344CB8AC3E}">
        <p14:creationId xmlns:p14="http://schemas.microsoft.com/office/powerpoint/2010/main" val="203271470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7316F866-8AB8-406A-909C-9A614345983E}" type="slidenum">
              <a:rPr lang="ar-SA" smtClean="0"/>
              <a:t>1</a:t>
            </a:fld>
            <a:endParaRPr lang="ar-SA"/>
          </a:p>
        </p:txBody>
      </p:sp>
    </p:spTree>
    <p:extLst>
      <p:ext uri="{BB962C8B-B14F-4D97-AF65-F5344CB8AC3E}">
        <p14:creationId xmlns:p14="http://schemas.microsoft.com/office/powerpoint/2010/main" val="1204885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514350" y="2840568"/>
            <a:ext cx="5829300" cy="1960033"/>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D2ED829-0D98-4B51-A9E8-629B9C842490}" type="datetime1">
              <a:rPr lang="ar-SA" smtClean="0"/>
              <a:t>04/06/1435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259356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E9EC339-43F7-433D-B398-7C3A96137E0F}" type="datetime1">
              <a:rPr lang="ar-SA" smtClean="0"/>
              <a:t>04/06/1435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422064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41735" y="5875867"/>
            <a:ext cx="5829300" cy="1816100"/>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D89C476-4B07-4FBD-AFFD-849EFCCF4AEC}" type="datetime1">
              <a:rPr lang="ar-SA" smtClean="0"/>
              <a:t>04/06/1435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704850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7CB8DBD-F4B5-496C-860B-B5C7E59CB38B}" type="datetime1">
              <a:rPr lang="ar-SA" smtClean="0"/>
              <a:t>04/06/1435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3677730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6184"/>
            <a:ext cx="6172200" cy="1524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D3577CD-1829-401E-9C2F-43C72F864D5C}" type="datetime1">
              <a:rPr lang="ar-SA" smtClean="0"/>
              <a:t>04/06/1435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385883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B72D684-848C-4F35-8187-B6AA72621F9E}" type="datetime1">
              <a:rPr lang="ar-SA" smtClean="0"/>
              <a:t>04/06/1435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243813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AC8131A-1B0E-420F-9ED5-6230274F05ED}" type="datetime1">
              <a:rPr lang="ar-SA" smtClean="0"/>
              <a:t>04/06/1435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4003815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2256235" cy="154940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04333D0-10EA-4F69-AF88-B8B666736B1A}" type="datetime1">
              <a:rPr lang="ar-SA" smtClean="0"/>
              <a:t>04/06/1435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373824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344216" y="6400800"/>
            <a:ext cx="4114800" cy="755651"/>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D8B90F4-4AEF-4D69-8E3A-C3861AF85569}" type="datetime1">
              <a:rPr lang="ar-SA" smtClean="0"/>
              <a:t>04/06/1435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78014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2D73774-BCA8-439D-8F17-248BD200CD29}" type="datetime1">
              <a:rPr lang="ar-SA" smtClean="0"/>
              <a:t>04/06/1435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1016250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3729037" y="488951"/>
            <a:ext cx="1157288" cy="104013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257175" y="488951"/>
            <a:ext cx="3357563" cy="104013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27BB034-3ED2-4028-A7AD-56E6D8840F6D}" type="datetime1">
              <a:rPr lang="ar-SA" smtClean="0"/>
              <a:t>04/06/1435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8055EF-807F-4E94-B270-981809C942D0}" type="slidenum">
              <a:rPr lang="ar-SA" smtClean="0"/>
              <a:t>‹#›</a:t>
            </a:fld>
            <a:endParaRPr lang="ar-SA"/>
          </a:p>
        </p:txBody>
      </p:sp>
    </p:spTree>
    <p:extLst>
      <p:ext uri="{BB962C8B-B14F-4D97-AF65-F5344CB8AC3E}">
        <p14:creationId xmlns:p14="http://schemas.microsoft.com/office/powerpoint/2010/main" val="2353595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8772C17E-4321-40E3-80B4-76F7CB15DE4F}" type="datetime1">
              <a:rPr lang="ar-SA" smtClean="0"/>
              <a:t>04/06/1435</a:t>
            </a:fld>
            <a:endParaRPr lang="ar-SA"/>
          </a:p>
        </p:txBody>
      </p:sp>
      <p:sp>
        <p:nvSpPr>
          <p:cNvPr id="5" name="عنصر نائب للتذييل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158055EF-807F-4E94-B270-981809C942D0}" type="slidenum">
              <a:rPr lang="ar-SA" smtClean="0"/>
              <a:t>‹#›</a:t>
            </a:fld>
            <a:endParaRPr lang="ar-SA"/>
          </a:p>
        </p:txBody>
      </p:sp>
    </p:spTree>
    <p:extLst>
      <p:ext uri="{BB962C8B-B14F-4D97-AF65-F5344CB8AC3E}">
        <p14:creationId xmlns:p14="http://schemas.microsoft.com/office/powerpoint/2010/main" val="2219224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88" y="1259632"/>
            <a:ext cx="7851776"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31440" y="3419872"/>
            <a:ext cx="7851776" cy="180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1000255" y="4996497"/>
            <a:ext cx="4936288" cy="1692771"/>
          </a:xfrm>
          <a:prstGeom prst="rect">
            <a:avLst/>
          </a:prstGeom>
          <a:noFill/>
        </p:spPr>
        <p:txBody>
          <a:bodyPr wrap="none" lIns="91440" tIns="45720" rIns="91440" bIns="45720">
            <a:spAutoFit/>
          </a:bodyPr>
          <a:lstStyle/>
          <a:p>
            <a:pPr algn="ctr"/>
            <a:r>
              <a:rPr lang="ar-SA"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اعـداد قـروب مبادئ الادارة </a:t>
            </a:r>
          </a:p>
          <a:p>
            <a:pPr algn="ctr"/>
            <a:endParaRPr lang="ar-SA" sz="20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ar-SA"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سـاره توت / ام حمود العسيري </a:t>
            </a:r>
            <a:r>
              <a:rPr lang="ar-SA"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en-US"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200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فـيـونة</a:t>
            </a:r>
            <a:r>
              <a:rPr lang="ar-SA"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400" b="1" dirty="0" smtClean="0">
                <a:solidFill>
                  <a:srgbClr val="0070C0"/>
                </a:solidFill>
              </a:rPr>
              <a:t>Reem019 </a:t>
            </a:r>
            <a:endParaRPr lang="ar-SA" sz="2400" b="1" dirty="0" smtClean="0">
              <a:ln w="10541" cmpd="sng">
                <a:solidFill>
                  <a:schemeClr val="accent1">
                    <a:shade val="88000"/>
                    <a:satMod val="110000"/>
                  </a:schemeClr>
                </a:solidFill>
                <a:prstDash val="solid"/>
              </a:ln>
              <a:solidFill>
                <a:srgbClr val="0070C0"/>
              </a:solidFill>
            </a:endParaRPr>
          </a:p>
          <a:p>
            <a:pPr algn="ctr"/>
            <a:endParaRPr lang="ar-SA" sz="20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ar-SA" sz="2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1434_ 1435هـ</a:t>
            </a:r>
            <a:endParaRPr lang="ar-SA" sz="20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مستطيل 4"/>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a:t>
            </a:fld>
            <a:endParaRPr lang="ar-SA"/>
          </a:p>
        </p:txBody>
      </p:sp>
    </p:spTree>
    <p:extLst>
      <p:ext uri="{BB962C8B-B14F-4D97-AF65-F5344CB8AC3E}">
        <p14:creationId xmlns:p14="http://schemas.microsoft.com/office/powerpoint/2010/main" val="3973839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2</a:t>
            </a:fld>
            <a:endParaRPr lang="ar-SA"/>
          </a:p>
        </p:txBody>
      </p:sp>
      <p:sp>
        <p:nvSpPr>
          <p:cNvPr id="4" name="عنوان 1"/>
          <p:cNvSpPr txBox="1">
            <a:spLocks/>
          </p:cNvSpPr>
          <p:nvPr/>
        </p:nvSpPr>
        <p:spPr>
          <a:xfrm>
            <a:off x="476672" y="467544"/>
            <a:ext cx="7851648" cy="18288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400" dirty="0" smtClean="0"/>
              <a:t>الفصل الرابع </a:t>
            </a:r>
            <a:endParaRPr lang="ar-SA" sz="2400" dirty="0"/>
          </a:p>
        </p:txBody>
      </p:sp>
      <p:sp>
        <p:nvSpPr>
          <p:cNvPr id="5" name="عنوان فرعي 2"/>
          <p:cNvSpPr txBox="1">
            <a:spLocks/>
          </p:cNvSpPr>
          <p:nvPr/>
        </p:nvSpPr>
        <p:spPr>
          <a:xfrm>
            <a:off x="-891480" y="515144"/>
            <a:ext cx="7854696" cy="175260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ar-SA" sz="2400" dirty="0" smtClean="0">
                <a:cs typeface="+mj-cs"/>
              </a:rPr>
              <a:t>التخطيط</a:t>
            </a:r>
            <a:endParaRPr lang="ar-SA" sz="2400" dirty="0">
              <a:cs typeface="+mj-cs"/>
            </a:endParaRPr>
          </a:p>
        </p:txBody>
      </p:sp>
      <p:sp>
        <p:nvSpPr>
          <p:cNvPr id="6" name="عنوان 1"/>
          <p:cNvSpPr txBox="1">
            <a:spLocks/>
          </p:cNvSpPr>
          <p:nvPr/>
        </p:nvSpPr>
        <p:spPr>
          <a:xfrm>
            <a:off x="-246184" y="-180528"/>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400" b="1" dirty="0" smtClean="0"/>
              <a:t/>
            </a:r>
            <a:br>
              <a:rPr lang="ar-SA" sz="2400" b="1" dirty="0" smtClean="0"/>
            </a:br>
            <a:r>
              <a:rPr lang="ar-SA" sz="2400" dirty="0" smtClean="0"/>
              <a:t>المحاضرة الخامسة </a:t>
            </a:r>
            <a:endParaRPr lang="ar-SA" sz="2400" dirty="0"/>
          </a:p>
        </p:txBody>
      </p:sp>
      <p:sp>
        <p:nvSpPr>
          <p:cNvPr id="7" name="عنوان 1"/>
          <p:cNvSpPr txBox="1">
            <a:spLocks/>
          </p:cNvSpPr>
          <p:nvPr/>
        </p:nvSpPr>
        <p:spPr>
          <a:xfrm>
            <a:off x="-1755576" y="1124744"/>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000" dirty="0" smtClean="0">
                <a:solidFill>
                  <a:srgbClr val="0070C0"/>
                </a:solidFill>
              </a:rPr>
              <a:t>التخطيط</a:t>
            </a:r>
            <a:endParaRPr lang="ar-SA" sz="2000" dirty="0">
              <a:solidFill>
                <a:srgbClr val="0070C0"/>
              </a:solidFill>
            </a:endParaRPr>
          </a:p>
        </p:txBody>
      </p:sp>
      <p:sp>
        <p:nvSpPr>
          <p:cNvPr id="8" name="عنصر نائب للمحتوى 2"/>
          <p:cNvSpPr txBox="1">
            <a:spLocks/>
          </p:cNvSpPr>
          <p:nvPr/>
        </p:nvSpPr>
        <p:spPr>
          <a:xfrm>
            <a:off x="-1683973" y="111898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600" b="1" dirty="0" smtClean="0"/>
          </a:p>
          <a:p>
            <a:r>
              <a:rPr lang="ar-SA" sz="1600" dirty="0" smtClean="0"/>
              <a:t>ماهية التخطيط</a:t>
            </a:r>
          </a:p>
          <a:p>
            <a:r>
              <a:rPr lang="ar-SA" sz="1600" dirty="0" smtClean="0"/>
              <a:t>الحاجة للتخطيط</a:t>
            </a:r>
          </a:p>
          <a:p>
            <a:r>
              <a:rPr lang="ar-SA" sz="1600" dirty="0" smtClean="0"/>
              <a:t>فوائد التخطيط</a:t>
            </a:r>
          </a:p>
          <a:p>
            <a:r>
              <a:rPr lang="ar-SA" sz="1600" dirty="0" smtClean="0"/>
              <a:t>أنواع التخطيط/ الخطط</a:t>
            </a:r>
          </a:p>
        </p:txBody>
      </p:sp>
      <p:sp>
        <p:nvSpPr>
          <p:cNvPr id="9" name="عنوان 1"/>
          <p:cNvSpPr txBox="1">
            <a:spLocks/>
          </p:cNvSpPr>
          <p:nvPr/>
        </p:nvSpPr>
        <p:spPr>
          <a:xfrm>
            <a:off x="-1848272" y="291581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000" dirty="0" smtClean="0">
                <a:solidFill>
                  <a:srgbClr val="0070C0"/>
                </a:solidFill>
              </a:rPr>
              <a:t>ماهية التخطيط</a:t>
            </a:r>
            <a:endParaRPr lang="ar-SA" sz="2000" dirty="0">
              <a:solidFill>
                <a:srgbClr val="0070C0"/>
              </a:solidFill>
            </a:endParaRPr>
          </a:p>
        </p:txBody>
      </p:sp>
      <p:sp>
        <p:nvSpPr>
          <p:cNvPr id="10" name="عنصر نائب للمحتوى 2"/>
          <p:cNvSpPr txBox="1">
            <a:spLocks/>
          </p:cNvSpPr>
          <p:nvPr/>
        </p:nvSpPr>
        <p:spPr>
          <a:xfrm>
            <a:off x="44624" y="3203848"/>
            <a:ext cx="655272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600" dirty="0" smtClean="0"/>
              <a:t>عمل يسبق أي عمل تنفيذي يبدأ بتحديد الهدف وينتهي بتحقيقه.</a:t>
            </a:r>
          </a:p>
          <a:p>
            <a:pPr>
              <a:lnSpc>
                <a:spcPct val="150000"/>
              </a:lnSpc>
            </a:pPr>
            <a:r>
              <a:rPr lang="ar-SA" sz="1600" dirty="0" smtClean="0"/>
              <a:t>يشمل جميع الانشطة والأعمال التي يجب القيام بها والأسلوب الذي سيتبع لتحقيق الهدف و الوقت الذي سيستغرقه.</a:t>
            </a:r>
          </a:p>
          <a:p>
            <a:pPr>
              <a:lnSpc>
                <a:spcPct val="150000"/>
              </a:lnSpc>
            </a:pPr>
            <a:r>
              <a:rPr lang="ar-SA" sz="1600" dirty="0" smtClean="0"/>
              <a:t>التنبؤ دعامة أساسية للتخطيط، فهو يرصد المتغيرات البيئة التي تؤثر على نشاط المنظمة ويحاول التنبؤ باتجاهاتها المستقبلية من أجل الاستعداد لها. </a:t>
            </a:r>
            <a:endParaRPr lang="ar-SA" sz="1600" dirty="0"/>
          </a:p>
        </p:txBody>
      </p:sp>
      <p:sp>
        <p:nvSpPr>
          <p:cNvPr id="11" name="عنصر نائب للمحتوى 2"/>
          <p:cNvSpPr txBox="1">
            <a:spLocks/>
          </p:cNvSpPr>
          <p:nvPr/>
        </p:nvSpPr>
        <p:spPr>
          <a:xfrm>
            <a:off x="95944" y="4791392"/>
            <a:ext cx="6501408"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600" dirty="0" smtClean="0"/>
          </a:p>
          <a:p>
            <a:pPr>
              <a:lnSpc>
                <a:spcPct val="150000"/>
              </a:lnSpc>
            </a:pPr>
            <a:r>
              <a:rPr lang="ar-SA" sz="1600" dirty="0" smtClean="0"/>
              <a:t>التخطيط عملية ذهنية منهجية تتضمن دراسة وفحص المتغيرات البيئية وتصور الاتجاهات المستقبلية وتحديد كافة الانشطة والموارد والخطط </a:t>
            </a:r>
            <a:r>
              <a:rPr lang="ar-SA" sz="1600" dirty="0" err="1" smtClean="0"/>
              <a:t>لانجاز</a:t>
            </a:r>
            <a:r>
              <a:rPr lang="ar-SA" sz="1600" dirty="0" smtClean="0"/>
              <a:t> الاعمال والأهداف.</a:t>
            </a:r>
          </a:p>
          <a:p>
            <a:pPr>
              <a:lnSpc>
                <a:spcPct val="150000"/>
              </a:lnSpc>
            </a:pPr>
            <a:r>
              <a:rPr lang="ar-SA" sz="1600" dirty="0" smtClean="0"/>
              <a:t>التخطيط يشمل جميع الأنشطة في المنظمة فهو يشمل كل فرد وكل فرد معني بالتخطيط.</a:t>
            </a:r>
          </a:p>
          <a:p>
            <a:pPr>
              <a:lnSpc>
                <a:spcPct val="150000"/>
              </a:lnSpc>
              <a:buFont typeface="Arial" pitchFamily="34" charset="0"/>
              <a:buNone/>
            </a:pPr>
            <a:endParaRPr lang="ar-SA" sz="1600" dirty="0" smtClean="0"/>
          </a:p>
          <a:p>
            <a:pPr>
              <a:lnSpc>
                <a:spcPct val="150000"/>
              </a:lnSpc>
            </a:pPr>
            <a:endParaRPr lang="ar-SA" sz="1600" dirty="0" smtClean="0"/>
          </a:p>
          <a:p>
            <a:pPr>
              <a:lnSpc>
                <a:spcPct val="150000"/>
              </a:lnSpc>
            </a:pPr>
            <a:endParaRPr lang="ar-SA" sz="1600" dirty="0"/>
          </a:p>
        </p:txBody>
      </p:sp>
      <p:sp>
        <p:nvSpPr>
          <p:cNvPr id="12" name="عنصر نائب للمحتوى 2"/>
          <p:cNvSpPr txBox="1">
            <a:spLocks/>
          </p:cNvSpPr>
          <p:nvPr/>
        </p:nvSpPr>
        <p:spPr>
          <a:xfrm>
            <a:off x="95944" y="6012160"/>
            <a:ext cx="650140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600" dirty="0" smtClean="0"/>
          </a:p>
          <a:p>
            <a:pPr>
              <a:lnSpc>
                <a:spcPct val="150000"/>
              </a:lnSpc>
            </a:pPr>
            <a:r>
              <a:rPr lang="ar-SA" sz="1600" dirty="0" smtClean="0"/>
              <a:t>التخطيط يركز على الاهداف والوسائل معا، حيث </a:t>
            </a:r>
            <a:r>
              <a:rPr lang="ar-SA" sz="1600" dirty="0" err="1" smtClean="0"/>
              <a:t>لايقتصر</a:t>
            </a:r>
            <a:r>
              <a:rPr lang="ar-SA" sz="1600" dirty="0" smtClean="0"/>
              <a:t> على وضع الأهداف والغايات فقط ، وانما يشتمل على تحديد الوسائل والطرق المناسبة لبلوغ تلك الغايات والأهداف.</a:t>
            </a:r>
          </a:p>
          <a:p>
            <a:pPr>
              <a:lnSpc>
                <a:spcPct val="150000"/>
              </a:lnSpc>
            </a:pPr>
            <a:r>
              <a:rPr lang="ar-SA" sz="1600" dirty="0" smtClean="0"/>
              <a:t>الخطة </a:t>
            </a:r>
            <a:r>
              <a:rPr lang="ar-SA" sz="1600" dirty="0" err="1" smtClean="0"/>
              <a:t>هى</a:t>
            </a:r>
            <a:r>
              <a:rPr lang="ar-SA" sz="1600" dirty="0" smtClean="0"/>
              <a:t> نتاج عملية التخطيط ووثيقة تتضمن أهداف المنظمة والانشطة والأعمال التي ينبغي انجازها لتحقيق هذه الاهداف.</a:t>
            </a:r>
          </a:p>
          <a:p>
            <a:pPr>
              <a:lnSpc>
                <a:spcPct val="150000"/>
              </a:lnSpc>
              <a:buFont typeface="Arial" pitchFamily="34" charset="0"/>
              <a:buNone/>
            </a:pPr>
            <a:endParaRPr lang="ar-SA" sz="1600" dirty="0"/>
          </a:p>
        </p:txBody>
      </p:sp>
    </p:spTree>
    <p:extLst>
      <p:ext uri="{BB962C8B-B14F-4D97-AF65-F5344CB8AC3E}">
        <p14:creationId xmlns:p14="http://schemas.microsoft.com/office/powerpoint/2010/main" val="4057487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3</a:t>
            </a:fld>
            <a:endParaRPr lang="ar-SA"/>
          </a:p>
        </p:txBody>
      </p:sp>
      <p:sp>
        <p:nvSpPr>
          <p:cNvPr id="4" name="عنوان 1"/>
          <p:cNvSpPr txBox="1">
            <a:spLocks/>
          </p:cNvSpPr>
          <p:nvPr/>
        </p:nvSpPr>
        <p:spPr>
          <a:xfrm>
            <a:off x="-1611560" y="-387424"/>
            <a:ext cx="8229600" cy="1143000"/>
          </a:xfrm>
          <a:prstGeom prst="rect">
            <a:avLst/>
          </a:prstGeom>
        </p:spPr>
        <p:txBody>
          <a:bodyPr>
            <a:normAutofit fontScale="900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sz="2200" b="1" dirty="0" smtClean="0">
                <a:solidFill>
                  <a:srgbClr val="0070C0"/>
                </a:solidFill>
              </a:rPr>
              <a:t/>
            </a:r>
            <a:br>
              <a:rPr lang="ar-SA" sz="2200" b="1" dirty="0" smtClean="0">
                <a:solidFill>
                  <a:srgbClr val="0070C0"/>
                </a:solidFill>
              </a:rPr>
            </a:br>
            <a:r>
              <a:rPr lang="ar-SA" sz="2200" b="1" dirty="0" smtClean="0">
                <a:solidFill>
                  <a:srgbClr val="0070C0"/>
                </a:solidFill>
              </a:rPr>
              <a:t> الحاجة للتخطيط</a:t>
            </a:r>
            <a:endParaRPr lang="ar-SA" sz="2200" b="1" dirty="0">
              <a:solidFill>
                <a:srgbClr val="0070C0"/>
              </a:solidFill>
            </a:endParaRPr>
          </a:p>
        </p:txBody>
      </p:sp>
      <p:sp>
        <p:nvSpPr>
          <p:cNvPr id="5" name="عنصر نائب للمحتوى 2"/>
          <p:cNvSpPr txBox="1">
            <a:spLocks/>
          </p:cNvSpPr>
          <p:nvPr/>
        </p:nvSpPr>
        <p:spPr>
          <a:xfrm>
            <a:off x="-1647259" y="686936"/>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600" dirty="0" smtClean="0"/>
              <a:t>الضغوط المتزايدة لتقليص دورة الوقت</a:t>
            </a:r>
          </a:p>
          <a:p>
            <a:r>
              <a:rPr lang="ar-SA" sz="1600" dirty="0" smtClean="0"/>
              <a:t>تزايد تعقد المنظمة</a:t>
            </a:r>
          </a:p>
          <a:p>
            <a:r>
              <a:rPr lang="ar-SA" sz="1600" dirty="0" smtClean="0"/>
              <a:t>ازدياد المنافسة العالمية</a:t>
            </a:r>
          </a:p>
          <a:p>
            <a:r>
              <a:rPr lang="ar-SA" sz="1600" dirty="0" smtClean="0"/>
              <a:t>تأثير التخطيط على الوظائف الاخرى</a:t>
            </a:r>
            <a:endParaRPr lang="ar-SA" sz="1600" dirty="0"/>
          </a:p>
        </p:txBody>
      </p:sp>
      <p:sp>
        <p:nvSpPr>
          <p:cNvPr id="6" name="عنوان 1"/>
          <p:cNvSpPr txBox="1">
            <a:spLocks/>
          </p:cNvSpPr>
          <p:nvPr/>
        </p:nvSpPr>
        <p:spPr>
          <a:xfrm>
            <a:off x="-1647259" y="1484784"/>
            <a:ext cx="8229600" cy="1143000"/>
          </a:xfrm>
          <a:prstGeom prst="rect">
            <a:avLst/>
          </a:prstGeom>
        </p:spPr>
        <p:txBody>
          <a:bodyPr>
            <a:normAutofit fontScale="750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dirty="0" smtClean="0"/>
              <a:t/>
            </a:r>
            <a:br>
              <a:rPr lang="ar-SA" dirty="0" smtClean="0"/>
            </a:br>
            <a:r>
              <a:rPr lang="ar-SA" sz="2700" b="1" dirty="0" smtClean="0">
                <a:solidFill>
                  <a:srgbClr val="0070C0"/>
                </a:solidFill>
              </a:rPr>
              <a:t> فوائد التخطيط</a:t>
            </a:r>
            <a:endParaRPr lang="ar-SA" sz="2700" b="1" dirty="0">
              <a:solidFill>
                <a:srgbClr val="0070C0"/>
              </a:solidFill>
            </a:endParaRPr>
          </a:p>
        </p:txBody>
      </p:sp>
      <p:sp>
        <p:nvSpPr>
          <p:cNvPr id="7" name="عنصر نائب للمحتوى 2"/>
          <p:cNvSpPr txBox="1">
            <a:spLocks/>
          </p:cNvSpPr>
          <p:nvPr/>
        </p:nvSpPr>
        <p:spPr>
          <a:xfrm>
            <a:off x="-1632248" y="255914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600" dirty="0" smtClean="0"/>
              <a:t>تنسيق الجمهور</a:t>
            </a:r>
          </a:p>
          <a:p>
            <a:r>
              <a:rPr lang="ar-SA" sz="1600" dirty="0" smtClean="0"/>
              <a:t>الاعداد للتغيير</a:t>
            </a:r>
          </a:p>
          <a:p>
            <a:r>
              <a:rPr lang="ar-SA" sz="1600" dirty="0" smtClean="0"/>
              <a:t>يوفر مقاييس ومعايير للأداء</a:t>
            </a:r>
          </a:p>
          <a:p>
            <a:r>
              <a:rPr lang="ar-SA" sz="1600" dirty="0" smtClean="0"/>
              <a:t>يساعد في الكشف عن الفرص المستقبلية</a:t>
            </a:r>
          </a:p>
          <a:p>
            <a:r>
              <a:rPr lang="ar-SA" sz="1600" dirty="0" smtClean="0"/>
              <a:t>يمكن من الابتعاد عن العقبات المستقبلية</a:t>
            </a:r>
          </a:p>
          <a:p>
            <a:r>
              <a:rPr lang="ar-SA" sz="1600" dirty="0" smtClean="0"/>
              <a:t>يوفر الخطط الازمة لمواجهة المتغيرات البيئة</a:t>
            </a:r>
            <a:endParaRPr lang="ar-SA" sz="1600" dirty="0"/>
          </a:p>
        </p:txBody>
      </p:sp>
      <p:sp>
        <p:nvSpPr>
          <p:cNvPr id="8" name="عنوان 1"/>
          <p:cNvSpPr txBox="1">
            <a:spLocks/>
          </p:cNvSpPr>
          <p:nvPr/>
        </p:nvSpPr>
        <p:spPr>
          <a:xfrm>
            <a:off x="-1611560" y="4077072"/>
            <a:ext cx="82296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000" dirty="0" smtClean="0"/>
              <a:t/>
            </a:r>
            <a:br>
              <a:rPr lang="ar-SA" sz="2000" dirty="0" smtClean="0"/>
            </a:br>
            <a:r>
              <a:rPr lang="ar-SA" sz="2000" b="1" dirty="0" smtClean="0">
                <a:solidFill>
                  <a:srgbClr val="0070C0"/>
                </a:solidFill>
              </a:rPr>
              <a:t/>
            </a:r>
            <a:br>
              <a:rPr lang="ar-SA" sz="2000" b="1" dirty="0" smtClean="0">
                <a:solidFill>
                  <a:srgbClr val="0070C0"/>
                </a:solidFill>
              </a:rPr>
            </a:br>
            <a:r>
              <a:rPr lang="ar-SA" sz="2000" b="1" dirty="0" smtClean="0">
                <a:solidFill>
                  <a:srgbClr val="0070C0"/>
                </a:solidFill>
              </a:rPr>
              <a:t> أنواع التخطيط/ الخطط</a:t>
            </a:r>
            <a:endParaRPr lang="ar-SA" sz="2000" b="1" dirty="0">
              <a:solidFill>
                <a:srgbClr val="0070C0"/>
              </a:solidFill>
            </a:endParaRPr>
          </a:p>
        </p:txBody>
      </p:sp>
      <p:sp>
        <p:nvSpPr>
          <p:cNvPr id="9" name="عنصر نائب للمحتوى 2"/>
          <p:cNvSpPr txBox="1">
            <a:spLocks/>
          </p:cNvSpPr>
          <p:nvPr/>
        </p:nvSpPr>
        <p:spPr>
          <a:xfrm>
            <a:off x="44624" y="5151432"/>
            <a:ext cx="6552728"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ar-SA" sz="1600" dirty="0" smtClean="0">
                <a:solidFill>
                  <a:srgbClr val="00B050"/>
                </a:solidFill>
              </a:rPr>
              <a:t>1 - </a:t>
            </a:r>
            <a:r>
              <a:rPr lang="ar-SA" sz="1600" b="1" dirty="0" smtClean="0">
                <a:solidFill>
                  <a:srgbClr val="00B050"/>
                </a:solidFill>
              </a:rPr>
              <a:t>الفترة الزمنية للخطة:</a:t>
            </a:r>
          </a:p>
          <a:p>
            <a:r>
              <a:rPr lang="ar-SA" sz="1600" dirty="0" smtClean="0">
                <a:solidFill>
                  <a:srgbClr val="FF0000"/>
                </a:solidFill>
              </a:rPr>
              <a:t>1-1  </a:t>
            </a:r>
            <a:r>
              <a:rPr lang="ar-SA" sz="1600" b="1" dirty="0" smtClean="0">
                <a:solidFill>
                  <a:srgbClr val="FF0000"/>
                </a:solidFill>
              </a:rPr>
              <a:t>تخطيط طويل الامد:</a:t>
            </a:r>
          </a:p>
          <a:p>
            <a:pPr>
              <a:buFont typeface="Arial" pitchFamily="34" charset="0"/>
              <a:buNone/>
            </a:pPr>
            <a:r>
              <a:rPr lang="ar-SA" sz="1600" dirty="0" smtClean="0"/>
              <a:t>يغطي هذا النوع من التخطيط مدة زمنية طويلة ما بين 3-5 سنوات ويشتمل على أهداف عامة ولا يتناول تفاصيل.</a:t>
            </a:r>
          </a:p>
          <a:p>
            <a:r>
              <a:rPr lang="ar-SA" sz="1600" dirty="0" smtClean="0">
                <a:solidFill>
                  <a:srgbClr val="FF0000"/>
                </a:solidFill>
              </a:rPr>
              <a:t>1-2 </a:t>
            </a:r>
            <a:r>
              <a:rPr lang="ar-SA" sz="1600" b="1" dirty="0" smtClean="0">
                <a:solidFill>
                  <a:srgbClr val="FF0000"/>
                </a:solidFill>
              </a:rPr>
              <a:t>تخطيط  متوسط المدى:</a:t>
            </a:r>
          </a:p>
          <a:p>
            <a:pPr>
              <a:buFont typeface="Arial" pitchFamily="34" charset="0"/>
              <a:buNone/>
            </a:pPr>
            <a:r>
              <a:rPr lang="ar-SA" sz="1600" dirty="0" smtClean="0"/>
              <a:t>يغطي هذا النوع من التخطيط مدة زمنية ليست طويلة ولا قصيرة، قد تمتد من سنة الى ثلاث سنوات ويشمل على تفاصيل أكثر ويسعى الى تحقيق أهداف التي تضمنتها الخطط طويلة المدى.</a:t>
            </a:r>
            <a:endParaRPr lang="ar-SA" sz="1600" b="1" dirty="0" smtClean="0"/>
          </a:p>
          <a:p>
            <a:r>
              <a:rPr lang="ar-SA" sz="1600" dirty="0" smtClean="0">
                <a:solidFill>
                  <a:srgbClr val="FF0000"/>
                </a:solidFill>
              </a:rPr>
              <a:t>1-3 </a:t>
            </a:r>
            <a:r>
              <a:rPr lang="ar-SA" sz="1600" b="1" dirty="0" smtClean="0">
                <a:solidFill>
                  <a:srgbClr val="FF0000"/>
                </a:solidFill>
              </a:rPr>
              <a:t>تخطيط قصير المدى:</a:t>
            </a:r>
          </a:p>
          <a:p>
            <a:pPr>
              <a:buFont typeface="Arial" pitchFamily="34" charset="0"/>
              <a:buNone/>
            </a:pPr>
            <a:r>
              <a:rPr lang="ar-SA" sz="1600" b="1" dirty="0" smtClean="0"/>
              <a:t> </a:t>
            </a:r>
            <a:r>
              <a:rPr lang="ar-SA" sz="1600" dirty="0" smtClean="0"/>
              <a:t>يغطي هذا النوع من التخطيط مدة زمنية تمتد من شهور إلى سنة و </a:t>
            </a:r>
            <a:r>
              <a:rPr lang="ar-SA" sz="1600" dirty="0" err="1" smtClean="0"/>
              <a:t>هى</a:t>
            </a:r>
            <a:r>
              <a:rPr lang="ar-SA" sz="1600" dirty="0" smtClean="0"/>
              <a:t> أكثر تفصيلا من الخطط السابقة.</a:t>
            </a:r>
            <a:endParaRPr lang="ar-SA" sz="1600" b="1" dirty="0" smtClean="0"/>
          </a:p>
        </p:txBody>
      </p:sp>
    </p:spTree>
    <p:extLst>
      <p:ext uri="{BB962C8B-B14F-4D97-AF65-F5344CB8AC3E}">
        <p14:creationId xmlns:p14="http://schemas.microsoft.com/office/powerpoint/2010/main" val="2828332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4</a:t>
            </a:fld>
            <a:endParaRPr lang="ar-SA"/>
          </a:p>
        </p:txBody>
      </p:sp>
      <p:sp>
        <p:nvSpPr>
          <p:cNvPr id="4" name="عنصر نائب للمحتوى 2"/>
          <p:cNvSpPr txBox="1">
            <a:spLocks/>
          </p:cNvSpPr>
          <p:nvPr/>
        </p:nvSpPr>
        <p:spPr>
          <a:xfrm>
            <a:off x="-20688" y="251520"/>
            <a:ext cx="661804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ar-SA" sz="1600" dirty="0" smtClean="0">
                <a:solidFill>
                  <a:srgbClr val="00B050"/>
                </a:solidFill>
                <a:cs typeface="+mj-cs"/>
              </a:rPr>
              <a:t>2 - </a:t>
            </a:r>
            <a:r>
              <a:rPr lang="ar-SA" sz="1600" b="1" dirty="0" smtClean="0">
                <a:solidFill>
                  <a:srgbClr val="00B050"/>
                </a:solidFill>
                <a:cs typeface="+mj-cs"/>
              </a:rPr>
              <a:t>نطاق أو شمولية الخطة</a:t>
            </a:r>
            <a:r>
              <a:rPr lang="ar-SA" sz="1600" dirty="0" smtClean="0">
                <a:solidFill>
                  <a:srgbClr val="00B050"/>
                </a:solidFill>
                <a:cs typeface="+mj-cs"/>
              </a:rPr>
              <a:t>:</a:t>
            </a:r>
          </a:p>
          <a:p>
            <a:r>
              <a:rPr lang="ar-SA" sz="1600" dirty="0" smtClean="0">
                <a:solidFill>
                  <a:srgbClr val="FF0000"/>
                </a:solidFill>
              </a:rPr>
              <a:t>2-1 التخطيط الاستراتيجي </a:t>
            </a:r>
          </a:p>
          <a:p>
            <a:pPr>
              <a:buFont typeface="Arial" pitchFamily="34" charset="0"/>
              <a:buNone/>
            </a:pPr>
            <a:r>
              <a:rPr lang="ar-SA" sz="1600" dirty="0" smtClean="0"/>
              <a:t>يغطي هذا التخطيط مدة زمنية طويلة وفيه يتم تحديد أهداف بعيدة</a:t>
            </a:r>
          </a:p>
          <a:p>
            <a:pPr>
              <a:buFont typeface="Arial" pitchFamily="34" charset="0"/>
              <a:buNone/>
            </a:pPr>
            <a:r>
              <a:rPr lang="ar-SA" sz="1600" dirty="0" smtClean="0"/>
              <a:t>لتحقيق الصورة التي يراد بها أن تكون عليها المنظمة في المستقبل وتوضح السبل الكفيلة لتحقيق رسالة المنظمة.</a:t>
            </a:r>
          </a:p>
          <a:p>
            <a:pPr>
              <a:buFont typeface="Arial" pitchFamily="34" charset="0"/>
              <a:buNone/>
            </a:pPr>
            <a:r>
              <a:rPr lang="ar-SA" sz="1600" dirty="0" smtClean="0"/>
              <a:t>ويقصد بالاستراتيجية ” </a:t>
            </a:r>
            <a:r>
              <a:rPr lang="ar-SA" sz="1600" u="sng" dirty="0" smtClean="0">
                <a:uFill>
                  <a:solidFill>
                    <a:srgbClr val="FF0000"/>
                  </a:solidFill>
                </a:uFill>
              </a:rPr>
              <a:t>خطط الإدارة العليا لتحقيق نتائج تتوافق مع رسالة المنظمة وأهدافها“ </a:t>
            </a:r>
          </a:p>
          <a:p>
            <a:pPr>
              <a:buFont typeface="Arial" pitchFamily="34" charset="0"/>
              <a:buNone/>
            </a:pPr>
            <a:endParaRPr lang="ar-SA" sz="1600" dirty="0"/>
          </a:p>
        </p:txBody>
      </p:sp>
      <p:sp>
        <p:nvSpPr>
          <p:cNvPr id="5" name="عنصر نائب للمحتوى 2"/>
          <p:cNvSpPr txBox="1">
            <a:spLocks/>
          </p:cNvSpPr>
          <p:nvPr/>
        </p:nvSpPr>
        <p:spPr>
          <a:xfrm>
            <a:off x="188640" y="2055088"/>
            <a:ext cx="64294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800" dirty="0" smtClean="0">
                <a:solidFill>
                  <a:srgbClr val="FF0000"/>
                </a:solidFill>
                <a:cs typeface="+mj-cs"/>
              </a:rPr>
              <a:t>2-2 التخطيط التكتيكي:</a:t>
            </a:r>
          </a:p>
          <a:p>
            <a:pPr>
              <a:buFont typeface="Arial" pitchFamily="34" charset="0"/>
              <a:buNone/>
            </a:pPr>
            <a:r>
              <a:rPr lang="ar-SA" sz="1800" dirty="0" smtClean="0">
                <a:cs typeface="+mj-cs"/>
              </a:rPr>
              <a:t>هو عبارة عن ترجمة الاهداف الواردة في الخطط الاستراتيجية الى خطط تكتيكية متوسطة المدى لتحقيق الاهداف الواردة في الاستراتيجية وتقوم به المستويات الادارية المتوسطة ويغطي فترة متوسطة.</a:t>
            </a:r>
          </a:p>
          <a:p>
            <a:endParaRPr lang="ar-SA" sz="1800" dirty="0">
              <a:cs typeface="+mj-cs"/>
            </a:endParaRPr>
          </a:p>
        </p:txBody>
      </p:sp>
      <p:sp>
        <p:nvSpPr>
          <p:cNvPr id="6" name="عنصر نائب للمحتوى 2"/>
          <p:cNvSpPr txBox="1">
            <a:spLocks/>
          </p:cNvSpPr>
          <p:nvPr/>
        </p:nvSpPr>
        <p:spPr>
          <a:xfrm>
            <a:off x="188640" y="3275856"/>
            <a:ext cx="648072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600" dirty="0" smtClean="0">
                <a:solidFill>
                  <a:srgbClr val="FF0000"/>
                </a:solidFill>
              </a:rPr>
              <a:t>2-3 التخطيط التشغيلي</a:t>
            </a:r>
            <a:endParaRPr lang="ar-SA" sz="1600" dirty="0" smtClean="0"/>
          </a:p>
          <a:p>
            <a:pPr>
              <a:buFont typeface="Arial" pitchFamily="34" charset="0"/>
              <a:buNone/>
            </a:pPr>
            <a:r>
              <a:rPr lang="ar-SA" sz="1600" dirty="0" smtClean="0"/>
              <a:t>هي خطط تفصيلية مركزة ومحددة وتتم فيها ترجمة العموميات في الخطط الاستراتيجية الى خطوات واضحة ومحددة قابلة للقياس على المدى القصير ويكون المدى الزمني لهذه الخطط قصيرة وينجز من قبل </a:t>
            </a:r>
            <a:r>
              <a:rPr lang="ar-SA" sz="1600" dirty="0" err="1" smtClean="0"/>
              <a:t>مديرى</a:t>
            </a:r>
            <a:r>
              <a:rPr lang="ar-SA" sz="1600" dirty="0" smtClean="0"/>
              <a:t> الخط الأول </a:t>
            </a:r>
          </a:p>
          <a:p>
            <a:endParaRPr lang="ar-SA" sz="1600" dirty="0" smtClean="0"/>
          </a:p>
          <a:p>
            <a:pPr>
              <a:buFont typeface="Arial" pitchFamily="34" charset="0"/>
              <a:buNone/>
            </a:pPr>
            <a:endParaRPr lang="ar-SA" sz="1600" dirty="0" smtClean="0"/>
          </a:p>
          <a:p>
            <a:endParaRPr lang="ar-SA" sz="1600" dirty="0"/>
          </a:p>
        </p:txBody>
      </p:sp>
    </p:spTree>
    <p:extLst>
      <p:ext uri="{BB962C8B-B14F-4D97-AF65-F5344CB8AC3E}">
        <p14:creationId xmlns:p14="http://schemas.microsoft.com/office/powerpoint/2010/main" val="3654866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5</a:t>
            </a:fld>
            <a:endParaRPr lang="ar-SA"/>
          </a:p>
        </p:txBody>
      </p:sp>
      <p:sp>
        <p:nvSpPr>
          <p:cNvPr id="4" name="عنوان 1"/>
          <p:cNvSpPr txBox="1">
            <a:spLocks/>
          </p:cNvSpPr>
          <p:nvPr/>
        </p:nvSpPr>
        <p:spPr>
          <a:xfrm>
            <a:off x="-246184" y="-108520"/>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t/>
            </a:r>
            <a:br>
              <a:rPr lang="ar-SA" sz="1800" b="1" dirty="0" smtClean="0"/>
            </a:br>
            <a:r>
              <a:rPr lang="ar-SA" sz="1800" dirty="0" smtClean="0"/>
              <a:t>المحاضرة السادسة </a:t>
            </a:r>
            <a:endParaRPr lang="ar-SA" sz="1800" dirty="0"/>
          </a:p>
        </p:txBody>
      </p:sp>
      <p:sp>
        <p:nvSpPr>
          <p:cNvPr id="5" name="عنوان فرعي 2"/>
          <p:cNvSpPr txBox="1">
            <a:spLocks/>
          </p:cNvSpPr>
          <p:nvPr/>
        </p:nvSpPr>
        <p:spPr>
          <a:xfrm>
            <a:off x="-891480" y="515144"/>
            <a:ext cx="7854696" cy="175260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ar-SA" sz="1800" dirty="0" smtClean="0">
                <a:cs typeface="+mj-cs"/>
              </a:rPr>
              <a:t>تابع التخطيط</a:t>
            </a:r>
            <a:endParaRPr lang="ar-SA" sz="1800" dirty="0">
              <a:cs typeface="+mj-cs"/>
            </a:endParaRPr>
          </a:p>
        </p:txBody>
      </p:sp>
      <p:sp>
        <p:nvSpPr>
          <p:cNvPr id="6" name="عنوان 1"/>
          <p:cNvSpPr txBox="1">
            <a:spLocks/>
          </p:cNvSpPr>
          <p:nvPr/>
        </p:nvSpPr>
        <p:spPr>
          <a:xfrm>
            <a:off x="476672" y="467544"/>
            <a:ext cx="7851648" cy="18288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dirty="0" smtClean="0"/>
              <a:t>الفصل الرابع </a:t>
            </a:r>
            <a:endParaRPr lang="ar-SA" sz="1800" dirty="0"/>
          </a:p>
        </p:txBody>
      </p:sp>
      <p:sp>
        <p:nvSpPr>
          <p:cNvPr id="7" name="عنوان 1"/>
          <p:cNvSpPr txBox="1">
            <a:spLocks/>
          </p:cNvSpPr>
          <p:nvPr/>
        </p:nvSpPr>
        <p:spPr>
          <a:xfrm>
            <a:off x="-1611560" y="89374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b="1" dirty="0" smtClean="0">
                <a:solidFill>
                  <a:srgbClr val="0070C0"/>
                </a:solidFill>
              </a:rPr>
              <a:t>التخطيط</a:t>
            </a:r>
            <a:endParaRPr lang="ar-SA" sz="1600" b="1" dirty="0">
              <a:solidFill>
                <a:srgbClr val="0070C0"/>
              </a:solidFill>
            </a:endParaRPr>
          </a:p>
        </p:txBody>
      </p:sp>
      <p:sp>
        <p:nvSpPr>
          <p:cNvPr id="8" name="عنصر نائب للمحتوى 2"/>
          <p:cNvSpPr txBox="1">
            <a:spLocks/>
          </p:cNvSpPr>
          <p:nvPr/>
        </p:nvSpPr>
        <p:spPr>
          <a:xfrm>
            <a:off x="-1611560" y="974188"/>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400" dirty="0" smtClean="0"/>
          </a:p>
          <a:p>
            <a:r>
              <a:rPr lang="ar-SA" sz="1400" dirty="0" smtClean="0"/>
              <a:t>مراحل عملية التخطيط</a:t>
            </a:r>
          </a:p>
          <a:p>
            <a:r>
              <a:rPr lang="ar-SA" sz="1400" dirty="0" smtClean="0"/>
              <a:t>تخطيط الجودة</a:t>
            </a:r>
          </a:p>
          <a:p>
            <a:r>
              <a:rPr lang="ar-SA" sz="1400" dirty="0" smtClean="0"/>
              <a:t>معوقات التخطيط</a:t>
            </a:r>
          </a:p>
          <a:p>
            <a:r>
              <a:rPr lang="ar-SA" sz="1400" dirty="0" smtClean="0"/>
              <a:t>خصائص التخطيط الفعال</a:t>
            </a:r>
            <a:endParaRPr lang="ar-SA" sz="1400" dirty="0"/>
          </a:p>
        </p:txBody>
      </p:sp>
      <p:sp>
        <p:nvSpPr>
          <p:cNvPr id="9" name="عنوان 1"/>
          <p:cNvSpPr txBox="1">
            <a:spLocks/>
          </p:cNvSpPr>
          <p:nvPr/>
        </p:nvSpPr>
        <p:spPr>
          <a:xfrm>
            <a:off x="-1611560" y="1979712"/>
            <a:ext cx="82296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smtClean="0"/>
              <a:t/>
            </a:r>
            <a:br>
              <a:rPr lang="ar-SA" sz="2400" dirty="0" smtClean="0"/>
            </a:br>
            <a:r>
              <a:rPr lang="ar-SA" sz="2400" dirty="0" smtClean="0"/>
              <a:t> </a:t>
            </a:r>
            <a:r>
              <a:rPr lang="ar-SA" sz="1600" b="1" dirty="0" smtClean="0">
                <a:solidFill>
                  <a:srgbClr val="0070C0"/>
                </a:solidFill>
              </a:rPr>
              <a:t>مراحل عملية التخطيط</a:t>
            </a:r>
            <a:endParaRPr lang="ar-SA" sz="1600" b="1" dirty="0">
              <a:solidFill>
                <a:srgbClr val="0070C0"/>
              </a:solidFill>
            </a:endParaRPr>
          </a:p>
        </p:txBody>
      </p:sp>
      <p:sp>
        <p:nvSpPr>
          <p:cNvPr id="10" name="عنصر نائب للمحتوى 2"/>
          <p:cNvSpPr txBox="1">
            <a:spLocks/>
          </p:cNvSpPr>
          <p:nvPr/>
        </p:nvSpPr>
        <p:spPr>
          <a:xfrm>
            <a:off x="-1683568" y="2559144"/>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400" b="1" dirty="0" smtClean="0"/>
          </a:p>
          <a:p>
            <a:r>
              <a:rPr lang="ar-SA" sz="1400" b="1" dirty="0" smtClean="0">
                <a:solidFill>
                  <a:srgbClr val="00B050"/>
                </a:solidFill>
              </a:rPr>
              <a:t>دراسة وتقييم الاوضاع الحالية:</a:t>
            </a:r>
          </a:p>
          <a:p>
            <a:pPr marL="0" indent="0">
              <a:buFont typeface="Arial" pitchFamily="34" charset="0"/>
              <a:buNone/>
            </a:pPr>
            <a:r>
              <a:rPr lang="ar-SA" sz="1400" dirty="0" smtClean="0"/>
              <a:t> تشمل التعرف بدقة على المتغيرات والعوامل البيئة داخل المنظمة وخارجها</a:t>
            </a:r>
          </a:p>
          <a:p>
            <a:endParaRPr lang="ar-SA" sz="1400" dirty="0" smtClean="0"/>
          </a:p>
          <a:p>
            <a:r>
              <a:rPr lang="ar-SA" sz="1400" b="1" dirty="0" smtClean="0">
                <a:solidFill>
                  <a:srgbClr val="00B050"/>
                </a:solidFill>
              </a:rPr>
              <a:t>صياغة رسالة المنظمة:</a:t>
            </a:r>
          </a:p>
          <a:p>
            <a:pPr marL="0" indent="0">
              <a:buFont typeface="Arial" pitchFamily="34" charset="0"/>
              <a:buNone/>
            </a:pPr>
            <a:r>
              <a:rPr lang="ar-SA" sz="1400" dirty="0" smtClean="0"/>
              <a:t>تعني الغرض أو الغاية الذي أنشئت المنظمة من أجله</a:t>
            </a:r>
          </a:p>
          <a:p>
            <a:pPr marL="0" indent="0">
              <a:buFont typeface="Arial" pitchFamily="34" charset="0"/>
              <a:buNone/>
            </a:pPr>
            <a:endParaRPr lang="ar-SA" sz="1400" dirty="0" smtClean="0"/>
          </a:p>
          <a:p>
            <a:r>
              <a:rPr lang="ar-SA" sz="1400" b="1" dirty="0" smtClean="0">
                <a:solidFill>
                  <a:srgbClr val="00B050"/>
                </a:solidFill>
              </a:rPr>
              <a:t>صياغة الاهداف الاساسية:</a:t>
            </a:r>
          </a:p>
          <a:p>
            <a:pPr marL="0" indent="0">
              <a:buFont typeface="Arial" pitchFamily="34" charset="0"/>
              <a:buNone/>
            </a:pPr>
            <a:r>
              <a:rPr lang="ar-SA" sz="1400" dirty="0" smtClean="0"/>
              <a:t>يتم من خلال هذه المرحلة وضع الاهداف الرئيسية للمنظمة والتي تعمل على تحقيق وتعزيز رسالة المنظمة</a:t>
            </a:r>
          </a:p>
          <a:p>
            <a:pPr marL="0" indent="0">
              <a:buFont typeface="Arial" pitchFamily="34" charset="0"/>
              <a:buNone/>
            </a:pPr>
            <a:endParaRPr lang="ar-SA" sz="1400" dirty="0" smtClean="0"/>
          </a:p>
          <a:p>
            <a:endParaRPr lang="ar-SA" sz="1400" dirty="0" smtClean="0"/>
          </a:p>
        </p:txBody>
      </p:sp>
      <p:sp>
        <p:nvSpPr>
          <p:cNvPr id="11" name="عنصر نائب للمحتوى 2"/>
          <p:cNvSpPr txBox="1">
            <a:spLocks/>
          </p:cNvSpPr>
          <p:nvPr/>
        </p:nvSpPr>
        <p:spPr>
          <a:xfrm>
            <a:off x="44624" y="5004048"/>
            <a:ext cx="6493232" cy="4389120"/>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400" b="1" dirty="0" smtClean="0">
                <a:solidFill>
                  <a:srgbClr val="00B050"/>
                </a:solidFill>
              </a:rPr>
              <a:t>وضع الافتراضات:</a:t>
            </a:r>
          </a:p>
          <a:p>
            <a:pPr marL="0" indent="0">
              <a:buFont typeface="Arial" pitchFamily="34" charset="0"/>
              <a:buNone/>
            </a:pPr>
            <a:r>
              <a:rPr lang="ar-SA" sz="1400" dirty="0" smtClean="0"/>
              <a:t>يتم وضع افتراضات أو احتمالات لما سوف تكون عليه الاوضاع مستقبلا لان تلك الاوضاع سيكون لها تأثير على عمل المنظمة</a:t>
            </a:r>
            <a:r>
              <a:rPr lang="en-US" sz="1400" dirty="0" smtClean="0"/>
              <a:t>.</a:t>
            </a:r>
            <a:endParaRPr lang="ar-SA" sz="1400" dirty="0" smtClean="0"/>
          </a:p>
          <a:p>
            <a:pPr marL="0" indent="0">
              <a:buNone/>
            </a:pPr>
            <a:endParaRPr lang="ar-SA" sz="1400" b="1" dirty="0" smtClean="0"/>
          </a:p>
          <a:p>
            <a:r>
              <a:rPr lang="ar-SA" sz="1400" b="1" dirty="0" smtClean="0">
                <a:solidFill>
                  <a:srgbClr val="00B050"/>
                </a:solidFill>
              </a:rPr>
              <a:t>تطوير البدائل واختيار الانسب: </a:t>
            </a:r>
          </a:p>
          <a:p>
            <a:pPr marL="0" indent="0">
              <a:buFont typeface="Arial" pitchFamily="34" charset="0"/>
              <a:buNone/>
            </a:pPr>
            <a:endParaRPr lang="ar-SA" sz="1400" b="1" dirty="0" smtClean="0"/>
          </a:p>
          <a:p>
            <a:pPr marL="0" indent="0">
              <a:buFont typeface="Arial" pitchFamily="34" charset="0"/>
              <a:buNone/>
            </a:pPr>
            <a:r>
              <a:rPr lang="ar-SA" sz="1400" dirty="0" smtClean="0"/>
              <a:t>وضع نشاطات يمكن أن توصل إلى الأهداف والنتائج ويطلق على </a:t>
            </a:r>
          </a:p>
          <a:p>
            <a:pPr marL="0" indent="0">
              <a:buFont typeface="Arial" pitchFamily="34" charset="0"/>
              <a:buNone/>
            </a:pPr>
            <a:r>
              <a:rPr lang="ar-SA" sz="1400" dirty="0" smtClean="0"/>
              <a:t> هذه البدائل أو الاستراتيجيات، وبعد تحديد البدائل تجرى عملية تقييم لكل بديل.</a:t>
            </a:r>
          </a:p>
          <a:p>
            <a:pPr marL="0" indent="0">
              <a:buFont typeface="Arial" pitchFamily="34" charset="0"/>
              <a:buNone/>
            </a:pPr>
            <a:endParaRPr lang="en-US" sz="1400" dirty="0" smtClean="0"/>
          </a:p>
          <a:p>
            <a:pPr marL="0" indent="0">
              <a:buFont typeface="Arial" pitchFamily="34" charset="0"/>
              <a:buNone/>
            </a:pPr>
            <a:r>
              <a:rPr lang="ar-SA" sz="1400" b="1" dirty="0" smtClean="0">
                <a:solidFill>
                  <a:srgbClr val="00B050"/>
                </a:solidFill>
              </a:rPr>
              <a:t>وضع خطة عمل</a:t>
            </a:r>
            <a:r>
              <a:rPr lang="ar-SA" sz="1400" dirty="0" smtClean="0">
                <a:solidFill>
                  <a:srgbClr val="00B050"/>
                </a:solidFill>
              </a:rPr>
              <a:t>: </a:t>
            </a:r>
          </a:p>
          <a:p>
            <a:pPr marL="0" indent="0">
              <a:buFont typeface="Arial" pitchFamily="34" charset="0"/>
              <a:buNone/>
            </a:pPr>
            <a:r>
              <a:rPr lang="ar-SA" sz="1400" dirty="0" smtClean="0"/>
              <a:t> بعد وضع الاستراتيجية، تأتي مرحلة وضع خطة عمل تفصيلية يتم من خلالها من  خلالها تحديد جميع الأنشطة والأعمال الوجب تنفيذها.</a:t>
            </a:r>
          </a:p>
        </p:txBody>
      </p:sp>
    </p:spTree>
    <p:extLst>
      <p:ext uri="{BB962C8B-B14F-4D97-AF65-F5344CB8AC3E}">
        <p14:creationId xmlns:p14="http://schemas.microsoft.com/office/powerpoint/2010/main" val="2355461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6</a:t>
            </a:fld>
            <a:endParaRPr lang="ar-SA"/>
          </a:p>
        </p:txBody>
      </p:sp>
      <p:sp>
        <p:nvSpPr>
          <p:cNvPr id="4" name="عنصر نائب للمحتوى 2"/>
          <p:cNvSpPr txBox="1">
            <a:spLocks/>
          </p:cNvSpPr>
          <p:nvPr/>
        </p:nvSpPr>
        <p:spPr>
          <a:xfrm>
            <a:off x="-1560240" y="-108520"/>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600" b="1" dirty="0" smtClean="0"/>
          </a:p>
          <a:p>
            <a:r>
              <a:rPr lang="ar-SA" sz="1600" b="1" dirty="0" smtClean="0">
                <a:solidFill>
                  <a:srgbClr val="00B050"/>
                </a:solidFill>
              </a:rPr>
              <a:t>تخصيص الموارد</a:t>
            </a:r>
            <a:r>
              <a:rPr lang="ar-SA" sz="1600" b="1" dirty="0" smtClean="0"/>
              <a:t>:</a:t>
            </a:r>
          </a:p>
          <a:p>
            <a:pPr marL="0" indent="0">
              <a:buFont typeface="Arial" pitchFamily="34" charset="0"/>
              <a:buNone/>
            </a:pPr>
            <a:r>
              <a:rPr lang="ar-SA" sz="1600" dirty="0" smtClean="0"/>
              <a:t>وتشمل تخصيص الموارد المادية والبشرية والمالية الازمة لتنفيذ الخطة بنجاح</a:t>
            </a:r>
          </a:p>
          <a:p>
            <a:r>
              <a:rPr lang="ar-SA" sz="1600" b="1" dirty="0" smtClean="0">
                <a:solidFill>
                  <a:srgbClr val="00B050"/>
                </a:solidFill>
              </a:rPr>
              <a:t>تنفيذ الخطة :</a:t>
            </a:r>
          </a:p>
          <a:p>
            <a:pPr marL="0" indent="0">
              <a:buFont typeface="Arial" pitchFamily="34" charset="0"/>
              <a:buNone/>
            </a:pPr>
            <a:r>
              <a:rPr lang="ar-SA" sz="1600" dirty="0" smtClean="0"/>
              <a:t>ويعني التنفيذ تفويض السلطة وتوزيع الأعمال واستخدام الموارد لتحويل الخطة غلى أفعال.</a:t>
            </a:r>
          </a:p>
          <a:p>
            <a:pPr marL="0" indent="0">
              <a:buFont typeface="Arial" pitchFamily="34" charset="0"/>
              <a:buNone/>
            </a:pPr>
            <a:r>
              <a:rPr lang="ar-SA" sz="1600" b="1" dirty="0" smtClean="0">
                <a:solidFill>
                  <a:srgbClr val="00B050"/>
                </a:solidFill>
              </a:rPr>
              <a:t>متابعة وتقويم التخطيط:</a:t>
            </a:r>
          </a:p>
          <a:p>
            <a:pPr marL="0" indent="0">
              <a:buFont typeface="Arial" pitchFamily="34" charset="0"/>
              <a:buNone/>
            </a:pPr>
            <a:r>
              <a:rPr lang="ar-SA" sz="1600" dirty="0" smtClean="0"/>
              <a:t>وذلك بهدف التأكد أن عملية التنفيذ تسير حسبما هو مخطط</a:t>
            </a:r>
          </a:p>
          <a:p>
            <a:pPr marL="0" indent="0">
              <a:buFont typeface="Arial" pitchFamily="34" charset="0"/>
              <a:buNone/>
            </a:pPr>
            <a:r>
              <a:rPr lang="ar-SA" sz="1600" b="1" dirty="0" smtClean="0">
                <a:solidFill>
                  <a:srgbClr val="00B050"/>
                </a:solidFill>
              </a:rPr>
              <a:t>التخطيط للتخطيط:</a:t>
            </a:r>
          </a:p>
          <a:p>
            <a:pPr marL="0" indent="0">
              <a:buFont typeface="Arial" pitchFamily="34" charset="0"/>
              <a:buNone/>
            </a:pPr>
            <a:r>
              <a:rPr lang="ar-SA" sz="1600" dirty="0" smtClean="0"/>
              <a:t>أن يخطط المدير لإعادة التخطيط بعد انتهاء دورة التخطيط </a:t>
            </a:r>
          </a:p>
          <a:p>
            <a:pPr marL="0" indent="0">
              <a:buFont typeface="Arial" pitchFamily="34" charset="0"/>
              <a:buNone/>
            </a:pPr>
            <a:endParaRPr lang="ar-SA" sz="1600" dirty="0" smtClean="0"/>
          </a:p>
          <a:p>
            <a:pPr marL="0" indent="0">
              <a:buFont typeface="Arial" pitchFamily="34" charset="0"/>
              <a:buNone/>
            </a:pPr>
            <a:endParaRPr lang="ar-SA" sz="1600" dirty="0" smtClean="0"/>
          </a:p>
          <a:p>
            <a:endParaRPr lang="ar-SA" sz="1600" dirty="0"/>
          </a:p>
        </p:txBody>
      </p:sp>
      <p:sp>
        <p:nvSpPr>
          <p:cNvPr id="5" name="عنوان 1"/>
          <p:cNvSpPr txBox="1">
            <a:spLocks/>
          </p:cNvSpPr>
          <p:nvPr/>
        </p:nvSpPr>
        <p:spPr>
          <a:xfrm>
            <a:off x="-1560240" y="2132856"/>
            <a:ext cx="8229600" cy="1143000"/>
          </a:xfrm>
          <a:prstGeom prst="rect">
            <a:avLst/>
          </a:prstGeom>
        </p:spPr>
        <p:txBody>
          <a:bodyPr>
            <a:normAutofit fontScale="600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dirty="0" smtClean="0"/>
              <a:t/>
            </a:r>
            <a:br>
              <a:rPr lang="ar-SA" dirty="0" smtClean="0"/>
            </a:br>
            <a:r>
              <a:rPr lang="ar-SA" dirty="0" smtClean="0"/>
              <a:t> </a:t>
            </a:r>
            <a:r>
              <a:rPr lang="ar-SA" sz="2700" b="1" dirty="0" smtClean="0">
                <a:solidFill>
                  <a:srgbClr val="0070C0"/>
                </a:solidFill>
              </a:rPr>
              <a:t>تخطيط الجودة</a:t>
            </a:r>
            <a:endParaRPr lang="ar-SA" b="1" dirty="0">
              <a:solidFill>
                <a:srgbClr val="0070C0"/>
              </a:solidFill>
            </a:endParaRPr>
          </a:p>
        </p:txBody>
      </p:sp>
      <p:sp>
        <p:nvSpPr>
          <p:cNvPr id="6" name="عنصر نائب للمحتوى 2"/>
          <p:cNvSpPr txBox="1">
            <a:spLocks/>
          </p:cNvSpPr>
          <p:nvPr/>
        </p:nvSpPr>
        <p:spPr>
          <a:xfrm>
            <a:off x="-1632248" y="291918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ar-SA" sz="1400" dirty="0" smtClean="0"/>
              <a:t> </a:t>
            </a:r>
          </a:p>
          <a:p>
            <a:pPr>
              <a:buFont typeface="Arial" pitchFamily="34" charset="0"/>
              <a:buNone/>
            </a:pPr>
            <a:r>
              <a:rPr lang="ar-SA" sz="1400" dirty="0" smtClean="0"/>
              <a:t> تخطيط الجودة </a:t>
            </a:r>
            <a:r>
              <a:rPr lang="ar-SA" sz="1400" dirty="0" err="1" smtClean="0"/>
              <a:t>هى</a:t>
            </a:r>
            <a:r>
              <a:rPr lang="ar-SA" sz="1400" dirty="0" smtClean="0"/>
              <a:t> نشاط يتم فيه:</a:t>
            </a:r>
          </a:p>
          <a:p>
            <a:r>
              <a:rPr lang="ar-SA" sz="1400" dirty="0" smtClean="0"/>
              <a:t>تحديد احتياجات ورغبات المستهلك.</a:t>
            </a:r>
          </a:p>
          <a:p>
            <a:r>
              <a:rPr lang="ar-SA" sz="1400" dirty="0" smtClean="0"/>
              <a:t>تطوير المنتجات والعمليات الازمة لتلبية هذه الحاجات.</a:t>
            </a:r>
            <a:endParaRPr lang="ar-SA" sz="1400" dirty="0"/>
          </a:p>
        </p:txBody>
      </p:sp>
      <p:sp>
        <p:nvSpPr>
          <p:cNvPr id="7" name="عنوان 1"/>
          <p:cNvSpPr txBox="1">
            <a:spLocks/>
          </p:cNvSpPr>
          <p:nvPr/>
        </p:nvSpPr>
        <p:spPr>
          <a:xfrm>
            <a:off x="-1755576" y="407707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b="1" dirty="0" smtClean="0">
                <a:solidFill>
                  <a:srgbClr val="0070C0"/>
                </a:solidFill>
              </a:rPr>
              <a:t>معوقات وصعوبات التخطيط</a:t>
            </a:r>
            <a:endParaRPr lang="ar-SA" sz="1600" b="1" dirty="0">
              <a:solidFill>
                <a:srgbClr val="0070C0"/>
              </a:solidFill>
            </a:endParaRPr>
          </a:p>
        </p:txBody>
      </p:sp>
      <p:sp>
        <p:nvSpPr>
          <p:cNvPr id="8" name="عنصر نائب للمحتوى 2"/>
          <p:cNvSpPr txBox="1">
            <a:spLocks/>
          </p:cNvSpPr>
          <p:nvPr/>
        </p:nvSpPr>
        <p:spPr>
          <a:xfrm>
            <a:off x="-1611560" y="4431352"/>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ar-SA" sz="1400" dirty="0" smtClean="0"/>
              <a:t>1</a:t>
            </a:r>
            <a:r>
              <a:rPr lang="ar-SA" sz="1400" dirty="0" smtClean="0">
                <a:solidFill>
                  <a:srgbClr val="00B050"/>
                </a:solidFill>
              </a:rPr>
              <a:t>- الصعوبات الناشئة عن تعقد عملية التخطيط:</a:t>
            </a:r>
          </a:p>
          <a:p>
            <a:r>
              <a:rPr lang="ar-SA" sz="1400" dirty="0" smtClean="0"/>
              <a:t>صعوبة توفير المعلومات المتعلقة بالمتغيرات البيئية والظروف المستقبلية</a:t>
            </a:r>
          </a:p>
          <a:p>
            <a:r>
              <a:rPr lang="ar-SA" sz="1400" dirty="0" smtClean="0"/>
              <a:t>التغيرات البيئية المتسارعة</a:t>
            </a:r>
          </a:p>
          <a:p>
            <a:r>
              <a:rPr lang="ar-SA" sz="1400" dirty="0" smtClean="0"/>
              <a:t>صعوبة تحديد الاهداف القابلة للقياس</a:t>
            </a:r>
          </a:p>
          <a:p>
            <a:r>
              <a:rPr lang="ar-SA" sz="1400" dirty="0" smtClean="0"/>
              <a:t>الوقت والتكلفة الكبيرة</a:t>
            </a:r>
            <a:endParaRPr lang="ar-SA" sz="1400" dirty="0"/>
          </a:p>
        </p:txBody>
      </p:sp>
      <p:sp>
        <p:nvSpPr>
          <p:cNvPr id="9" name="عنصر نائب للمحتوى 2"/>
          <p:cNvSpPr txBox="1">
            <a:spLocks/>
          </p:cNvSpPr>
          <p:nvPr/>
        </p:nvSpPr>
        <p:spPr>
          <a:xfrm>
            <a:off x="-1632248" y="579950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ar-SA" sz="1600" dirty="0" smtClean="0">
                <a:solidFill>
                  <a:srgbClr val="00B050"/>
                </a:solidFill>
              </a:rPr>
              <a:t>2- الصعوبات الناشئة عن الأفراد</a:t>
            </a:r>
          </a:p>
          <a:p>
            <a:r>
              <a:rPr lang="ar-SA" sz="1600" dirty="0" smtClean="0"/>
              <a:t>عدم وجود التزام حقيقي لدى جميع المستويات</a:t>
            </a:r>
          </a:p>
          <a:p>
            <a:r>
              <a:rPr lang="ar-SA" sz="1600" dirty="0" smtClean="0"/>
              <a:t>عدم توفير الموارد الازمة بالتخطيط</a:t>
            </a:r>
          </a:p>
          <a:p>
            <a:r>
              <a:rPr lang="ar-SA" sz="1600" dirty="0" smtClean="0"/>
              <a:t>الاعتماد الكبير على الخبرة</a:t>
            </a:r>
          </a:p>
          <a:p>
            <a:r>
              <a:rPr lang="ar-SA" sz="1600" dirty="0" smtClean="0"/>
              <a:t>مقاومة التغيير</a:t>
            </a:r>
          </a:p>
          <a:p>
            <a:r>
              <a:rPr lang="ar-SA" sz="1600" dirty="0" smtClean="0"/>
              <a:t>عدم التمييز بين دراسات التخطيط والخطط</a:t>
            </a:r>
          </a:p>
          <a:p>
            <a:r>
              <a:rPr lang="ar-SA" sz="1600" dirty="0" smtClean="0"/>
              <a:t>نظم تحفيز غير مناسبة</a:t>
            </a:r>
            <a:endParaRPr lang="ar-SA" sz="1600" dirty="0"/>
          </a:p>
        </p:txBody>
      </p:sp>
    </p:spTree>
    <p:extLst>
      <p:ext uri="{BB962C8B-B14F-4D97-AF65-F5344CB8AC3E}">
        <p14:creationId xmlns:p14="http://schemas.microsoft.com/office/powerpoint/2010/main" val="3921441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7</a:t>
            </a:fld>
            <a:endParaRPr lang="ar-SA"/>
          </a:p>
        </p:txBody>
      </p:sp>
      <p:sp>
        <p:nvSpPr>
          <p:cNvPr id="4" name="عنوان 1"/>
          <p:cNvSpPr txBox="1">
            <a:spLocks/>
          </p:cNvSpPr>
          <p:nvPr/>
        </p:nvSpPr>
        <p:spPr>
          <a:xfrm>
            <a:off x="-1539552" y="-670594"/>
            <a:ext cx="8229600" cy="1282154"/>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sz="1600" dirty="0" smtClean="0">
                <a:solidFill>
                  <a:srgbClr val="0070C0"/>
                </a:solidFill>
              </a:rPr>
              <a:t/>
            </a:r>
            <a:br>
              <a:rPr lang="ar-SA" sz="1600" dirty="0" smtClean="0">
                <a:solidFill>
                  <a:srgbClr val="0070C0"/>
                </a:solidFill>
              </a:rPr>
            </a:br>
            <a:r>
              <a:rPr lang="ar-SA" sz="1600" dirty="0" smtClean="0">
                <a:solidFill>
                  <a:srgbClr val="0070C0"/>
                </a:solidFill>
              </a:rPr>
              <a:t> خصائص التخطيط الفعال</a:t>
            </a:r>
            <a:endParaRPr lang="ar-SA" sz="1600" dirty="0">
              <a:solidFill>
                <a:srgbClr val="0070C0"/>
              </a:solidFill>
            </a:endParaRPr>
          </a:p>
        </p:txBody>
      </p:sp>
      <p:sp>
        <p:nvSpPr>
          <p:cNvPr id="5" name="عنصر نائب للمحتوى 2"/>
          <p:cNvSpPr txBox="1">
            <a:spLocks/>
          </p:cNvSpPr>
          <p:nvPr/>
        </p:nvSpPr>
        <p:spPr>
          <a:xfrm>
            <a:off x="-1611560" y="539552"/>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400" dirty="0" smtClean="0">
                <a:solidFill>
                  <a:srgbClr val="00B050"/>
                </a:solidFill>
              </a:rPr>
              <a:t>الشمولية:</a:t>
            </a:r>
          </a:p>
          <a:p>
            <a:pPr marL="0" indent="0">
              <a:buFont typeface="Arial" pitchFamily="34" charset="0"/>
              <a:buNone/>
            </a:pPr>
            <a:r>
              <a:rPr lang="ar-SA" sz="1400" dirty="0" smtClean="0"/>
              <a:t> ينبغي أن يغطي التخطيط مختلف مجالات ونشاطات المنظمة </a:t>
            </a:r>
          </a:p>
          <a:p>
            <a:r>
              <a:rPr lang="ar-SA" sz="1400" dirty="0" smtClean="0">
                <a:solidFill>
                  <a:srgbClr val="00B050"/>
                </a:solidFill>
              </a:rPr>
              <a:t>الوضوح:</a:t>
            </a:r>
          </a:p>
          <a:p>
            <a:pPr marL="0" indent="0">
              <a:buFont typeface="Arial" pitchFamily="34" charset="0"/>
              <a:buNone/>
            </a:pPr>
            <a:r>
              <a:rPr lang="ar-SA" sz="1400" dirty="0" smtClean="0"/>
              <a:t>وضوح وبساطة الخطة ليسهل فهمها وتقبلها من العاملين الذين سيقومون بالتنفيذ</a:t>
            </a:r>
          </a:p>
          <a:p>
            <a:r>
              <a:rPr lang="ar-SA" sz="1400" dirty="0" smtClean="0">
                <a:solidFill>
                  <a:srgbClr val="00B050"/>
                </a:solidFill>
              </a:rPr>
              <a:t>الواقعية:</a:t>
            </a:r>
          </a:p>
          <a:p>
            <a:pPr marL="0" indent="0">
              <a:buFont typeface="Arial" pitchFamily="34" charset="0"/>
              <a:buNone/>
            </a:pPr>
            <a:r>
              <a:rPr lang="ar-SA" sz="1400" dirty="0" smtClean="0"/>
              <a:t>ينبغي أن يغطي التخطيط  منسجما ومتوافقا مع واقع الظروف الداخلية والخارجية للمنظمة ومواردها وإمكاناتها</a:t>
            </a:r>
          </a:p>
          <a:p>
            <a:r>
              <a:rPr lang="ar-SA" sz="1400" dirty="0" smtClean="0">
                <a:solidFill>
                  <a:srgbClr val="00B050"/>
                </a:solidFill>
              </a:rPr>
              <a:t>المرونة</a:t>
            </a:r>
            <a:r>
              <a:rPr lang="ar-SA" sz="1400" dirty="0" smtClean="0"/>
              <a:t>:</a:t>
            </a:r>
          </a:p>
          <a:p>
            <a:pPr marL="0" indent="0">
              <a:buFont typeface="Arial" pitchFamily="34" charset="0"/>
              <a:buNone/>
            </a:pPr>
            <a:r>
              <a:rPr lang="ar-SA" sz="1400" dirty="0" smtClean="0"/>
              <a:t>لابد أن يتوقع المخطط بعض التغيرات في الظروف الداخلية والخارجية</a:t>
            </a:r>
          </a:p>
        </p:txBody>
      </p:sp>
      <p:sp>
        <p:nvSpPr>
          <p:cNvPr id="6" name="عنصر نائب للمحتوى 2"/>
          <p:cNvSpPr txBox="1">
            <a:spLocks/>
          </p:cNvSpPr>
          <p:nvPr/>
        </p:nvSpPr>
        <p:spPr>
          <a:xfrm>
            <a:off x="-1632248" y="262778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400" dirty="0" smtClean="0">
                <a:solidFill>
                  <a:srgbClr val="00B050"/>
                </a:solidFill>
              </a:rPr>
              <a:t>التحديد:</a:t>
            </a:r>
          </a:p>
          <a:p>
            <a:pPr marL="0" indent="0">
              <a:buFont typeface="Arial" pitchFamily="34" charset="0"/>
              <a:buNone/>
            </a:pPr>
            <a:r>
              <a:rPr lang="ar-SA" sz="1400" dirty="0" smtClean="0"/>
              <a:t>كلما كان التخطيط محدد بدرجة أكبر كلما ذادت فرص نجاح التنفيذ</a:t>
            </a:r>
          </a:p>
          <a:p>
            <a:r>
              <a:rPr lang="ar-SA" sz="1400" dirty="0" smtClean="0">
                <a:solidFill>
                  <a:srgbClr val="00B050"/>
                </a:solidFill>
              </a:rPr>
              <a:t>التكامل والتجانس بين الخطط والاهداف</a:t>
            </a:r>
          </a:p>
          <a:p>
            <a:pPr marL="0" indent="0">
              <a:buFont typeface="Arial" pitchFamily="34" charset="0"/>
              <a:buNone/>
            </a:pPr>
            <a:r>
              <a:rPr lang="ar-SA" sz="1400" dirty="0" smtClean="0"/>
              <a:t> يتطلب نجاح التخطيط تحقيق تكامل بين جميع أنواع الخطط والاهداف </a:t>
            </a:r>
          </a:p>
          <a:p>
            <a:r>
              <a:rPr lang="ar-SA" sz="1400" dirty="0" smtClean="0">
                <a:solidFill>
                  <a:srgbClr val="00B050"/>
                </a:solidFill>
              </a:rPr>
              <a:t>التوقيت:</a:t>
            </a:r>
          </a:p>
          <a:p>
            <a:pPr marL="0" indent="0">
              <a:buFont typeface="Arial" pitchFamily="34" charset="0"/>
              <a:buNone/>
            </a:pPr>
            <a:r>
              <a:rPr lang="ar-SA" sz="1400" dirty="0" smtClean="0"/>
              <a:t>تشتمل الخطة على أهداف و نشاطات يجب إنجازها خلال فترة معينة ومن الضروري جدولة التنفيذ بصورة سليمة</a:t>
            </a:r>
          </a:p>
          <a:p>
            <a:r>
              <a:rPr lang="ar-SA" sz="1400" dirty="0" smtClean="0">
                <a:solidFill>
                  <a:srgbClr val="00B050"/>
                </a:solidFill>
              </a:rPr>
              <a:t>التكلفة:</a:t>
            </a:r>
          </a:p>
          <a:p>
            <a:pPr marL="0" indent="0">
              <a:buFont typeface="Arial" pitchFamily="34" charset="0"/>
              <a:buNone/>
            </a:pPr>
            <a:r>
              <a:rPr lang="ar-SA" sz="1400" dirty="0" smtClean="0"/>
              <a:t>تحتاج عملية التخطيط غلى موارد ويجب مراعاة أن لا تكون التكاليف العالية. </a:t>
            </a:r>
          </a:p>
          <a:p>
            <a:endParaRPr lang="ar-SA" sz="1400" dirty="0"/>
          </a:p>
        </p:txBody>
      </p:sp>
      <p:sp>
        <p:nvSpPr>
          <p:cNvPr id="7" name="عنوان 1"/>
          <p:cNvSpPr txBox="1">
            <a:spLocks/>
          </p:cNvSpPr>
          <p:nvPr/>
        </p:nvSpPr>
        <p:spPr>
          <a:xfrm>
            <a:off x="-1755576" y="494116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مسؤولية التخطيط</a:t>
            </a:r>
            <a:endParaRPr lang="ar-SA" sz="1600" dirty="0">
              <a:solidFill>
                <a:srgbClr val="0070C0"/>
              </a:solidFill>
            </a:endParaRPr>
          </a:p>
        </p:txBody>
      </p:sp>
      <p:sp>
        <p:nvSpPr>
          <p:cNvPr id="8" name="عنصر نائب للمحتوى 2"/>
          <p:cNvSpPr txBox="1">
            <a:spLocks/>
          </p:cNvSpPr>
          <p:nvPr/>
        </p:nvSpPr>
        <p:spPr>
          <a:xfrm>
            <a:off x="-1632248" y="5004048"/>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400" dirty="0" smtClean="0"/>
          </a:p>
          <a:p>
            <a:pPr>
              <a:lnSpc>
                <a:spcPct val="150000"/>
              </a:lnSpc>
            </a:pPr>
            <a:r>
              <a:rPr lang="ar-SA" sz="1400" dirty="0" smtClean="0"/>
              <a:t>وحدة تنظيمية مسؤولة عن التخطيط</a:t>
            </a:r>
          </a:p>
          <a:p>
            <a:pPr>
              <a:lnSpc>
                <a:spcPct val="150000"/>
              </a:lnSpc>
            </a:pPr>
            <a:r>
              <a:rPr lang="ar-SA" sz="1400" dirty="0" smtClean="0"/>
              <a:t>مجلس الإدارة</a:t>
            </a:r>
          </a:p>
          <a:p>
            <a:pPr>
              <a:lnSpc>
                <a:spcPct val="150000"/>
              </a:lnSpc>
            </a:pPr>
            <a:r>
              <a:rPr lang="ar-SA" sz="1400" dirty="0" smtClean="0"/>
              <a:t>فريق عمل</a:t>
            </a:r>
            <a:r>
              <a:rPr lang="en-US" sz="1400" dirty="0" smtClean="0"/>
              <a:t>/</a:t>
            </a:r>
            <a:r>
              <a:rPr lang="ar-SA" sz="1400" dirty="0" smtClean="0"/>
              <a:t> لجنة مؤقتة</a:t>
            </a:r>
          </a:p>
          <a:p>
            <a:pPr>
              <a:lnSpc>
                <a:spcPct val="150000"/>
              </a:lnSpc>
            </a:pPr>
            <a:r>
              <a:rPr lang="ar-SA" sz="1400" dirty="0" smtClean="0"/>
              <a:t>لجنة من المديرين</a:t>
            </a:r>
          </a:p>
          <a:p>
            <a:endParaRPr lang="ar-SA" sz="1400" dirty="0" smtClean="0"/>
          </a:p>
          <a:p>
            <a:endParaRPr lang="ar-SA" sz="1400" dirty="0"/>
          </a:p>
        </p:txBody>
      </p:sp>
    </p:spTree>
    <p:extLst>
      <p:ext uri="{BB962C8B-B14F-4D97-AF65-F5344CB8AC3E}">
        <p14:creationId xmlns:p14="http://schemas.microsoft.com/office/powerpoint/2010/main" val="3829318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8</a:t>
            </a:fld>
            <a:endParaRPr lang="ar-SA"/>
          </a:p>
        </p:txBody>
      </p:sp>
      <p:sp>
        <p:nvSpPr>
          <p:cNvPr id="5" name="عنوان 1"/>
          <p:cNvSpPr txBox="1">
            <a:spLocks/>
          </p:cNvSpPr>
          <p:nvPr/>
        </p:nvSpPr>
        <p:spPr>
          <a:xfrm>
            <a:off x="-246184" y="-108520"/>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t/>
            </a:r>
            <a:br>
              <a:rPr lang="ar-SA" sz="1800" b="1" dirty="0" smtClean="0"/>
            </a:br>
            <a:r>
              <a:rPr lang="ar-SA" sz="1800" dirty="0" smtClean="0"/>
              <a:t>المحاضرة السابعة </a:t>
            </a:r>
          </a:p>
          <a:p>
            <a:r>
              <a:rPr lang="ar-SA" sz="1800" dirty="0" smtClean="0"/>
              <a:t>المحاضرة المباشرة الثانية   (التنظيـم )</a:t>
            </a:r>
            <a:endParaRPr lang="ar-SA" sz="1800" dirty="0"/>
          </a:p>
        </p:txBody>
      </p:sp>
      <p:sp>
        <p:nvSpPr>
          <p:cNvPr id="6" name="عنوان 1"/>
          <p:cNvSpPr txBox="1">
            <a:spLocks/>
          </p:cNvSpPr>
          <p:nvPr/>
        </p:nvSpPr>
        <p:spPr>
          <a:xfrm>
            <a:off x="3327164" y="683568"/>
            <a:ext cx="5286412"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600" smtClean="0">
                <a:solidFill>
                  <a:schemeClr val="accent1"/>
                </a:solidFill>
                <a:cs typeface="PT Bold Heading" pitchFamily="2" charset="-78"/>
              </a:rPr>
              <a:t>أهداف المحاضرة</a:t>
            </a:r>
            <a:endParaRPr lang="ar-SA" sz="1600" dirty="0">
              <a:solidFill>
                <a:schemeClr val="accent1"/>
              </a:solidFill>
              <a:cs typeface="PT Bold Heading" pitchFamily="2" charset="-78"/>
            </a:endParaRPr>
          </a:p>
        </p:txBody>
      </p:sp>
      <p:sp>
        <p:nvSpPr>
          <p:cNvPr id="7" name="عنصر نائب للمحتوى 2"/>
          <p:cNvSpPr txBox="1">
            <a:spLocks/>
          </p:cNvSpPr>
          <p:nvPr/>
        </p:nvSpPr>
        <p:spPr>
          <a:xfrm>
            <a:off x="1556792" y="910133"/>
            <a:ext cx="5110178" cy="2725763"/>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Wingdings" pitchFamily="2" charset="2"/>
              <a:buChar char="Ø"/>
            </a:pPr>
            <a:r>
              <a:rPr lang="ar-SA" sz="1400" dirty="0" smtClean="0"/>
              <a:t> تعريف التنظيم</a:t>
            </a:r>
          </a:p>
          <a:p>
            <a:pPr>
              <a:lnSpc>
                <a:spcPct val="150000"/>
              </a:lnSpc>
              <a:buFont typeface="Wingdings" pitchFamily="2" charset="2"/>
              <a:buChar char="Ø"/>
            </a:pPr>
            <a:r>
              <a:rPr lang="ar-SA" sz="1400" dirty="0" smtClean="0"/>
              <a:t>الهيكل التنظيمي</a:t>
            </a:r>
          </a:p>
          <a:p>
            <a:pPr>
              <a:lnSpc>
                <a:spcPct val="150000"/>
              </a:lnSpc>
              <a:buFont typeface="Wingdings" pitchFamily="2" charset="2"/>
              <a:buChar char="Ø"/>
            </a:pPr>
            <a:r>
              <a:rPr lang="ar-SA" sz="1400" dirty="0" smtClean="0"/>
              <a:t> أهمية وفوائد الهيكل التنظيمي</a:t>
            </a:r>
          </a:p>
          <a:p>
            <a:pPr>
              <a:lnSpc>
                <a:spcPct val="150000"/>
              </a:lnSpc>
              <a:buFont typeface="Wingdings" pitchFamily="2" charset="2"/>
              <a:buChar char="Ø"/>
            </a:pPr>
            <a:r>
              <a:rPr lang="ar-SA" sz="1400" dirty="0" smtClean="0"/>
              <a:t>خطوات تصميم الهيكل التنظيمي</a:t>
            </a:r>
          </a:p>
        </p:txBody>
      </p:sp>
      <p:sp>
        <p:nvSpPr>
          <p:cNvPr id="8" name="عنوان 1"/>
          <p:cNvSpPr txBox="1">
            <a:spLocks/>
          </p:cNvSpPr>
          <p:nvPr/>
        </p:nvSpPr>
        <p:spPr>
          <a:xfrm>
            <a:off x="4062738" y="2483768"/>
            <a:ext cx="3614734"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600" dirty="0" smtClean="0">
                <a:solidFill>
                  <a:schemeClr val="accent1"/>
                </a:solidFill>
                <a:cs typeface="PT Bold Heading" pitchFamily="2" charset="-78"/>
              </a:rPr>
              <a:t>تعريف التنظيم</a:t>
            </a:r>
            <a:endParaRPr lang="ar-SA" sz="1600" dirty="0">
              <a:solidFill>
                <a:schemeClr val="accent1"/>
              </a:solidFill>
              <a:cs typeface="PT Bold Heading" pitchFamily="2" charset="-78"/>
            </a:endParaRPr>
          </a:p>
        </p:txBody>
      </p:sp>
      <p:sp>
        <p:nvSpPr>
          <p:cNvPr id="9" name="عنصر نائب للمحتوى 2"/>
          <p:cNvSpPr txBox="1">
            <a:spLocks/>
          </p:cNvSpPr>
          <p:nvPr/>
        </p:nvSpPr>
        <p:spPr>
          <a:xfrm>
            <a:off x="188640" y="2699792"/>
            <a:ext cx="6449370" cy="2376264"/>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b="1" dirty="0" smtClean="0"/>
              <a:t>تعريف التنظيم :</a:t>
            </a:r>
          </a:p>
          <a:p>
            <a:pPr>
              <a:lnSpc>
                <a:spcPct val="150000"/>
              </a:lnSpc>
              <a:buFont typeface="Arial" pitchFamily="34" charset="0"/>
              <a:buNone/>
            </a:pPr>
            <a:r>
              <a:rPr lang="ar-SA" sz="1400" dirty="0" smtClean="0"/>
              <a:t>تستخدم كلمه ”تنظيم“ على نطاق واسع ,ليس فقط بين اوساط المفكرين والباحثين في </a:t>
            </a:r>
            <a:r>
              <a:rPr lang="ar-SA" sz="1400" dirty="0" err="1" smtClean="0"/>
              <a:t>الأداره</a:t>
            </a:r>
            <a:r>
              <a:rPr lang="ar-SA" sz="1400" dirty="0" smtClean="0"/>
              <a:t> والتنظيم بل وفي الحياه </a:t>
            </a:r>
            <a:r>
              <a:rPr lang="ar-SA" sz="1400" dirty="0" err="1" smtClean="0"/>
              <a:t>العامه</a:t>
            </a:r>
            <a:r>
              <a:rPr lang="ar-SA" sz="1400" dirty="0" smtClean="0"/>
              <a:t> ايضاَ واصبحت تستخدم في العديد من المناسبات والمجالات للدلالة على مضامين </a:t>
            </a:r>
            <a:r>
              <a:rPr lang="ar-SA" sz="1400" dirty="0" err="1" smtClean="0"/>
              <a:t>مختلفه</a:t>
            </a:r>
            <a:r>
              <a:rPr lang="ar-SA" sz="1400" dirty="0" smtClean="0"/>
              <a:t> منها : الترتيب , عكس الفوضى ... ويمكن القول ان المفاهيم والتعاريف </a:t>
            </a:r>
            <a:r>
              <a:rPr lang="ar-SA" sz="1400" dirty="0" err="1" smtClean="0"/>
              <a:t>المختلفه</a:t>
            </a:r>
            <a:r>
              <a:rPr lang="ar-SA" sz="1400" dirty="0" smtClean="0"/>
              <a:t> لكلمه ”التنظيم“ المتداولة بين اوساط الكتاب والعلماء تتركز بصفة رئيسة في مفهومين أساسين , وهما :</a:t>
            </a:r>
          </a:p>
          <a:p>
            <a:pPr>
              <a:lnSpc>
                <a:spcPct val="150000"/>
              </a:lnSpc>
            </a:pPr>
            <a:r>
              <a:rPr lang="ar-SA" sz="1400" b="1" dirty="0" smtClean="0"/>
              <a:t>1- الأول : ينظر إلي ”التنظيم“ على أنه عملية او وظيفة .</a:t>
            </a:r>
          </a:p>
          <a:p>
            <a:pPr>
              <a:lnSpc>
                <a:spcPct val="150000"/>
              </a:lnSpc>
            </a:pPr>
            <a:r>
              <a:rPr lang="ar-SA" sz="1400" b="1" dirty="0" smtClean="0"/>
              <a:t>2- الثاني : يرى التنظيم من منظار عضوي على انه ”كيان“ او ”وحده“.</a:t>
            </a:r>
          </a:p>
        </p:txBody>
      </p:sp>
      <p:sp>
        <p:nvSpPr>
          <p:cNvPr id="12" name="عنصر نائب للمحتوى 1"/>
          <p:cNvSpPr txBox="1">
            <a:spLocks/>
          </p:cNvSpPr>
          <p:nvPr/>
        </p:nvSpPr>
        <p:spPr>
          <a:xfrm>
            <a:off x="188640" y="4719384"/>
            <a:ext cx="650140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endParaRPr lang="ar-SA" sz="1600" dirty="0" smtClean="0"/>
          </a:p>
          <a:p>
            <a:pPr>
              <a:lnSpc>
                <a:spcPct val="150000"/>
              </a:lnSpc>
              <a:buFont typeface="Arial" pitchFamily="34" charset="0"/>
              <a:buNone/>
            </a:pPr>
            <a:r>
              <a:rPr lang="ar-SA" sz="1400" dirty="0" smtClean="0"/>
              <a:t>عملية هيكلة الموارد البشرية والمادية لتحقيق أهداف المنظمة فالتنظيم يتضمن تقسيم الأنشطة إلى أعمال \وظائف , وتفويض السلطة وتقرير الأسس السليمة لتكوين الوحدات (تجميع الأعمال) وتحديد العدد المناسب من الوظائف في كل وحدة.</a:t>
            </a:r>
            <a:br>
              <a:rPr lang="ar-SA" sz="1400" dirty="0" smtClean="0"/>
            </a:br>
            <a:endParaRPr lang="ar-SA" sz="1400" dirty="0"/>
          </a:p>
        </p:txBody>
      </p:sp>
      <p:sp>
        <p:nvSpPr>
          <p:cNvPr id="17" name="عنوان 1"/>
          <p:cNvSpPr txBox="1">
            <a:spLocks/>
          </p:cNvSpPr>
          <p:nvPr/>
        </p:nvSpPr>
        <p:spPr>
          <a:xfrm>
            <a:off x="3053486" y="6156176"/>
            <a:ext cx="3471858"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chemeClr val="accent1"/>
                </a:solidFill>
                <a:cs typeface="PT Bold Heading" pitchFamily="2" charset="-78"/>
              </a:rPr>
              <a:t>عناصر التنظيم</a:t>
            </a:r>
            <a:endParaRPr lang="ar-SA" sz="1600" dirty="0">
              <a:solidFill>
                <a:schemeClr val="accent1"/>
              </a:solidFill>
              <a:cs typeface="PT Bold Heading" pitchFamily="2" charset="-78"/>
            </a:endParaRPr>
          </a:p>
        </p:txBody>
      </p:sp>
      <p:sp>
        <p:nvSpPr>
          <p:cNvPr id="18" name="عنصر نائب للمحتوى 2"/>
          <p:cNvSpPr txBox="1">
            <a:spLocks/>
          </p:cNvSpPr>
          <p:nvPr/>
        </p:nvSpPr>
        <p:spPr>
          <a:xfrm>
            <a:off x="188640" y="6444208"/>
            <a:ext cx="6531496" cy="3770166"/>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t>وظيفة التنظيم تتضمن مجموعة عناصر مترابطة تشكل إطاراً يساعد  المنظمة على العمل بفعالية كوحدة واحدة متماسكة لتحقيق الأهداف التي تم وضعها أثناء عملية التخطيط ومن هذه العناصر: </a:t>
            </a:r>
          </a:p>
          <a:p>
            <a:pPr>
              <a:lnSpc>
                <a:spcPct val="150000"/>
              </a:lnSpc>
            </a:pPr>
            <a:r>
              <a:rPr lang="ar-SA" sz="1400" b="1" dirty="0" smtClean="0"/>
              <a:t>تقسيم النشاط العام وتجزئته إلى أعمال.</a:t>
            </a:r>
          </a:p>
          <a:p>
            <a:pPr>
              <a:lnSpc>
                <a:spcPct val="150000"/>
              </a:lnSpc>
            </a:pPr>
            <a:r>
              <a:rPr lang="ar-SA" sz="1400" b="1" dirty="0" smtClean="0"/>
              <a:t>تعهد المسؤولية إنجاز الوظائف للأفراد.</a:t>
            </a:r>
          </a:p>
          <a:p>
            <a:pPr>
              <a:lnSpc>
                <a:spcPct val="150000"/>
              </a:lnSpc>
            </a:pPr>
            <a:r>
              <a:rPr lang="ar-SA" sz="1400" b="1" dirty="0" smtClean="0"/>
              <a:t>تجميع الوظائف في كل وحدات استنادا إلى أسس سليمة.</a:t>
            </a:r>
          </a:p>
          <a:p>
            <a:pPr>
              <a:lnSpc>
                <a:spcPct val="150000"/>
              </a:lnSpc>
            </a:pPr>
            <a:r>
              <a:rPr lang="ar-SA" sz="1400" b="1" dirty="0" smtClean="0"/>
              <a:t>تقرير عدد الوظائف المناسب في كل وحدة.</a:t>
            </a:r>
          </a:p>
          <a:p>
            <a:pPr>
              <a:lnSpc>
                <a:spcPct val="150000"/>
              </a:lnSpc>
            </a:pPr>
            <a:r>
              <a:rPr lang="ar-SA" sz="1400" b="1" dirty="0" smtClean="0"/>
              <a:t>تفويض السلطات للأفراد بما يمكنهم من القيام بما عهد إليهم من مهام</a:t>
            </a:r>
            <a:endParaRPr lang="ar-SA" sz="1400" b="1" dirty="0"/>
          </a:p>
        </p:txBody>
      </p:sp>
      <p:sp>
        <p:nvSpPr>
          <p:cNvPr id="20" name="عنوان 1"/>
          <p:cNvSpPr txBox="1">
            <a:spLocks/>
          </p:cNvSpPr>
          <p:nvPr/>
        </p:nvSpPr>
        <p:spPr>
          <a:xfrm>
            <a:off x="71438" y="12303646"/>
            <a:ext cx="1620242" cy="477266"/>
          </a:xfrm>
          <a:prstGeom prst="rect">
            <a:avLst/>
          </a:prstGeom>
          <a:ln>
            <a:noFill/>
          </a:ln>
        </p:spPr>
        <p:txBody>
          <a:bodyPr vert="horz" lIns="0" rIns="0" bIns="0" anchor="ctr">
            <a:normAutofit fontScale="70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2400" b="0" i="0" u="none" strike="noStrike" kern="1200" cap="none" spc="0" normalizeH="0" baseline="0" noProof="0" dirty="0" smtClean="0">
                <a:ln>
                  <a:noFill/>
                </a:ln>
                <a:solidFill>
                  <a:schemeClr val="tx2">
                    <a:lumMod val="20000"/>
                    <a:lumOff val="80000"/>
                  </a:schemeClr>
                </a:solidFill>
                <a:effectLst/>
                <a:uLnTx/>
                <a:uFillTx/>
                <a:latin typeface="+mj-lt"/>
                <a:ea typeface="+mj-ea"/>
                <a:cs typeface="+mj-cs"/>
              </a:rPr>
              <a:t>التنظيم</a:t>
            </a:r>
          </a:p>
          <a:p>
            <a:pPr marL="0" marR="0" lvl="0" indent="0" algn="ctr" defTabSz="914400" rtl="1" eaLnBrk="1" fontAlgn="auto" latinLnBrk="0" hangingPunct="1">
              <a:lnSpc>
                <a:spcPct val="100000"/>
              </a:lnSpc>
              <a:spcBef>
                <a:spcPct val="0"/>
              </a:spcBef>
              <a:spcAft>
                <a:spcPts val="0"/>
              </a:spcAft>
              <a:buClrTx/>
              <a:buSzTx/>
              <a:buFontTx/>
              <a:buNone/>
              <a:tabLst/>
              <a:defRPr/>
            </a:pPr>
            <a:r>
              <a:rPr lang="ar-SA" sz="2400" dirty="0" smtClean="0">
                <a:solidFill>
                  <a:schemeClr val="tx2">
                    <a:lumMod val="20000"/>
                    <a:lumOff val="80000"/>
                  </a:schemeClr>
                </a:solidFill>
                <a:latin typeface="+mj-lt"/>
                <a:ea typeface="+mj-ea"/>
                <a:cs typeface="+mj-cs"/>
              </a:rPr>
              <a:t>مبادئ الإدارة الحديثة</a:t>
            </a:r>
            <a:endParaRPr kumimoji="0" lang="ar-SA" sz="2400" b="0" i="0" u="none" strike="noStrike" kern="1200" cap="none" spc="0" normalizeH="0" baseline="0" noProof="0" dirty="0">
              <a:ln>
                <a:noFill/>
              </a:ln>
              <a:solidFill>
                <a:schemeClr val="tx2">
                  <a:lumMod val="20000"/>
                  <a:lumOff val="80000"/>
                </a:schemeClr>
              </a:solidFill>
              <a:effectLst/>
              <a:uLnTx/>
              <a:uFillTx/>
              <a:latin typeface="+mj-lt"/>
              <a:ea typeface="+mj-ea"/>
              <a:cs typeface="+mj-cs"/>
            </a:endParaRPr>
          </a:p>
        </p:txBody>
      </p:sp>
    </p:spTree>
    <p:extLst>
      <p:ext uri="{BB962C8B-B14F-4D97-AF65-F5344CB8AC3E}">
        <p14:creationId xmlns:p14="http://schemas.microsoft.com/office/powerpoint/2010/main" val="426061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p:cTn id="21"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 calcmode="lin" valueType="num">
                                      <p:cBhvr>
                                        <p:cTn id="28"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 calcmode="lin" valueType="num">
                                      <p:cBhvr>
                                        <p:cTn id="3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7">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2000" fill="hold"/>
                                        <p:tgtEl>
                                          <p:spTgt spid="8"/>
                                        </p:tgtEl>
                                        <p:attrNameLst>
                                          <p:attrName>ppt_w</p:attrName>
                                        </p:attrNameLst>
                                      </p:cBhvr>
                                      <p:tavLst>
                                        <p:tav tm="0">
                                          <p:val>
                                            <p:fltVal val="0"/>
                                          </p:val>
                                        </p:tav>
                                        <p:tav tm="100000">
                                          <p:val>
                                            <p:strVal val="#ppt_w"/>
                                          </p:val>
                                        </p:tav>
                                      </p:tavLst>
                                    </p:anim>
                                    <p:anim calcmode="lin" valueType="num">
                                      <p:cBhvr>
                                        <p:cTn id="43" dur="2000" fill="hold"/>
                                        <p:tgtEl>
                                          <p:spTgt spid="8"/>
                                        </p:tgtEl>
                                        <p:attrNameLst>
                                          <p:attrName>ppt_h</p:attrName>
                                        </p:attrNameLst>
                                      </p:cBhvr>
                                      <p:tavLst>
                                        <p:tav tm="0">
                                          <p:val>
                                            <p:fltVal val="0"/>
                                          </p:val>
                                        </p:tav>
                                        <p:tav tm="100000">
                                          <p:val>
                                            <p:strVal val="#ppt_h"/>
                                          </p:val>
                                        </p:tav>
                                      </p:tavLst>
                                    </p:anim>
                                    <p:animEffect transition="in" filter="fade">
                                      <p:cBhvr>
                                        <p:cTn id="44" dur="2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iterate type="lt">
                                    <p:tmPct val="0"/>
                                  </p:iterate>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p:cTn id="49" dur="2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50" dur="2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51" dur="2000"/>
                                        <p:tgtEl>
                                          <p:spTgt spid="9">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iterate type="lt">
                                    <p:tmPct val="0"/>
                                  </p:iterate>
                                  <p:childTnLst>
                                    <p:set>
                                      <p:cBhvr>
                                        <p:cTn id="55" dur="1" fill="hold">
                                          <p:stCondLst>
                                            <p:cond delay="0"/>
                                          </p:stCondLst>
                                        </p:cTn>
                                        <p:tgtEl>
                                          <p:spTgt spid="9">
                                            <p:txEl>
                                              <p:pRg st="1" end="1"/>
                                            </p:txEl>
                                          </p:spTgt>
                                        </p:tgtEl>
                                        <p:attrNameLst>
                                          <p:attrName>style.visibility</p:attrName>
                                        </p:attrNameLst>
                                      </p:cBhvr>
                                      <p:to>
                                        <p:strVal val="visible"/>
                                      </p:to>
                                    </p:set>
                                    <p:anim calcmode="lin" valueType="num">
                                      <p:cBhvr>
                                        <p:cTn id="56" dur="2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57" dur="20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58" dur="2000"/>
                                        <p:tgtEl>
                                          <p:spTgt spid="9">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iterate type="lt">
                                    <p:tmPct val="0"/>
                                  </p:iterate>
                                  <p:childTnLst>
                                    <p:set>
                                      <p:cBhvr>
                                        <p:cTn id="62" dur="1" fill="hold">
                                          <p:stCondLst>
                                            <p:cond delay="0"/>
                                          </p:stCondLst>
                                        </p:cTn>
                                        <p:tgtEl>
                                          <p:spTgt spid="9">
                                            <p:txEl>
                                              <p:pRg st="2" end="2"/>
                                            </p:txEl>
                                          </p:spTgt>
                                        </p:tgtEl>
                                        <p:attrNameLst>
                                          <p:attrName>style.visibility</p:attrName>
                                        </p:attrNameLst>
                                      </p:cBhvr>
                                      <p:to>
                                        <p:strVal val="visible"/>
                                      </p:to>
                                    </p:set>
                                    <p:anim calcmode="lin" valueType="num">
                                      <p:cBhvr>
                                        <p:cTn id="63" dur="2000" fill="hold"/>
                                        <p:tgtEl>
                                          <p:spTgt spid="9">
                                            <p:txEl>
                                              <p:pRg st="2" end="2"/>
                                            </p:txEl>
                                          </p:spTgt>
                                        </p:tgtEl>
                                        <p:attrNameLst>
                                          <p:attrName>ppt_w</p:attrName>
                                        </p:attrNameLst>
                                      </p:cBhvr>
                                      <p:tavLst>
                                        <p:tav tm="0">
                                          <p:val>
                                            <p:fltVal val="0"/>
                                          </p:val>
                                        </p:tav>
                                        <p:tav tm="100000">
                                          <p:val>
                                            <p:strVal val="#ppt_w"/>
                                          </p:val>
                                        </p:tav>
                                      </p:tavLst>
                                    </p:anim>
                                    <p:anim calcmode="lin" valueType="num">
                                      <p:cBhvr>
                                        <p:cTn id="64" dur="20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65" dur="2000"/>
                                        <p:tgtEl>
                                          <p:spTgt spid="9">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iterate type="lt">
                                    <p:tmPct val="0"/>
                                  </p:iterate>
                                  <p:childTnLst>
                                    <p:set>
                                      <p:cBhvr>
                                        <p:cTn id="69" dur="1" fill="hold">
                                          <p:stCondLst>
                                            <p:cond delay="0"/>
                                          </p:stCondLst>
                                        </p:cTn>
                                        <p:tgtEl>
                                          <p:spTgt spid="9">
                                            <p:txEl>
                                              <p:pRg st="3" end="3"/>
                                            </p:txEl>
                                          </p:spTgt>
                                        </p:tgtEl>
                                        <p:attrNameLst>
                                          <p:attrName>style.visibility</p:attrName>
                                        </p:attrNameLst>
                                      </p:cBhvr>
                                      <p:to>
                                        <p:strVal val="visible"/>
                                      </p:to>
                                    </p:set>
                                    <p:anim calcmode="lin" valueType="num">
                                      <p:cBhvr>
                                        <p:cTn id="70" dur="2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71" dur="20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72" dur="2000"/>
                                        <p:tgtEl>
                                          <p:spTgt spid="9">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2000" fill="hold"/>
                                        <p:tgtEl>
                                          <p:spTgt spid="17"/>
                                        </p:tgtEl>
                                        <p:attrNameLst>
                                          <p:attrName>ppt_w</p:attrName>
                                        </p:attrNameLst>
                                      </p:cBhvr>
                                      <p:tavLst>
                                        <p:tav tm="0">
                                          <p:val>
                                            <p:fltVal val="0"/>
                                          </p:val>
                                        </p:tav>
                                        <p:tav tm="100000">
                                          <p:val>
                                            <p:strVal val="#ppt_w"/>
                                          </p:val>
                                        </p:tav>
                                      </p:tavLst>
                                    </p:anim>
                                    <p:anim calcmode="lin" valueType="num">
                                      <p:cBhvr>
                                        <p:cTn id="78" dur="2000" fill="hold"/>
                                        <p:tgtEl>
                                          <p:spTgt spid="17"/>
                                        </p:tgtEl>
                                        <p:attrNameLst>
                                          <p:attrName>ppt_h</p:attrName>
                                        </p:attrNameLst>
                                      </p:cBhvr>
                                      <p:tavLst>
                                        <p:tav tm="0">
                                          <p:val>
                                            <p:fltVal val="0"/>
                                          </p:val>
                                        </p:tav>
                                        <p:tav tm="100000">
                                          <p:val>
                                            <p:strVal val="#ppt_h"/>
                                          </p:val>
                                        </p:tav>
                                      </p:tavLst>
                                    </p:anim>
                                    <p:animEffect transition="in" filter="fade">
                                      <p:cBhvr>
                                        <p:cTn id="79" dur="20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18">
                                            <p:txEl>
                                              <p:pRg st="0" end="0"/>
                                            </p:txEl>
                                          </p:spTgt>
                                        </p:tgtEl>
                                        <p:attrNameLst>
                                          <p:attrName>style.visibility</p:attrName>
                                        </p:attrNameLst>
                                      </p:cBhvr>
                                      <p:to>
                                        <p:strVal val="visible"/>
                                      </p:to>
                                    </p:set>
                                    <p:anim calcmode="lin" valueType="num">
                                      <p:cBhvr>
                                        <p:cTn id="84" dur="10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85" dur="10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86" dur="1000"/>
                                        <p:tgtEl>
                                          <p:spTgt spid="18">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18">
                                            <p:txEl>
                                              <p:pRg st="1" end="1"/>
                                            </p:txEl>
                                          </p:spTgt>
                                        </p:tgtEl>
                                        <p:attrNameLst>
                                          <p:attrName>style.visibility</p:attrName>
                                        </p:attrNameLst>
                                      </p:cBhvr>
                                      <p:to>
                                        <p:strVal val="visible"/>
                                      </p:to>
                                    </p:set>
                                    <p:anim calcmode="lin" valueType="num">
                                      <p:cBhvr>
                                        <p:cTn id="91" dur="10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92" dur="1000" fill="hold"/>
                                        <p:tgtEl>
                                          <p:spTgt spid="18">
                                            <p:txEl>
                                              <p:pRg st="1" end="1"/>
                                            </p:txEl>
                                          </p:spTgt>
                                        </p:tgtEl>
                                        <p:attrNameLst>
                                          <p:attrName>ppt_h</p:attrName>
                                        </p:attrNameLst>
                                      </p:cBhvr>
                                      <p:tavLst>
                                        <p:tav tm="0">
                                          <p:val>
                                            <p:fltVal val="0"/>
                                          </p:val>
                                        </p:tav>
                                        <p:tav tm="100000">
                                          <p:val>
                                            <p:strVal val="#ppt_h"/>
                                          </p:val>
                                        </p:tav>
                                      </p:tavLst>
                                    </p:anim>
                                    <p:animEffect transition="in" filter="fade">
                                      <p:cBhvr>
                                        <p:cTn id="93" dur="1000"/>
                                        <p:tgtEl>
                                          <p:spTgt spid="18">
                                            <p:txEl>
                                              <p:pRg st="1" end="1"/>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18">
                                            <p:txEl>
                                              <p:pRg st="2" end="2"/>
                                            </p:txEl>
                                          </p:spTgt>
                                        </p:tgtEl>
                                        <p:attrNameLst>
                                          <p:attrName>style.visibility</p:attrName>
                                        </p:attrNameLst>
                                      </p:cBhvr>
                                      <p:to>
                                        <p:strVal val="visible"/>
                                      </p:to>
                                    </p:set>
                                    <p:anim calcmode="lin" valueType="num">
                                      <p:cBhvr>
                                        <p:cTn id="98" dur="10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99" dur="1000" fill="hold"/>
                                        <p:tgtEl>
                                          <p:spTgt spid="18">
                                            <p:txEl>
                                              <p:pRg st="2" end="2"/>
                                            </p:txEl>
                                          </p:spTgt>
                                        </p:tgtEl>
                                        <p:attrNameLst>
                                          <p:attrName>ppt_h</p:attrName>
                                        </p:attrNameLst>
                                      </p:cBhvr>
                                      <p:tavLst>
                                        <p:tav tm="0">
                                          <p:val>
                                            <p:fltVal val="0"/>
                                          </p:val>
                                        </p:tav>
                                        <p:tav tm="100000">
                                          <p:val>
                                            <p:strVal val="#ppt_h"/>
                                          </p:val>
                                        </p:tav>
                                      </p:tavLst>
                                    </p:anim>
                                    <p:animEffect transition="in" filter="fade">
                                      <p:cBhvr>
                                        <p:cTn id="100" dur="1000"/>
                                        <p:tgtEl>
                                          <p:spTgt spid="18">
                                            <p:txEl>
                                              <p:pRg st="2" end="2"/>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18">
                                            <p:txEl>
                                              <p:pRg st="3" end="3"/>
                                            </p:txEl>
                                          </p:spTgt>
                                        </p:tgtEl>
                                        <p:attrNameLst>
                                          <p:attrName>style.visibility</p:attrName>
                                        </p:attrNameLst>
                                      </p:cBhvr>
                                      <p:to>
                                        <p:strVal val="visible"/>
                                      </p:to>
                                    </p:set>
                                    <p:anim calcmode="lin" valueType="num">
                                      <p:cBhvr>
                                        <p:cTn id="105" dur="10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106" dur="1000" fill="hold"/>
                                        <p:tgtEl>
                                          <p:spTgt spid="18">
                                            <p:txEl>
                                              <p:pRg st="3" end="3"/>
                                            </p:txEl>
                                          </p:spTgt>
                                        </p:tgtEl>
                                        <p:attrNameLst>
                                          <p:attrName>ppt_h</p:attrName>
                                        </p:attrNameLst>
                                      </p:cBhvr>
                                      <p:tavLst>
                                        <p:tav tm="0">
                                          <p:val>
                                            <p:fltVal val="0"/>
                                          </p:val>
                                        </p:tav>
                                        <p:tav tm="100000">
                                          <p:val>
                                            <p:strVal val="#ppt_h"/>
                                          </p:val>
                                        </p:tav>
                                      </p:tavLst>
                                    </p:anim>
                                    <p:animEffect transition="in" filter="fade">
                                      <p:cBhvr>
                                        <p:cTn id="107" dur="1000"/>
                                        <p:tgtEl>
                                          <p:spTgt spid="18">
                                            <p:txEl>
                                              <p:p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0" fill="hold" grpId="0" nodeType="clickEffect">
                                  <p:stCondLst>
                                    <p:cond delay="0"/>
                                  </p:stCondLst>
                                  <p:childTnLst>
                                    <p:set>
                                      <p:cBhvr>
                                        <p:cTn id="111" dur="1" fill="hold">
                                          <p:stCondLst>
                                            <p:cond delay="0"/>
                                          </p:stCondLst>
                                        </p:cTn>
                                        <p:tgtEl>
                                          <p:spTgt spid="18">
                                            <p:txEl>
                                              <p:pRg st="4" end="4"/>
                                            </p:txEl>
                                          </p:spTgt>
                                        </p:tgtEl>
                                        <p:attrNameLst>
                                          <p:attrName>style.visibility</p:attrName>
                                        </p:attrNameLst>
                                      </p:cBhvr>
                                      <p:to>
                                        <p:strVal val="visible"/>
                                      </p:to>
                                    </p:set>
                                    <p:anim calcmode="lin" valueType="num">
                                      <p:cBhvr>
                                        <p:cTn id="112" dur="10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113" dur="1000" fill="hold"/>
                                        <p:tgtEl>
                                          <p:spTgt spid="18">
                                            <p:txEl>
                                              <p:pRg st="4" end="4"/>
                                            </p:txEl>
                                          </p:spTgt>
                                        </p:tgtEl>
                                        <p:attrNameLst>
                                          <p:attrName>ppt_h</p:attrName>
                                        </p:attrNameLst>
                                      </p:cBhvr>
                                      <p:tavLst>
                                        <p:tav tm="0">
                                          <p:val>
                                            <p:fltVal val="0"/>
                                          </p:val>
                                        </p:tav>
                                        <p:tav tm="100000">
                                          <p:val>
                                            <p:strVal val="#ppt_h"/>
                                          </p:val>
                                        </p:tav>
                                      </p:tavLst>
                                    </p:anim>
                                    <p:animEffect transition="in" filter="fade">
                                      <p:cBhvr>
                                        <p:cTn id="114" dur="1000"/>
                                        <p:tgtEl>
                                          <p:spTgt spid="18">
                                            <p:txEl>
                                              <p:pRg st="4" end="4"/>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0" fill="hold" grpId="0" nodeType="clickEffect">
                                  <p:stCondLst>
                                    <p:cond delay="0"/>
                                  </p:stCondLst>
                                  <p:childTnLst>
                                    <p:set>
                                      <p:cBhvr>
                                        <p:cTn id="118" dur="1" fill="hold">
                                          <p:stCondLst>
                                            <p:cond delay="0"/>
                                          </p:stCondLst>
                                        </p:cTn>
                                        <p:tgtEl>
                                          <p:spTgt spid="18">
                                            <p:txEl>
                                              <p:pRg st="5" end="5"/>
                                            </p:txEl>
                                          </p:spTgt>
                                        </p:tgtEl>
                                        <p:attrNameLst>
                                          <p:attrName>style.visibility</p:attrName>
                                        </p:attrNameLst>
                                      </p:cBhvr>
                                      <p:to>
                                        <p:strVal val="visible"/>
                                      </p:to>
                                    </p:set>
                                    <p:anim calcmode="lin" valueType="num">
                                      <p:cBhvr>
                                        <p:cTn id="119" dur="10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120" dur="1000" fill="hold"/>
                                        <p:tgtEl>
                                          <p:spTgt spid="18">
                                            <p:txEl>
                                              <p:pRg st="5" end="5"/>
                                            </p:txEl>
                                          </p:spTgt>
                                        </p:tgtEl>
                                        <p:attrNameLst>
                                          <p:attrName>ppt_h</p:attrName>
                                        </p:attrNameLst>
                                      </p:cBhvr>
                                      <p:tavLst>
                                        <p:tav tm="0">
                                          <p:val>
                                            <p:fltVal val="0"/>
                                          </p:val>
                                        </p:tav>
                                        <p:tav tm="100000">
                                          <p:val>
                                            <p:strVal val="#ppt_h"/>
                                          </p:val>
                                        </p:tav>
                                      </p:tavLst>
                                    </p:anim>
                                    <p:animEffect transition="in" filter="fade">
                                      <p:cBhvr>
                                        <p:cTn id="121" dur="10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P spid="9" grpId="0" build="p"/>
      <p:bldP spid="17" grpId="0"/>
      <p:bldP spid="1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9</a:t>
            </a:fld>
            <a:endParaRPr lang="ar-SA"/>
          </a:p>
        </p:txBody>
      </p:sp>
      <p:sp>
        <p:nvSpPr>
          <p:cNvPr id="4" name="عنوان 1"/>
          <p:cNvSpPr txBox="1">
            <a:spLocks/>
          </p:cNvSpPr>
          <p:nvPr/>
        </p:nvSpPr>
        <p:spPr>
          <a:xfrm>
            <a:off x="3707258" y="179512"/>
            <a:ext cx="4186238" cy="1143000"/>
          </a:xfrm>
          <a:prstGeom prst="rect">
            <a:avLst/>
          </a:prstGeom>
        </p:spPr>
        <p:txBody>
          <a:bodyP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600" smtClean="0">
                <a:solidFill>
                  <a:schemeClr val="accent1"/>
                </a:solidFill>
                <a:cs typeface="PT Bold Heading" pitchFamily="2" charset="-78"/>
              </a:rPr>
              <a:t>الهيكل التنظيمي</a:t>
            </a:r>
            <a:endParaRPr lang="ar-SA" sz="1600" dirty="0">
              <a:solidFill>
                <a:schemeClr val="accent1"/>
              </a:solidFill>
              <a:cs typeface="PT Bold Heading" pitchFamily="2" charset="-78"/>
            </a:endParaRPr>
          </a:p>
        </p:txBody>
      </p:sp>
      <p:sp>
        <p:nvSpPr>
          <p:cNvPr id="5" name="عنصر نائب للمحتوى 2"/>
          <p:cNvSpPr txBox="1">
            <a:spLocks/>
          </p:cNvSpPr>
          <p:nvPr/>
        </p:nvSpPr>
        <p:spPr>
          <a:xfrm>
            <a:off x="116632" y="467544"/>
            <a:ext cx="6552728"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t>يعتبر الهيكل التنظيمي ـ ويطلق عليه أيضاً البناء التنظيمي ـ الناتج النهائي لعملية التنظيم </a:t>
            </a:r>
          </a:p>
          <a:p>
            <a:pPr>
              <a:lnSpc>
                <a:spcPct val="150000"/>
              </a:lnSpc>
              <a:buFont typeface="Arial" pitchFamily="34" charset="0"/>
              <a:buNone/>
            </a:pPr>
            <a:r>
              <a:rPr lang="ar-SA" sz="1400" dirty="0" smtClean="0"/>
              <a:t>يعرف الكاتب </a:t>
            </a:r>
            <a:r>
              <a:rPr lang="en-US" sz="1400" dirty="0" smtClean="0"/>
              <a:t>Belau</a:t>
            </a:r>
            <a:r>
              <a:rPr lang="ar-SA" sz="1400" dirty="0" smtClean="0"/>
              <a:t> الهيكل التنظيمي بأنه ”</a:t>
            </a:r>
            <a:r>
              <a:rPr lang="ar-SA" sz="1400" dirty="0" smtClean="0">
                <a:solidFill>
                  <a:srgbClr val="00B050"/>
                </a:solidFill>
              </a:rPr>
              <a:t>توزيع الأفراد بطرق شتى بين الوظائف التي تؤثر على علاقات الأدوار بين هؤلاء الأفراد </a:t>
            </a:r>
          </a:p>
          <a:p>
            <a:pPr>
              <a:lnSpc>
                <a:spcPct val="150000"/>
              </a:lnSpc>
              <a:buFont typeface="Arial" pitchFamily="34" charset="0"/>
              <a:buNone/>
            </a:pPr>
            <a:r>
              <a:rPr lang="ar-SA" sz="1400" dirty="0" smtClean="0"/>
              <a:t>ويرى الكاتب (</a:t>
            </a:r>
            <a:r>
              <a:rPr lang="en-US" sz="1400" dirty="0" err="1" smtClean="0"/>
              <a:t>Ivancevich</a:t>
            </a:r>
            <a:r>
              <a:rPr lang="en-US" sz="1400" dirty="0" smtClean="0"/>
              <a:t> </a:t>
            </a:r>
            <a:r>
              <a:rPr lang="ar-SA" sz="1400" dirty="0" smtClean="0"/>
              <a:t> وزملاؤه) أن الهيكل التنظيمي بأنه ”</a:t>
            </a:r>
            <a:r>
              <a:rPr lang="ar-SA" sz="1400" dirty="0" smtClean="0">
                <a:solidFill>
                  <a:srgbClr val="00B050"/>
                </a:solidFill>
              </a:rPr>
              <a:t>إطار يركز على تخصص الوظائف وتقسيمها ” ويعتبره إطار مكون من الوظائف والوحدات </a:t>
            </a:r>
          </a:p>
          <a:p>
            <a:pPr>
              <a:lnSpc>
                <a:spcPct val="150000"/>
              </a:lnSpc>
              <a:buFont typeface="Arial" pitchFamily="34" charset="0"/>
              <a:buNone/>
            </a:pPr>
            <a:r>
              <a:rPr lang="ar-SA" sz="1400" dirty="0" smtClean="0"/>
              <a:t>ويعرف الكاتب روبنز بأنه </a:t>
            </a:r>
            <a:r>
              <a:rPr lang="ar-SA" sz="1400" dirty="0" smtClean="0">
                <a:solidFill>
                  <a:srgbClr val="00B050"/>
                </a:solidFill>
              </a:rPr>
              <a:t>إطار يوضح كيفية تقسيم الأنشطة وتجميعها والتنسيق بينها .</a:t>
            </a:r>
            <a:endParaRPr lang="ar-SA" sz="1400" dirty="0">
              <a:solidFill>
                <a:srgbClr val="00B050"/>
              </a:solidFill>
            </a:endParaRPr>
          </a:p>
        </p:txBody>
      </p:sp>
      <p:sp>
        <p:nvSpPr>
          <p:cNvPr id="6" name="عنصر نائب للمحتوى 1"/>
          <p:cNvSpPr txBox="1">
            <a:spLocks/>
          </p:cNvSpPr>
          <p:nvPr/>
        </p:nvSpPr>
        <p:spPr>
          <a:xfrm>
            <a:off x="44624" y="2662104"/>
            <a:ext cx="669147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t> فالهيكل التنظيمي إذاً ” إطار يوضح أدوار الأفراد والجماعات في تحقيق أهداف المنظمة والمسؤول الذي يتبع له كل فرد وما يتمتع به كل فرد من سلطه اتخاذ القرار والربط بين مختلف الأفراد والجماعات لتعمل معاَ وحدة متكاملة لتحقيق أهداف المنظمة“.</a:t>
            </a:r>
          </a:p>
          <a:p>
            <a:pPr>
              <a:lnSpc>
                <a:spcPct val="150000"/>
              </a:lnSpc>
              <a:buFont typeface="Arial" pitchFamily="34" charset="0"/>
              <a:buNone/>
            </a:pPr>
            <a:endParaRPr lang="ar-SA" sz="1400" dirty="0"/>
          </a:p>
        </p:txBody>
      </p:sp>
      <p:sp>
        <p:nvSpPr>
          <p:cNvPr id="7" name="عنوان 1"/>
          <p:cNvSpPr txBox="1">
            <a:spLocks/>
          </p:cNvSpPr>
          <p:nvPr/>
        </p:nvSpPr>
        <p:spPr>
          <a:xfrm>
            <a:off x="908720" y="3793902"/>
            <a:ext cx="5760640" cy="850106"/>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rtl="0"/>
            <a:r>
              <a:rPr lang="ar-SA" sz="1600" dirty="0" smtClean="0">
                <a:solidFill>
                  <a:schemeClr val="accent1"/>
                </a:solidFill>
                <a:cs typeface="PT Bold Heading" pitchFamily="2" charset="-78"/>
              </a:rPr>
              <a:t>اهمية وفوائد الهيكل التنظيمي</a:t>
            </a:r>
            <a:endParaRPr lang="ar-SA" sz="1600" dirty="0">
              <a:solidFill>
                <a:schemeClr val="accent1"/>
              </a:solidFill>
              <a:cs typeface="PT Bold Heading" pitchFamily="2" charset="-78"/>
            </a:endParaRPr>
          </a:p>
        </p:txBody>
      </p:sp>
      <p:sp>
        <p:nvSpPr>
          <p:cNvPr id="8" name="عنصر نائب للمحتوى 2"/>
          <p:cNvSpPr txBox="1">
            <a:spLocks/>
          </p:cNvSpPr>
          <p:nvPr/>
        </p:nvSpPr>
        <p:spPr>
          <a:xfrm>
            <a:off x="-86208" y="4067944"/>
            <a:ext cx="6827576" cy="3096344"/>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600" dirty="0" smtClean="0">
                <a:solidFill>
                  <a:srgbClr val="00B050"/>
                </a:solidFill>
              </a:rPr>
              <a:t>يؤدي الهيكل التنظيمي ثلاث وظائف رئيسة وهي :ـ </a:t>
            </a:r>
          </a:p>
          <a:p>
            <a:pPr>
              <a:lnSpc>
                <a:spcPct val="150000"/>
              </a:lnSpc>
            </a:pPr>
            <a:r>
              <a:rPr lang="ar-SA" sz="1600" dirty="0" smtClean="0"/>
              <a:t>ان أول و أهم هذه الوظائف هي تحقيق مخرجات \ منتجات </a:t>
            </a:r>
            <a:r>
              <a:rPr lang="ar-SA" sz="1600" dirty="0" err="1" smtClean="0"/>
              <a:t>المنظمه</a:t>
            </a:r>
            <a:r>
              <a:rPr lang="ar-SA" sz="1600" dirty="0" smtClean="0"/>
              <a:t> وتحقيق أهدافها .</a:t>
            </a:r>
          </a:p>
          <a:p>
            <a:pPr>
              <a:lnSpc>
                <a:spcPct val="150000"/>
              </a:lnSpc>
            </a:pPr>
            <a:r>
              <a:rPr lang="ar-SA" sz="1600" dirty="0" smtClean="0"/>
              <a:t>يساعد الهيكل التنظيمي على تقليص </a:t>
            </a:r>
            <a:r>
              <a:rPr lang="ar-SA" sz="1600" dirty="0" err="1" smtClean="0"/>
              <a:t>الأختلافات</a:t>
            </a:r>
            <a:r>
              <a:rPr lang="ar-SA" sz="1600" dirty="0" smtClean="0"/>
              <a:t> بين الأفراد إلى أدنى درجه ممكنه , فالهيكل التنظيمي يفرض لضمان التزام الأفراد وتقيدهم بمتطلبات </a:t>
            </a:r>
            <a:r>
              <a:rPr lang="ar-SA" sz="1600" dirty="0" err="1" smtClean="0"/>
              <a:t>المنظمه</a:t>
            </a:r>
            <a:r>
              <a:rPr lang="ar-SA" sz="1600" dirty="0" smtClean="0"/>
              <a:t> , وليس العكس .</a:t>
            </a:r>
          </a:p>
          <a:p>
            <a:pPr>
              <a:lnSpc>
                <a:spcPct val="150000"/>
              </a:lnSpc>
            </a:pPr>
            <a:r>
              <a:rPr lang="ar-SA" sz="1600" dirty="0" smtClean="0"/>
              <a:t>يمثل الهيكل التنظيمي الإطار الذي تتم ضمنه ممارسه القوه (الهيكل التنظيمي يقرر ويحدد ماهي الوظائف التي تمتلك القوة في المنظمة ) ويتم في ضوء هذا الإطار اتخاذ القرارات.</a:t>
            </a:r>
          </a:p>
          <a:p>
            <a:pPr>
              <a:lnSpc>
                <a:spcPct val="150000"/>
              </a:lnSpc>
              <a:buFont typeface="Arial" pitchFamily="34" charset="0"/>
              <a:buNone/>
            </a:pPr>
            <a:endParaRPr lang="ar-SA" sz="300" dirty="0"/>
          </a:p>
        </p:txBody>
      </p:sp>
      <p:sp>
        <p:nvSpPr>
          <p:cNvPr id="9" name="عنصر نائب للمحتوى 2"/>
          <p:cNvSpPr txBox="1">
            <a:spLocks/>
          </p:cNvSpPr>
          <p:nvPr/>
        </p:nvSpPr>
        <p:spPr>
          <a:xfrm>
            <a:off x="-2187624" y="6444208"/>
            <a:ext cx="8822214" cy="4781128"/>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b="1" dirty="0" smtClean="0">
                <a:solidFill>
                  <a:srgbClr val="00B050"/>
                </a:solidFill>
              </a:rPr>
              <a:t>يساعد الهيكل التنظيمي في تحقيق اهداف المنظمة من خلال ثلاثة مجالات رئيسة :ـ</a:t>
            </a:r>
          </a:p>
          <a:p>
            <a:pPr marL="715963" indent="-255588">
              <a:lnSpc>
                <a:spcPct val="150000"/>
              </a:lnSpc>
              <a:spcBef>
                <a:spcPts val="0"/>
              </a:spcBef>
            </a:pPr>
            <a:r>
              <a:rPr lang="ar-SA" sz="1400" b="1" dirty="0" smtClean="0"/>
              <a:t>المساعدة في تنفيذ الخطط بنجاح</a:t>
            </a:r>
          </a:p>
          <a:p>
            <a:pPr marL="715963" indent="-255588">
              <a:lnSpc>
                <a:spcPct val="150000"/>
              </a:lnSpc>
              <a:spcBef>
                <a:spcPts val="0"/>
              </a:spcBef>
            </a:pPr>
            <a:r>
              <a:rPr lang="ar-SA" sz="1400" b="1" dirty="0" smtClean="0"/>
              <a:t>تحديد أدوار الأفراد في المنظمة</a:t>
            </a:r>
          </a:p>
          <a:p>
            <a:pPr marL="715963" indent="-255588">
              <a:lnSpc>
                <a:spcPct val="150000"/>
              </a:lnSpc>
              <a:spcBef>
                <a:spcPts val="0"/>
              </a:spcBef>
            </a:pPr>
            <a:r>
              <a:rPr lang="ar-SA" sz="1400" b="1" dirty="0" smtClean="0"/>
              <a:t>المساعدة في اتخاذ القرارات</a:t>
            </a:r>
          </a:p>
          <a:p>
            <a:pPr marL="96838" indent="0">
              <a:lnSpc>
                <a:spcPct val="150000"/>
              </a:lnSpc>
              <a:buFont typeface="Arial" pitchFamily="34" charset="0"/>
              <a:buNone/>
            </a:pPr>
            <a:r>
              <a:rPr lang="ar-SA" sz="1400" b="1" dirty="0" smtClean="0">
                <a:solidFill>
                  <a:srgbClr val="00B050"/>
                </a:solidFill>
              </a:rPr>
              <a:t>المجالات الفرعية هناك مجالات رئيسة فهي :ـ</a:t>
            </a:r>
          </a:p>
          <a:p>
            <a:pPr marL="715963" indent="-255588">
              <a:lnSpc>
                <a:spcPct val="150000"/>
              </a:lnSpc>
            </a:pPr>
            <a:r>
              <a:rPr lang="ar-SA" sz="1400" b="1" dirty="0" smtClean="0"/>
              <a:t>تحقيق الاستخدام الأفضل للموارد المتاحة</a:t>
            </a:r>
          </a:p>
          <a:p>
            <a:pPr marL="715963" indent="-255588">
              <a:lnSpc>
                <a:spcPct val="150000"/>
              </a:lnSpc>
            </a:pPr>
            <a:r>
              <a:rPr lang="ar-SA" sz="1400" b="1" dirty="0" smtClean="0"/>
              <a:t>تفادي التداخل والازدواجية بين الأنشطة والأعمال</a:t>
            </a:r>
          </a:p>
        </p:txBody>
      </p:sp>
    </p:spTree>
    <p:extLst>
      <p:ext uri="{BB962C8B-B14F-4D97-AF65-F5344CB8AC3E}">
        <p14:creationId xmlns:p14="http://schemas.microsoft.com/office/powerpoint/2010/main" val="328615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7" dur="10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2000" fill="hold"/>
                                        <p:tgtEl>
                                          <p:spTgt spid="7"/>
                                        </p:tgtEl>
                                        <p:attrNameLst>
                                          <p:attrName>ppt_w</p:attrName>
                                        </p:attrNameLst>
                                      </p:cBhvr>
                                      <p:tavLst>
                                        <p:tav tm="0">
                                          <p:val>
                                            <p:fltVal val="0"/>
                                          </p:val>
                                        </p:tav>
                                        <p:tav tm="100000">
                                          <p:val>
                                            <p:strVal val="#ppt_w"/>
                                          </p:val>
                                        </p:tav>
                                      </p:tavLst>
                                    </p:anim>
                                    <p:anim calcmode="lin" valueType="num">
                                      <p:cBhvr>
                                        <p:cTn id="43" dur="2000" fill="hold"/>
                                        <p:tgtEl>
                                          <p:spTgt spid="7"/>
                                        </p:tgtEl>
                                        <p:attrNameLst>
                                          <p:attrName>ppt_h</p:attrName>
                                        </p:attrNameLst>
                                      </p:cBhvr>
                                      <p:tavLst>
                                        <p:tav tm="0">
                                          <p:val>
                                            <p:fltVal val="0"/>
                                          </p:val>
                                        </p:tav>
                                        <p:tav tm="100000">
                                          <p:val>
                                            <p:strVal val="#ppt_h"/>
                                          </p:val>
                                        </p:tav>
                                      </p:tavLst>
                                    </p:anim>
                                    <p:animEffect transition="in" filter="fade">
                                      <p:cBhvr>
                                        <p:cTn id="44" dur="2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 calcmode="lin" valueType="num">
                                      <p:cBhvr>
                                        <p:cTn id="49"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50"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51" dur="1000"/>
                                        <p:tgtEl>
                                          <p:spTgt spid="8">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 calcmode="lin" valueType="num">
                                      <p:cBhvr>
                                        <p:cTn id="56"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57" dur="1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58" dur="1000"/>
                                        <p:tgtEl>
                                          <p:spTgt spid="9">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9">
                                            <p:txEl>
                                              <p:pRg st="1" end="1"/>
                                            </p:txEl>
                                          </p:spTgt>
                                        </p:tgtEl>
                                        <p:attrNameLst>
                                          <p:attrName>style.visibility</p:attrName>
                                        </p:attrNameLst>
                                      </p:cBhvr>
                                      <p:to>
                                        <p:strVal val="visible"/>
                                      </p:to>
                                    </p:set>
                                    <p:anim calcmode="lin" valueType="num">
                                      <p:cBhvr>
                                        <p:cTn id="63"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64" dur="10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65" dur="1000"/>
                                        <p:tgtEl>
                                          <p:spTgt spid="9">
                                            <p:txEl>
                                              <p:pRg st="1" end="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9">
                                            <p:txEl>
                                              <p:pRg st="2" end="2"/>
                                            </p:txEl>
                                          </p:spTgt>
                                        </p:tgtEl>
                                        <p:attrNameLst>
                                          <p:attrName>style.visibility</p:attrName>
                                        </p:attrNameLst>
                                      </p:cBhvr>
                                      <p:to>
                                        <p:strVal val="visible"/>
                                      </p:to>
                                    </p:set>
                                    <p:anim calcmode="lin" valueType="num">
                                      <p:cBhvr>
                                        <p:cTn id="70" dur="1000" fill="hold"/>
                                        <p:tgtEl>
                                          <p:spTgt spid="9">
                                            <p:txEl>
                                              <p:pRg st="2" end="2"/>
                                            </p:txEl>
                                          </p:spTgt>
                                        </p:tgtEl>
                                        <p:attrNameLst>
                                          <p:attrName>ppt_w</p:attrName>
                                        </p:attrNameLst>
                                      </p:cBhvr>
                                      <p:tavLst>
                                        <p:tav tm="0">
                                          <p:val>
                                            <p:fltVal val="0"/>
                                          </p:val>
                                        </p:tav>
                                        <p:tav tm="100000">
                                          <p:val>
                                            <p:strVal val="#ppt_w"/>
                                          </p:val>
                                        </p:tav>
                                      </p:tavLst>
                                    </p:anim>
                                    <p:anim calcmode="lin" valueType="num">
                                      <p:cBhvr>
                                        <p:cTn id="71" dur="10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72" dur="1000"/>
                                        <p:tgtEl>
                                          <p:spTgt spid="9">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9">
                                            <p:txEl>
                                              <p:pRg st="3" end="3"/>
                                            </p:txEl>
                                          </p:spTgt>
                                        </p:tgtEl>
                                        <p:attrNameLst>
                                          <p:attrName>style.visibility</p:attrName>
                                        </p:attrNameLst>
                                      </p:cBhvr>
                                      <p:to>
                                        <p:strVal val="visible"/>
                                      </p:to>
                                    </p:set>
                                    <p:anim calcmode="lin" valueType="num">
                                      <p:cBhvr>
                                        <p:cTn id="77" dur="1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78" dur="10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79" dur="1000"/>
                                        <p:tgtEl>
                                          <p:spTgt spid="9">
                                            <p:txEl>
                                              <p:pRg st="3" end="3"/>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9">
                                            <p:txEl>
                                              <p:pRg st="4" end="4"/>
                                            </p:txEl>
                                          </p:spTgt>
                                        </p:tgtEl>
                                        <p:attrNameLst>
                                          <p:attrName>style.visibility</p:attrName>
                                        </p:attrNameLst>
                                      </p:cBhvr>
                                      <p:to>
                                        <p:strVal val="visible"/>
                                      </p:to>
                                    </p:set>
                                    <p:anim calcmode="lin" valueType="num">
                                      <p:cBhvr>
                                        <p:cTn id="84" dur="1000" fill="hold"/>
                                        <p:tgtEl>
                                          <p:spTgt spid="9">
                                            <p:txEl>
                                              <p:pRg st="4" end="4"/>
                                            </p:txEl>
                                          </p:spTgt>
                                        </p:tgtEl>
                                        <p:attrNameLst>
                                          <p:attrName>ppt_w</p:attrName>
                                        </p:attrNameLst>
                                      </p:cBhvr>
                                      <p:tavLst>
                                        <p:tav tm="0">
                                          <p:val>
                                            <p:fltVal val="0"/>
                                          </p:val>
                                        </p:tav>
                                        <p:tav tm="100000">
                                          <p:val>
                                            <p:strVal val="#ppt_w"/>
                                          </p:val>
                                        </p:tav>
                                      </p:tavLst>
                                    </p:anim>
                                    <p:anim calcmode="lin" valueType="num">
                                      <p:cBhvr>
                                        <p:cTn id="85" dur="10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86" dur="1000"/>
                                        <p:tgtEl>
                                          <p:spTgt spid="9">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9">
                                            <p:txEl>
                                              <p:pRg st="5" end="5"/>
                                            </p:txEl>
                                          </p:spTgt>
                                        </p:tgtEl>
                                        <p:attrNameLst>
                                          <p:attrName>style.visibility</p:attrName>
                                        </p:attrNameLst>
                                      </p:cBhvr>
                                      <p:to>
                                        <p:strVal val="visible"/>
                                      </p:to>
                                    </p:set>
                                    <p:anim calcmode="lin" valueType="num">
                                      <p:cBhvr>
                                        <p:cTn id="91" dur="1000" fill="hold"/>
                                        <p:tgtEl>
                                          <p:spTgt spid="9">
                                            <p:txEl>
                                              <p:pRg st="5" end="5"/>
                                            </p:txEl>
                                          </p:spTgt>
                                        </p:tgtEl>
                                        <p:attrNameLst>
                                          <p:attrName>ppt_w</p:attrName>
                                        </p:attrNameLst>
                                      </p:cBhvr>
                                      <p:tavLst>
                                        <p:tav tm="0">
                                          <p:val>
                                            <p:fltVal val="0"/>
                                          </p:val>
                                        </p:tav>
                                        <p:tav tm="100000">
                                          <p:val>
                                            <p:strVal val="#ppt_w"/>
                                          </p:val>
                                        </p:tav>
                                      </p:tavLst>
                                    </p:anim>
                                    <p:anim calcmode="lin" valueType="num">
                                      <p:cBhvr>
                                        <p:cTn id="92" dur="1000" fill="hold"/>
                                        <p:tgtEl>
                                          <p:spTgt spid="9">
                                            <p:txEl>
                                              <p:pRg st="5" end="5"/>
                                            </p:txEl>
                                          </p:spTgt>
                                        </p:tgtEl>
                                        <p:attrNameLst>
                                          <p:attrName>ppt_h</p:attrName>
                                        </p:attrNameLst>
                                      </p:cBhvr>
                                      <p:tavLst>
                                        <p:tav tm="0">
                                          <p:val>
                                            <p:fltVal val="0"/>
                                          </p:val>
                                        </p:tav>
                                        <p:tav tm="100000">
                                          <p:val>
                                            <p:strVal val="#ppt_h"/>
                                          </p:val>
                                        </p:tav>
                                      </p:tavLst>
                                    </p:anim>
                                    <p:animEffect transition="in" filter="fade">
                                      <p:cBhvr>
                                        <p:cTn id="93" dur="1000"/>
                                        <p:tgtEl>
                                          <p:spTgt spid="9">
                                            <p:txEl>
                                              <p:pRg st="5" end="5"/>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9">
                                            <p:txEl>
                                              <p:pRg st="6" end="6"/>
                                            </p:txEl>
                                          </p:spTgt>
                                        </p:tgtEl>
                                        <p:attrNameLst>
                                          <p:attrName>style.visibility</p:attrName>
                                        </p:attrNameLst>
                                      </p:cBhvr>
                                      <p:to>
                                        <p:strVal val="visible"/>
                                      </p:to>
                                    </p:set>
                                    <p:anim calcmode="lin" valueType="num">
                                      <p:cBhvr>
                                        <p:cTn id="98" dur="1000" fill="hold"/>
                                        <p:tgtEl>
                                          <p:spTgt spid="9">
                                            <p:txEl>
                                              <p:pRg st="6" end="6"/>
                                            </p:txEl>
                                          </p:spTgt>
                                        </p:tgtEl>
                                        <p:attrNameLst>
                                          <p:attrName>ppt_w</p:attrName>
                                        </p:attrNameLst>
                                      </p:cBhvr>
                                      <p:tavLst>
                                        <p:tav tm="0">
                                          <p:val>
                                            <p:fltVal val="0"/>
                                          </p:val>
                                        </p:tav>
                                        <p:tav tm="100000">
                                          <p:val>
                                            <p:strVal val="#ppt_w"/>
                                          </p:val>
                                        </p:tav>
                                      </p:tavLst>
                                    </p:anim>
                                    <p:anim calcmode="lin" valueType="num">
                                      <p:cBhvr>
                                        <p:cTn id="99" dur="1000" fill="hold"/>
                                        <p:tgtEl>
                                          <p:spTgt spid="9">
                                            <p:txEl>
                                              <p:pRg st="6" end="6"/>
                                            </p:txEl>
                                          </p:spTgt>
                                        </p:tgtEl>
                                        <p:attrNameLst>
                                          <p:attrName>ppt_h</p:attrName>
                                        </p:attrNameLst>
                                      </p:cBhvr>
                                      <p:tavLst>
                                        <p:tav tm="0">
                                          <p:val>
                                            <p:fltVal val="0"/>
                                          </p:val>
                                        </p:tav>
                                        <p:tav tm="100000">
                                          <p:val>
                                            <p:strVal val="#ppt_h"/>
                                          </p:val>
                                        </p:tav>
                                      </p:tavLst>
                                    </p:anim>
                                    <p:animEffect transition="in" filter="fade">
                                      <p:cBhvr>
                                        <p:cTn id="100" dur="1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bldP spid="8" grpId="0" build="p"/>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10</a:t>
            </a:fld>
            <a:endParaRPr lang="ar-SA"/>
          </a:p>
        </p:txBody>
      </p:sp>
      <p:sp>
        <p:nvSpPr>
          <p:cNvPr id="5" name="عنصر نائب للمحتوى 2"/>
          <p:cNvSpPr txBox="1">
            <a:spLocks/>
          </p:cNvSpPr>
          <p:nvPr/>
        </p:nvSpPr>
        <p:spPr>
          <a:xfrm>
            <a:off x="-1755576" y="35496"/>
            <a:ext cx="8822214" cy="4781128"/>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endParaRPr lang="ar-SA" sz="1400" dirty="0" smtClean="0"/>
          </a:p>
          <a:p>
            <a:pPr marL="715963" indent="-255588"/>
            <a:r>
              <a:rPr lang="ar-SA" sz="1400" dirty="0" smtClean="0"/>
              <a:t>تجنب الاختناقات في العمل</a:t>
            </a:r>
          </a:p>
          <a:p>
            <a:pPr marL="715963" indent="-255588"/>
            <a:r>
              <a:rPr lang="ar-SA" sz="1400" dirty="0" smtClean="0"/>
              <a:t>تحقيق الانسجام والتناسق بين مختلف الوحدات والأنشطة والأدوار</a:t>
            </a:r>
          </a:p>
          <a:p>
            <a:pPr marL="715963" indent="-255588"/>
            <a:r>
              <a:rPr lang="ar-SA" sz="1400" dirty="0" smtClean="0"/>
              <a:t>تمكين المنظمة من الاستجابة للتغيرات داخلها وخارجها </a:t>
            </a:r>
            <a:endParaRPr lang="ar-SA" sz="1400" dirty="0"/>
          </a:p>
        </p:txBody>
      </p:sp>
      <p:sp>
        <p:nvSpPr>
          <p:cNvPr id="6" name="عنوان 1"/>
          <p:cNvSpPr txBox="1">
            <a:spLocks/>
          </p:cNvSpPr>
          <p:nvPr/>
        </p:nvSpPr>
        <p:spPr>
          <a:xfrm>
            <a:off x="2132856" y="1259632"/>
            <a:ext cx="4456405" cy="832568"/>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chemeClr val="accent1"/>
                </a:solidFill>
                <a:cs typeface="PT Bold Heading" pitchFamily="2" charset="-78"/>
              </a:rPr>
              <a:t>تصميم الهيكل التنظيمي</a:t>
            </a:r>
            <a:endParaRPr lang="ar-SA" sz="1600" dirty="0">
              <a:solidFill>
                <a:schemeClr val="accent1"/>
              </a:solidFill>
              <a:cs typeface="PT Bold Heading" pitchFamily="2" charset="-78"/>
            </a:endParaRPr>
          </a:p>
        </p:txBody>
      </p:sp>
      <p:sp>
        <p:nvSpPr>
          <p:cNvPr id="7" name="عنصر نائب للمحتوى 2"/>
          <p:cNvSpPr txBox="1">
            <a:spLocks/>
          </p:cNvSpPr>
          <p:nvPr/>
        </p:nvSpPr>
        <p:spPr>
          <a:xfrm>
            <a:off x="44624" y="1547664"/>
            <a:ext cx="6624736" cy="3963896"/>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buFont typeface="Arial" pitchFamily="34" charset="0"/>
              <a:buNone/>
            </a:pPr>
            <a:r>
              <a:rPr lang="ar-SA" sz="1400" dirty="0" smtClean="0">
                <a:solidFill>
                  <a:srgbClr val="00B050"/>
                </a:solidFill>
              </a:rPr>
              <a:t>يتضمن اتخاذ القرارات الأربع الرئيسة التالية :ـ</a:t>
            </a:r>
          </a:p>
          <a:p>
            <a:pPr>
              <a:spcBef>
                <a:spcPts val="0"/>
              </a:spcBef>
            </a:pPr>
            <a:r>
              <a:rPr lang="ar-SA" sz="1400" dirty="0" smtClean="0"/>
              <a:t>القرار الاول تقسيم النشاط العام للمنظمة إلى أنشطة أصغر وهذه إلى أنشطة أصغر حتى نحصل على أعمال وظائف لكل منها</a:t>
            </a:r>
          </a:p>
          <a:p>
            <a:r>
              <a:rPr lang="ar-SA" sz="1400" dirty="0" smtClean="0"/>
              <a:t>القرار الثاني اختيار أساس معين لتجميع الأعمال / الوظائف وقد ينشأ مجموعات تتضمن أعمالا متجانسة او متباينة</a:t>
            </a:r>
          </a:p>
          <a:p>
            <a:r>
              <a:rPr lang="ar-SA" sz="1400" dirty="0" smtClean="0"/>
              <a:t>القرار الثالث تحديد عدد الأفراد الذين يخضعون لرئيس مباشر بمعنى نطاق الاشراف ضيق ام واسع؟</a:t>
            </a:r>
          </a:p>
          <a:p>
            <a:r>
              <a:rPr lang="ar-SA" sz="1400" dirty="0" smtClean="0"/>
              <a:t>القرار الأخير توزيع السلطات بين الوظائف </a:t>
            </a:r>
            <a:endParaRPr lang="ar-SA" sz="1400" dirty="0"/>
          </a:p>
        </p:txBody>
      </p:sp>
      <p:sp>
        <p:nvSpPr>
          <p:cNvPr id="8" name="عنصر نائب للمحتوى 1"/>
          <p:cNvSpPr txBox="1">
            <a:spLocks/>
          </p:cNvSpPr>
          <p:nvPr/>
        </p:nvSpPr>
        <p:spPr>
          <a:xfrm>
            <a:off x="-1560240" y="3351232"/>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t>يرى الكاتب روبنز أن على المدير ان يتناول 6 عناصر أساسيه حين تصميم الهيكل التنظيمي وهي :</a:t>
            </a:r>
          </a:p>
          <a:p>
            <a:pPr>
              <a:lnSpc>
                <a:spcPct val="150000"/>
              </a:lnSpc>
            </a:pPr>
            <a:r>
              <a:rPr lang="ar-SA" sz="1400" dirty="0" smtClean="0">
                <a:solidFill>
                  <a:schemeClr val="accent2"/>
                </a:solidFill>
              </a:rPr>
              <a:t>التخصص في العمل .</a:t>
            </a:r>
          </a:p>
          <a:p>
            <a:pPr>
              <a:lnSpc>
                <a:spcPct val="150000"/>
              </a:lnSpc>
            </a:pPr>
            <a:r>
              <a:rPr lang="ar-SA" sz="1400" dirty="0" smtClean="0">
                <a:solidFill>
                  <a:schemeClr val="accent2"/>
                </a:solidFill>
              </a:rPr>
              <a:t>تجميع الأعمال .</a:t>
            </a:r>
          </a:p>
          <a:p>
            <a:pPr>
              <a:lnSpc>
                <a:spcPct val="150000"/>
              </a:lnSpc>
            </a:pPr>
            <a:r>
              <a:rPr lang="ar-SA" sz="1400" dirty="0" smtClean="0">
                <a:solidFill>
                  <a:schemeClr val="accent2"/>
                </a:solidFill>
              </a:rPr>
              <a:t>سلسلة الأوامر .</a:t>
            </a:r>
          </a:p>
          <a:p>
            <a:pPr>
              <a:lnSpc>
                <a:spcPct val="150000"/>
              </a:lnSpc>
            </a:pPr>
            <a:r>
              <a:rPr lang="ar-SA" sz="1400" dirty="0" smtClean="0">
                <a:solidFill>
                  <a:schemeClr val="accent2"/>
                </a:solidFill>
              </a:rPr>
              <a:t>نطاق الأشراف .</a:t>
            </a:r>
          </a:p>
          <a:p>
            <a:pPr>
              <a:lnSpc>
                <a:spcPct val="150000"/>
              </a:lnSpc>
            </a:pPr>
            <a:r>
              <a:rPr lang="ar-SA" sz="1400" dirty="0" smtClean="0">
                <a:solidFill>
                  <a:schemeClr val="accent2"/>
                </a:solidFill>
              </a:rPr>
              <a:t>المركزية واللامركزية .</a:t>
            </a:r>
          </a:p>
          <a:p>
            <a:pPr>
              <a:lnSpc>
                <a:spcPct val="150000"/>
              </a:lnSpc>
            </a:pPr>
            <a:r>
              <a:rPr lang="ar-SA" sz="1400" dirty="0" err="1" smtClean="0">
                <a:solidFill>
                  <a:schemeClr val="accent2"/>
                </a:solidFill>
              </a:rPr>
              <a:t>الرسميه</a:t>
            </a:r>
            <a:r>
              <a:rPr lang="ar-SA" sz="1400" dirty="0" smtClean="0">
                <a:solidFill>
                  <a:schemeClr val="accent2"/>
                </a:solidFill>
              </a:rPr>
              <a:t> .</a:t>
            </a:r>
          </a:p>
          <a:p>
            <a:pPr>
              <a:lnSpc>
                <a:spcPct val="150000"/>
              </a:lnSpc>
            </a:pPr>
            <a:endParaRPr lang="ar-SA" sz="1600" dirty="0"/>
          </a:p>
        </p:txBody>
      </p:sp>
      <p:sp>
        <p:nvSpPr>
          <p:cNvPr id="9" name="عنوان 1"/>
          <p:cNvSpPr txBox="1">
            <a:spLocks/>
          </p:cNvSpPr>
          <p:nvPr/>
        </p:nvSpPr>
        <p:spPr>
          <a:xfrm>
            <a:off x="1618456" y="6177686"/>
            <a:ext cx="6275040" cy="770578"/>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600" dirty="0" smtClean="0">
                <a:solidFill>
                  <a:schemeClr val="accent1"/>
                </a:solidFill>
                <a:cs typeface="PT Bold Heading" pitchFamily="2" charset="-78"/>
              </a:rPr>
              <a:t>أولا: تقسيم العمل والتخصص / تصميم الأعمال</a:t>
            </a:r>
            <a:endParaRPr lang="ar-SA" sz="1600" dirty="0">
              <a:solidFill>
                <a:schemeClr val="accent1"/>
              </a:solidFill>
              <a:cs typeface="PT Bold Heading" pitchFamily="2" charset="-78"/>
            </a:endParaRPr>
          </a:p>
        </p:txBody>
      </p:sp>
      <p:sp>
        <p:nvSpPr>
          <p:cNvPr id="10" name="عنصر نائب للمحتوى 2"/>
          <p:cNvSpPr txBox="1">
            <a:spLocks/>
          </p:cNvSpPr>
          <p:nvPr/>
        </p:nvSpPr>
        <p:spPr>
          <a:xfrm>
            <a:off x="116632" y="6526757"/>
            <a:ext cx="6696744" cy="4525963"/>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9538" indent="430213" algn="just">
              <a:lnSpc>
                <a:spcPct val="150000"/>
              </a:lnSpc>
              <a:buFont typeface="Arial" pitchFamily="34" charset="0"/>
              <a:buNone/>
            </a:pPr>
            <a:r>
              <a:rPr lang="ar-SA" sz="1400" dirty="0" smtClean="0"/>
              <a:t>لتتمكن المنظمة من تحقيق أهدافها يجري تقسيم النشاط إلى أنشطة ووظائف رئيسة (مثل إنتاج ، تسويق ، مالية ...) فيتم تقسيمها وتجزئتها إلى أنشطة ووظائف فرعية وبعدها الى أنشطة فرعية وتستمر عملية التقسيم حتى يتم تحديد أعباء ومهام وواجبات التي يمكن أن تعهد للأفراد للقيام بإنجازها وهذا يقودنا الى موضوع مهم في إعداد الهيكل التنظيمي وهو تصميم الأعمال .  </a:t>
            </a:r>
            <a:endParaRPr lang="ar-SA" sz="1400" dirty="0"/>
          </a:p>
        </p:txBody>
      </p:sp>
    </p:spTree>
    <p:extLst>
      <p:ext uri="{BB962C8B-B14F-4D97-AF65-F5344CB8AC3E}">
        <p14:creationId xmlns:p14="http://schemas.microsoft.com/office/powerpoint/2010/main" val="334258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10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2000" fill="hold"/>
                                        <p:tgtEl>
                                          <p:spTgt spid="6"/>
                                        </p:tgtEl>
                                        <p:attrNameLst>
                                          <p:attrName>ppt_w</p:attrName>
                                        </p:attrNameLst>
                                      </p:cBhvr>
                                      <p:tavLst>
                                        <p:tav tm="0">
                                          <p:val>
                                            <p:fltVal val="0"/>
                                          </p:val>
                                        </p:tav>
                                        <p:tav tm="100000">
                                          <p:val>
                                            <p:strVal val="#ppt_w"/>
                                          </p:val>
                                        </p:tav>
                                      </p:tavLst>
                                    </p:anim>
                                    <p:anim calcmode="lin" valueType="num">
                                      <p:cBhvr>
                                        <p:cTn id="29" dur="2000" fill="hold"/>
                                        <p:tgtEl>
                                          <p:spTgt spid="6"/>
                                        </p:tgtEl>
                                        <p:attrNameLst>
                                          <p:attrName>ppt_h</p:attrName>
                                        </p:attrNameLst>
                                      </p:cBhvr>
                                      <p:tavLst>
                                        <p:tav tm="0">
                                          <p:val>
                                            <p:fltVal val="0"/>
                                          </p:val>
                                        </p:tav>
                                        <p:tav tm="100000">
                                          <p:val>
                                            <p:strVal val="#ppt_h"/>
                                          </p:val>
                                        </p:tav>
                                      </p:tavLst>
                                    </p:anim>
                                    <p:animEffect transition="in" filter="fade">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p:cTn id="35"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37" dur="1000"/>
                                        <p:tgtEl>
                                          <p:spTgt spid="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7">
                                            <p:txEl>
                                              <p:pRg st="1" end="1"/>
                                            </p:txEl>
                                          </p:spTgt>
                                        </p:tgtEl>
                                        <p:attrNameLst>
                                          <p:attrName>style.visibility</p:attrName>
                                        </p:attrNameLst>
                                      </p:cBhvr>
                                      <p:to>
                                        <p:strVal val="visible"/>
                                      </p:to>
                                    </p:set>
                                    <p:anim calcmode="lin" valueType="num">
                                      <p:cBhvr>
                                        <p:cTn id="42"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43"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44" dur="1000"/>
                                        <p:tgtEl>
                                          <p:spTgt spid="7">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7">
                                            <p:txEl>
                                              <p:pRg st="2" end="2"/>
                                            </p:txEl>
                                          </p:spTgt>
                                        </p:tgtEl>
                                        <p:attrNameLst>
                                          <p:attrName>style.visibility</p:attrName>
                                        </p:attrNameLst>
                                      </p:cBhvr>
                                      <p:to>
                                        <p:strVal val="visible"/>
                                      </p:to>
                                    </p:set>
                                    <p:anim calcmode="lin" valueType="num">
                                      <p:cBhvr>
                                        <p:cTn id="49"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51" dur="1000"/>
                                        <p:tgtEl>
                                          <p:spTgt spid="7">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7">
                                            <p:txEl>
                                              <p:pRg st="3" end="3"/>
                                            </p:txEl>
                                          </p:spTgt>
                                        </p:tgtEl>
                                        <p:attrNameLst>
                                          <p:attrName>style.visibility</p:attrName>
                                        </p:attrNameLst>
                                      </p:cBhvr>
                                      <p:to>
                                        <p:strVal val="visible"/>
                                      </p:to>
                                    </p:set>
                                    <p:anim calcmode="lin" valueType="num">
                                      <p:cBhvr>
                                        <p:cTn id="56"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57" dur="10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58" dur="1000"/>
                                        <p:tgtEl>
                                          <p:spTgt spid="7">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7">
                                            <p:txEl>
                                              <p:pRg st="4" end="4"/>
                                            </p:txEl>
                                          </p:spTgt>
                                        </p:tgtEl>
                                        <p:attrNameLst>
                                          <p:attrName>style.visibility</p:attrName>
                                        </p:attrNameLst>
                                      </p:cBhvr>
                                      <p:to>
                                        <p:strVal val="visible"/>
                                      </p:to>
                                    </p:set>
                                    <p:anim calcmode="lin" valueType="num">
                                      <p:cBhvr>
                                        <p:cTn id="63"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64" dur="10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65" dur="1000"/>
                                        <p:tgtEl>
                                          <p:spTgt spid="7">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2000" fill="hold"/>
                                        <p:tgtEl>
                                          <p:spTgt spid="9"/>
                                        </p:tgtEl>
                                        <p:attrNameLst>
                                          <p:attrName>ppt_w</p:attrName>
                                        </p:attrNameLst>
                                      </p:cBhvr>
                                      <p:tavLst>
                                        <p:tav tm="0">
                                          <p:val>
                                            <p:fltVal val="0"/>
                                          </p:val>
                                        </p:tav>
                                        <p:tav tm="100000">
                                          <p:val>
                                            <p:strVal val="#ppt_w"/>
                                          </p:val>
                                        </p:tav>
                                      </p:tavLst>
                                    </p:anim>
                                    <p:anim calcmode="lin" valueType="num">
                                      <p:cBhvr>
                                        <p:cTn id="71" dur="2000" fill="hold"/>
                                        <p:tgtEl>
                                          <p:spTgt spid="9"/>
                                        </p:tgtEl>
                                        <p:attrNameLst>
                                          <p:attrName>ppt_h</p:attrName>
                                        </p:attrNameLst>
                                      </p:cBhvr>
                                      <p:tavLst>
                                        <p:tav tm="0">
                                          <p:val>
                                            <p:fltVal val="0"/>
                                          </p:val>
                                        </p:tav>
                                        <p:tav tm="100000">
                                          <p:val>
                                            <p:strVal val="#ppt_h"/>
                                          </p:val>
                                        </p:tav>
                                      </p:tavLst>
                                    </p:anim>
                                    <p:animEffect transition="in" filter="fade">
                                      <p:cBhvr>
                                        <p:cTn id="72" dur="20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10">
                                            <p:txEl>
                                              <p:pRg st="0" end="0"/>
                                            </p:txEl>
                                          </p:spTgt>
                                        </p:tgtEl>
                                        <p:attrNameLst>
                                          <p:attrName>style.visibility</p:attrName>
                                        </p:attrNameLst>
                                      </p:cBhvr>
                                      <p:to>
                                        <p:strVal val="visible"/>
                                      </p:to>
                                    </p:set>
                                    <p:anim calcmode="lin" valueType="num">
                                      <p:cBhvr>
                                        <p:cTn id="77"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78" dur="10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79"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build="p"/>
      <p:bldP spid="9" grpId="0"/>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11</a:t>
            </a:fld>
            <a:endParaRPr lang="ar-SA"/>
          </a:p>
        </p:txBody>
      </p:sp>
      <p:sp>
        <p:nvSpPr>
          <p:cNvPr id="4" name="عنصر نائب للمحتوى 2"/>
          <p:cNvSpPr txBox="1">
            <a:spLocks/>
          </p:cNvSpPr>
          <p:nvPr/>
        </p:nvSpPr>
        <p:spPr>
          <a:xfrm>
            <a:off x="44624" y="539552"/>
            <a:ext cx="6615608" cy="3960440"/>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9728" indent="0">
              <a:buFont typeface="Arial" pitchFamily="34" charset="0"/>
              <a:buNone/>
            </a:pPr>
            <a:r>
              <a:rPr lang="ar-SA" sz="1400" dirty="0" smtClean="0"/>
              <a:t>يشمل على وصف موضوعي للجوانب الآتية:ـ</a:t>
            </a:r>
          </a:p>
          <a:p>
            <a:r>
              <a:rPr lang="ar-SA" sz="1400" dirty="0" smtClean="0">
                <a:solidFill>
                  <a:srgbClr val="0070C0"/>
                </a:solidFill>
              </a:rPr>
              <a:t>مضمون العمل </a:t>
            </a:r>
            <a:r>
              <a:rPr lang="ar-SA" sz="1400" dirty="0" smtClean="0"/>
              <a:t>(</a:t>
            </a:r>
            <a:r>
              <a:rPr lang="en-US" sz="1400" dirty="0" smtClean="0"/>
              <a:t>Job Content</a:t>
            </a:r>
            <a:r>
              <a:rPr lang="ar-SA" sz="1400" dirty="0" smtClean="0"/>
              <a:t>) ويتضمن جانبين رئيسين للعمل هما</a:t>
            </a:r>
          </a:p>
          <a:p>
            <a:pPr>
              <a:buFont typeface="Arial" pitchFamily="34" charset="0"/>
              <a:buNone/>
            </a:pPr>
            <a:r>
              <a:rPr lang="ar-SA" sz="1400" dirty="0" smtClean="0"/>
              <a:t>1ـ </a:t>
            </a:r>
            <a:r>
              <a:rPr lang="ar-SA" sz="1400" dirty="0" smtClean="0">
                <a:solidFill>
                  <a:srgbClr val="00B050"/>
                </a:solidFill>
              </a:rPr>
              <a:t>نطاق/مدى العمل</a:t>
            </a:r>
          </a:p>
          <a:p>
            <a:pPr>
              <a:buFont typeface="Arial" pitchFamily="34" charset="0"/>
              <a:buNone/>
            </a:pPr>
            <a:r>
              <a:rPr lang="ar-SA" sz="1400" dirty="0" smtClean="0"/>
              <a:t>	فيشير إلى تنوع الواجبات التي </a:t>
            </a:r>
            <a:r>
              <a:rPr lang="ar-SA" sz="1400" dirty="0" err="1" smtClean="0"/>
              <a:t>يتطلبها</a:t>
            </a:r>
            <a:r>
              <a:rPr lang="ar-SA" sz="1400" dirty="0" smtClean="0"/>
              <a:t> العمل او عدد الواجبات المختلفة التي يقوم بها شاغل الوظيفة فالعمل الذي واجبات قليلة يعتبر روتينياً </a:t>
            </a:r>
          </a:p>
          <a:p>
            <a:pPr>
              <a:buFont typeface="Arial" pitchFamily="34" charset="0"/>
              <a:buNone/>
            </a:pPr>
            <a:r>
              <a:rPr lang="ar-SA" sz="1400" dirty="0" smtClean="0"/>
              <a:t>2 </a:t>
            </a:r>
            <a:r>
              <a:rPr lang="ar-SA" sz="1400" dirty="0" smtClean="0">
                <a:solidFill>
                  <a:srgbClr val="00B050"/>
                </a:solidFill>
              </a:rPr>
              <a:t>ـ عمق العمل</a:t>
            </a:r>
          </a:p>
          <a:p>
            <a:pPr>
              <a:buFont typeface="Arial" pitchFamily="34" charset="0"/>
              <a:buNone/>
            </a:pPr>
            <a:r>
              <a:rPr lang="ar-SA" sz="1400" dirty="0" smtClean="0"/>
              <a:t>	يعني مدى الحرية والتصرف والاستقلالية لشاغلي الوظيفة لتقرير واجبات العمل ونتائجه </a:t>
            </a:r>
          </a:p>
          <a:p>
            <a:r>
              <a:rPr lang="ar-SA" sz="1400" dirty="0" smtClean="0">
                <a:solidFill>
                  <a:srgbClr val="0070C0"/>
                </a:solidFill>
              </a:rPr>
              <a:t>متطلبات العمل</a:t>
            </a:r>
          </a:p>
          <a:p>
            <a:pPr>
              <a:buFont typeface="Arial" pitchFamily="34" charset="0"/>
              <a:buNone/>
            </a:pPr>
            <a:r>
              <a:rPr lang="ar-SA" sz="1400" dirty="0" smtClean="0"/>
              <a:t>	يتضمن التحصيل العلمي والخبرة وسمات شخصية أخرى يتطلب توافرها في الفرد </a:t>
            </a:r>
          </a:p>
          <a:p>
            <a:r>
              <a:rPr lang="ar-SA" sz="1400" dirty="0" smtClean="0">
                <a:solidFill>
                  <a:srgbClr val="0070C0"/>
                </a:solidFill>
              </a:rPr>
              <a:t>ظروف العمل </a:t>
            </a:r>
          </a:p>
          <a:p>
            <a:pPr>
              <a:buFont typeface="Arial" pitchFamily="34" charset="0"/>
              <a:buNone/>
            </a:pPr>
            <a:r>
              <a:rPr lang="ar-SA" sz="1400" dirty="0" smtClean="0"/>
              <a:t>	ويشير إلى الظروف البيئية التي يتم فيها أداء العمل </a:t>
            </a:r>
          </a:p>
          <a:p>
            <a:r>
              <a:rPr lang="ar-SA" sz="1400" dirty="0" smtClean="0">
                <a:solidFill>
                  <a:srgbClr val="0070C0"/>
                </a:solidFill>
              </a:rPr>
              <a:t>علاقات العمل </a:t>
            </a:r>
          </a:p>
          <a:p>
            <a:pPr>
              <a:buFont typeface="Arial" pitchFamily="34" charset="0"/>
              <a:buNone/>
            </a:pPr>
            <a:r>
              <a:rPr lang="ar-SA" sz="1400" dirty="0" smtClean="0"/>
              <a:t>	وتشير إلى طبيعة ومدى العلاقات بين الأفراد داخل المنظمة وخارجها </a:t>
            </a:r>
            <a:endParaRPr lang="ar-SA" sz="1400" dirty="0"/>
          </a:p>
        </p:txBody>
      </p:sp>
      <p:sp>
        <p:nvSpPr>
          <p:cNvPr id="5" name="عنوان 1"/>
          <p:cNvSpPr txBox="1">
            <a:spLocks/>
          </p:cNvSpPr>
          <p:nvPr/>
        </p:nvSpPr>
        <p:spPr>
          <a:xfrm>
            <a:off x="2780928" y="251520"/>
            <a:ext cx="3826768" cy="1008112"/>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chemeClr val="accent1"/>
                </a:solidFill>
                <a:cs typeface="PT Bold Heading" pitchFamily="2" charset="-78"/>
              </a:rPr>
              <a:t>ماهية تصميم العمل</a:t>
            </a:r>
            <a:endParaRPr lang="ar-SA" sz="2400" dirty="0"/>
          </a:p>
        </p:txBody>
      </p:sp>
      <p:sp>
        <p:nvSpPr>
          <p:cNvPr id="6" name="عنوان 1"/>
          <p:cNvSpPr txBox="1">
            <a:spLocks/>
          </p:cNvSpPr>
          <p:nvPr/>
        </p:nvSpPr>
        <p:spPr>
          <a:xfrm>
            <a:off x="-603448" y="4081934"/>
            <a:ext cx="7211144" cy="778098"/>
          </a:xfrm>
          <a:prstGeom prst="rect">
            <a:avLst/>
          </a:prstGeom>
        </p:spPr>
        <p:txBody>
          <a:bodyP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just"/>
            <a:r>
              <a:rPr lang="ar-SA" sz="1600" smtClean="0">
                <a:solidFill>
                  <a:schemeClr val="accent1"/>
                </a:solidFill>
                <a:cs typeface="PT Bold Heading" pitchFamily="2" charset="-78"/>
              </a:rPr>
              <a:t>ثانيا: تجميع الوظائف / الأعمال (تكوين الوحدات التنظيمية)</a:t>
            </a:r>
            <a:endParaRPr lang="ar-SA" sz="1600" dirty="0"/>
          </a:p>
        </p:txBody>
      </p:sp>
      <p:sp>
        <p:nvSpPr>
          <p:cNvPr id="7" name="عنصر نائب للمحتوى 2"/>
          <p:cNvSpPr txBox="1">
            <a:spLocks/>
          </p:cNvSpPr>
          <p:nvPr/>
        </p:nvSpPr>
        <p:spPr>
          <a:xfrm>
            <a:off x="-1621904" y="4427984"/>
            <a:ext cx="8229600" cy="3256609"/>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400" dirty="0" smtClean="0"/>
              <a:t>يمكن عملية تجميع الأعمال وفقاً لمعايير أسس عديدة لكل منها مزاياه وعيوبه من اهمها :ـ</a:t>
            </a:r>
          </a:p>
          <a:p>
            <a:pPr marL="363538" indent="-327025">
              <a:buFont typeface="+mj-lt"/>
              <a:buAutoNum type="arabicPeriod"/>
              <a:tabLst>
                <a:tab pos="539750" algn="l"/>
              </a:tabLst>
            </a:pPr>
            <a:r>
              <a:rPr lang="ar-SA" sz="1400" dirty="0" smtClean="0"/>
              <a:t>	التجميع على أساس (الوظيفة / الغرض) </a:t>
            </a:r>
          </a:p>
          <a:p>
            <a:pPr marL="363538" indent="-327025">
              <a:buFont typeface="+mj-lt"/>
              <a:buAutoNum type="arabicPeriod"/>
              <a:tabLst>
                <a:tab pos="363538" algn="l"/>
              </a:tabLst>
            </a:pPr>
            <a:r>
              <a:rPr lang="ar-SA" sz="1400" dirty="0" smtClean="0"/>
              <a:t>التجميع على أساس المنتج</a:t>
            </a:r>
          </a:p>
          <a:p>
            <a:pPr marL="363538" indent="-327025">
              <a:buFont typeface="+mj-lt"/>
              <a:buAutoNum type="arabicPeriod"/>
              <a:tabLst>
                <a:tab pos="363538" algn="l"/>
              </a:tabLst>
            </a:pPr>
            <a:r>
              <a:rPr lang="ar-SA" sz="1400" dirty="0" smtClean="0"/>
              <a:t>التجميع على أساس المنتفعين </a:t>
            </a:r>
          </a:p>
          <a:p>
            <a:pPr marL="363538" indent="-327025">
              <a:buFont typeface="+mj-lt"/>
              <a:buAutoNum type="arabicPeriod"/>
              <a:tabLst>
                <a:tab pos="363538" algn="l"/>
              </a:tabLst>
            </a:pPr>
            <a:r>
              <a:rPr lang="ar-SA" sz="1400" dirty="0" smtClean="0"/>
              <a:t>التجميع على أساس جغرافي</a:t>
            </a:r>
          </a:p>
          <a:p>
            <a:pPr marL="363538" indent="-327025">
              <a:buFont typeface="+mj-lt"/>
              <a:buAutoNum type="arabicPeriod"/>
              <a:tabLst>
                <a:tab pos="363538" algn="l"/>
              </a:tabLst>
            </a:pPr>
            <a:r>
              <a:rPr lang="ar-SA" sz="1400" dirty="0" smtClean="0"/>
              <a:t>التجميع (المزيج / المركب)</a:t>
            </a:r>
          </a:p>
        </p:txBody>
      </p:sp>
      <p:sp>
        <p:nvSpPr>
          <p:cNvPr id="8" name="عنوان 1"/>
          <p:cNvSpPr txBox="1">
            <a:spLocks/>
          </p:cNvSpPr>
          <p:nvPr/>
        </p:nvSpPr>
        <p:spPr>
          <a:xfrm>
            <a:off x="2986608" y="6170166"/>
            <a:ext cx="3538736" cy="922114"/>
          </a:xfrm>
          <a:prstGeom prst="rect">
            <a:avLst/>
          </a:prstGeom>
        </p:spPr>
        <p:txBody>
          <a:bodyP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smtClean="0">
                <a:solidFill>
                  <a:schemeClr val="accent1"/>
                </a:solidFill>
                <a:cs typeface="PT Bold Heading" pitchFamily="2" charset="-78"/>
              </a:rPr>
              <a:t>تحديد نطاق الإشراف </a:t>
            </a:r>
            <a:endParaRPr lang="ar-SA" sz="1600" dirty="0">
              <a:solidFill>
                <a:schemeClr val="accent1"/>
              </a:solidFill>
              <a:cs typeface="PT Bold Heading" pitchFamily="2" charset="-78"/>
            </a:endParaRPr>
          </a:p>
        </p:txBody>
      </p:sp>
      <p:sp>
        <p:nvSpPr>
          <p:cNvPr id="9" name="عنصر نائب للمحتوى 2"/>
          <p:cNvSpPr txBox="1">
            <a:spLocks/>
          </p:cNvSpPr>
          <p:nvPr/>
        </p:nvSpPr>
        <p:spPr>
          <a:xfrm>
            <a:off x="260648" y="6454749"/>
            <a:ext cx="6357392" cy="4525963"/>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smtClean="0"/>
              <a:t>إن اختيار أسس التنظيم يؤدي إلى تحديد أنواع الأعمال التي سيتم تجميعها مع بعضها البعض . وتتضمنها أي مجموعة عمل تطبيق مبدأ نطاق الإشراف .</a:t>
            </a:r>
          </a:p>
          <a:p>
            <a:pPr>
              <a:lnSpc>
                <a:spcPct val="150000"/>
              </a:lnSpc>
              <a:buFont typeface="Arial" pitchFamily="34" charset="0"/>
              <a:buNone/>
            </a:pPr>
            <a:r>
              <a:rPr lang="ar-SA" sz="1400" smtClean="0"/>
              <a:t>	</a:t>
            </a:r>
            <a:r>
              <a:rPr lang="ar-SA" sz="1400" smtClean="0">
                <a:solidFill>
                  <a:srgbClr val="0070C0"/>
                </a:solidFill>
              </a:rPr>
              <a:t>والسؤال هنا </a:t>
            </a:r>
            <a:r>
              <a:rPr lang="ar-SA" sz="1400" smtClean="0"/>
              <a:t>: </a:t>
            </a:r>
          </a:p>
          <a:p>
            <a:pPr marL="363538" indent="-93663">
              <a:lnSpc>
                <a:spcPct val="150000"/>
              </a:lnSpc>
              <a:buFont typeface="Arial" pitchFamily="34" charset="0"/>
              <a:buNone/>
            </a:pPr>
            <a:r>
              <a:rPr lang="ar-SA" sz="1400" smtClean="0">
                <a:solidFill>
                  <a:srgbClr val="FF0000"/>
                </a:solidFill>
              </a:rPr>
              <a:t>ماهو عدد المرؤوسين الذين سيتبعون لرئيس واحد ؟ وهل سيكون التنظيم أكثر فعالية لو تم تطبيق نطاق إشراف واسع ام ضيق ؟</a:t>
            </a:r>
          </a:p>
          <a:p>
            <a:pPr>
              <a:lnSpc>
                <a:spcPct val="150000"/>
              </a:lnSpc>
              <a:buFont typeface="Arial" pitchFamily="34" charset="0"/>
              <a:buNone/>
            </a:pPr>
            <a:r>
              <a:rPr lang="ar-SA" sz="1400" smtClean="0"/>
              <a:t>	هناك حداً أقصى لعدد المرؤوسين ولكنه يتوقف على عدة عوامل ومتغيرات ومن أهمها :</a:t>
            </a:r>
          </a:p>
          <a:p>
            <a:pPr marL="550926" indent="-514350">
              <a:buFont typeface="Arial" pitchFamily="34" charset="0"/>
              <a:buNone/>
            </a:pPr>
            <a:endParaRPr lang="ar-SA" sz="1800" dirty="0"/>
          </a:p>
        </p:txBody>
      </p:sp>
    </p:spTree>
    <p:extLst>
      <p:ext uri="{BB962C8B-B14F-4D97-AF65-F5344CB8AC3E}">
        <p14:creationId xmlns:p14="http://schemas.microsoft.com/office/powerpoint/2010/main" val="303810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10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10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10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5" dur="1000"/>
                                        <p:tgtEl>
                                          <p:spTgt spid="4">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 calcmode="lin" valueType="num">
                                      <p:cBhvr>
                                        <p:cTn id="70"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1" dur="10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2" dur="1000"/>
                                        <p:tgtEl>
                                          <p:spTgt spid="4">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 calcmode="lin" valueType="num">
                                      <p:cBhvr>
                                        <p:cTn id="77" dur="10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78" dur="10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79" dur="1000"/>
                                        <p:tgtEl>
                                          <p:spTgt spid="4">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 calcmode="lin" valueType="num">
                                      <p:cBhvr>
                                        <p:cTn id="84" dur="10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85" dur="10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86" dur="1000"/>
                                        <p:tgtEl>
                                          <p:spTgt spid="4">
                                            <p:txEl>
                                              <p:pRg st="11" end="1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p:cTn id="91" dur="2000" fill="hold"/>
                                        <p:tgtEl>
                                          <p:spTgt spid="5"/>
                                        </p:tgtEl>
                                        <p:attrNameLst>
                                          <p:attrName>ppt_w</p:attrName>
                                        </p:attrNameLst>
                                      </p:cBhvr>
                                      <p:tavLst>
                                        <p:tav tm="0">
                                          <p:val>
                                            <p:fltVal val="0"/>
                                          </p:val>
                                        </p:tav>
                                        <p:tav tm="100000">
                                          <p:val>
                                            <p:strVal val="#ppt_w"/>
                                          </p:val>
                                        </p:tav>
                                      </p:tavLst>
                                    </p:anim>
                                    <p:anim calcmode="lin" valueType="num">
                                      <p:cBhvr>
                                        <p:cTn id="92" dur="2000" fill="hold"/>
                                        <p:tgtEl>
                                          <p:spTgt spid="5"/>
                                        </p:tgtEl>
                                        <p:attrNameLst>
                                          <p:attrName>ppt_h</p:attrName>
                                        </p:attrNameLst>
                                      </p:cBhvr>
                                      <p:tavLst>
                                        <p:tav tm="0">
                                          <p:val>
                                            <p:fltVal val="0"/>
                                          </p:val>
                                        </p:tav>
                                        <p:tav tm="100000">
                                          <p:val>
                                            <p:strVal val="#ppt_h"/>
                                          </p:val>
                                        </p:tav>
                                      </p:tavLst>
                                    </p:anim>
                                    <p:animEffect transition="in" filter="fade">
                                      <p:cBhvr>
                                        <p:cTn id="93" dur="2000"/>
                                        <p:tgtEl>
                                          <p:spTgt spid="5"/>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6"/>
                                        </p:tgtEl>
                                        <p:attrNameLst>
                                          <p:attrName>style.visibility</p:attrName>
                                        </p:attrNameLst>
                                      </p:cBhvr>
                                      <p:to>
                                        <p:strVal val="visible"/>
                                      </p:to>
                                    </p:set>
                                    <p:anim calcmode="lin" valueType="num">
                                      <p:cBhvr>
                                        <p:cTn id="98" dur="2000" fill="hold"/>
                                        <p:tgtEl>
                                          <p:spTgt spid="6"/>
                                        </p:tgtEl>
                                        <p:attrNameLst>
                                          <p:attrName>ppt_w</p:attrName>
                                        </p:attrNameLst>
                                      </p:cBhvr>
                                      <p:tavLst>
                                        <p:tav tm="0">
                                          <p:val>
                                            <p:fltVal val="0"/>
                                          </p:val>
                                        </p:tav>
                                        <p:tav tm="100000">
                                          <p:val>
                                            <p:strVal val="#ppt_w"/>
                                          </p:val>
                                        </p:tav>
                                      </p:tavLst>
                                    </p:anim>
                                    <p:anim calcmode="lin" valueType="num">
                                      <p:cBhvr>
                                        <p:cTn id="99" dur="2000" fill="hold"/>
                                        <p:tgtEl>
                                          <p:spTgt spid="6"/>
                                        </p:tgtEl>
                                        <p:attrNameLst>
                                          <p:attrName>ppt_h</p:attrName>
                                        </p:attrNameLst>
                                      </p:cBhvr>
                                      <p:tavLst>
                                        <p:tav tm="0">
                                          <p:val>
                                            <p:fltVal val="0"/>
                                          </p:val>
                                        </p:tav>
                                        <p:tav tm="100000">
                                          <p:val>
                                            <p:strVal val="#ppt_h"/>
                                          </p:val>
                                        </p:tav>
                                      </p:tavLst>
                                    </p:anim>
                                    <p:animEffect transition="in" filter="fade">
                                      <p:cBhvr>
                                        <p:cTn id="100" dur="2000"/>
                                        <p:tgtEl>
                                          <p:spTgt spid="6"/>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7">
                                            <p:txEl>
                                              <p:pRg st="0" end="0"/>
                                            </p:txEl>
                                          </p:spTgt>
                                        </p:tgtEl>
                                        <p:attrNameLst>
                                          <p:attrName>style.visibility</p:attrName>
                                        </p:attrNameLst>
                                      </p:cBhvr>
                                      <p:to>
                                        <p:strVal val="visible"/>
                                      </p:to>
                                    </p:set>
                                    <p:anim calcmode="lin" valueType="num">
                                      <p:cBhvr>
                                        <p:cTn id="105"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06"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07" dur="1000"/>
                                        <p:tgtEl>
                                          <p:spTgt spid="7">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0" fill="hold" grpId="0" nodeType="clickEffect">
                                  <p:stCondLst>
                                    <p:cond delay="0"/>
                                  </p:stCondLst>
                                  <p:childTnLst>
                                    <p:set>
                                      <p:cBhvr>
                                        <p:cTn id="111" dur="1" fill="hold">
                                          <p:stCondLst>
                                            <p:cond delay="0"/>
                                          </p:stCondLst>
                                        </p:cTn>
                                        <p:tgtEl>
                                          <p:spTgt spid="7">
                                            <p:txEl>
                                              <p:pRg st="1" end="1"/>
                                            </p:txEl>
                                          </p:spTgt>
                                        </p:tgtEl>
                                        <p:attrNameLst>
                                          <p:attrName>style.visibility</p:attrName>
                                        </p:attrNameLst>
                                      </p:cBhvr>
                                      <p:to>
                                        <p:strVal val="visible"/>
                                      </p:to>
                                    </p:set>
                                    <p:anim calcmode="lin" valueType="num">
                                      <p:cBhvr>
                                        <p:cTn id="112"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13"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14" dur="1000"/>
                                        <p:tgtEl>
                                          <p:spTgt spid="7">
                                            <p:txEl>
                                              <p:pRg st="1" end="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0" fill="hold" grpId="0" nodeType="clickEffect">
                                  <p:stCondLst>
                                    <p:cond delay="0"/>
                                  </p:stCondLst>
                                  <p:childTnLst>
                                    <p:set>
                                      <p:cBhvr>
                                        <p:cTn id="118" dur="1" fill="hold">
                                          <p:stCondLst>
                                            <p:cond delay="0"/>
                                          </p:stCondLst>
                                        </p:cTn>
                                        <p:tgtEl>
                                          <p:spTgt spid="7">
                                            <p:txEl>
                                              <p:pRg st="2" end="2"/>
                                            </p:txEl>
                                          </p:spTgt>
                                        </p:tgtEl>
                                        <p:attrNameLst>
                                          <p:attrName>style.visibility</p:attrName>
                                        </p:attrNameLst>
                                      </p:cBhvr>
                                      <p:to>
                                        <p:strVal val="visible"/>
                                      </p:to>
                                    </p:set>
                                    <p:anim calcmode="lin" valueType="num">
                                      <p:cBhvr>
                                        <p:cTn id="119"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20"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121" dur="1000"/>
                                        <p:tgtEl>
                                          <p:spTgt spid="7">
                                            <p:txEl>
                                              <p:pRg st="2" end="2"/>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0" fill="hold" grpId="0" nodeType="clickEffect">
                                  <p:stCondLst>
                                    <p:cond delay="0"/>
                                  </p:stCondLst>
                                  <p:childTnLst>
                                    <p:set>
                                      <p:cBhvr>
                                        <p:cTn id="125" dur="1" fill="hold">
                                          <p:stCondLst>
                                            <p:cond delay="0"/>
                                          </p:stCondLst>
                                        </p:cTn>
                                        <p:tgtEl>
                                          <p:spTgt spid="7">
                                            <p:txEl>
                                              <p:pRg st="3" end="3"/>
                                            </p:txEl>
                                          </p:spTgt>
                                        </p:tgtEl>
                                        <p:attrNameLst>
                                          <p:attrName>style.visibility</p:attrName>
                                        </p:attrNameLst>
                                      </p:cBhvr>
                                      <p:to>
                                        <p:strVal val="visible"/>
                                      </p:to>
                                    </p:set>
                                    <p:anim calcmode="lin" valueType="num">
                                      <p:cBhvr>
                                        <p:cTn id="126"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127" dur="10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128" dur="1000"/>
                                        <p:tgtEl>
                                          <p:spTgt spid="7">
                                            <p:txEl>
                                              <p:pRg st="3" end="3"/>
                                            </p:txEl>
                                          </p:spTgt>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0" fill="hold" grpId="0" nodeType="clickEffect">
                                  <p:stCondLst>
                                    <p:cond delay="0"/>
                                  </p:stCondLst>
                                  <p:childTnLst>
                                    <p:set>
                                      <p:cBhvr>
                                        <p:cTn id="132" dur="1" fill="hold">
                                          <p:stCondLst>
                                            <p:cond delay="0"/>
                                          </p:stCondLst>
                                        </p:cTn>
                                        <p:tgtEl>
                                          <p:spTgt spid="7">
                                            <p:txEl>
                                              <p:pRg st="4" end="4"/>
                                            </p:txEl>
                                          </p:spTgt>
                                        </p:tgtEl>
                                        <p:attrNameLst>
                                          <p:attrName>style.visibility</p:attrName>
                                        </p:attrNameLst>
                                      </p:cBhvr>
                                      <p:to>
                                        <p:strVal val="visible"/>
                                      </p:to>
                                    </p:set>
                                    <p:anim calcmode="lin" valueType="num">
                                      <p:cBhvr>
                                        <p:cTn id="133"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134" dur="10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135" dur="1000"/>
                                        <p:tgtEl>
                                          <p:spTgt spid="7">
                                            <p:txEl>
                                              <p:pRg st="4" end="4"/>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0" fill="hold" grpId="0" nodeType="clickEffect">
                                  <p:stCondLst>
                                    <p:cond delay="0"/>
                                  </p:stCondLst>
                                  <p:childTnLst>
                                    <p:set>
                                      <p:cBhvr>
                                        <p:cTn id="139" dur="1" fill="hold">
                                          <p:stCondLst>
                                            <p:cond delay="0"/>
                                          </p:stCondLst>
                                        </p:cTn>
                                        <p:tgtEl>
                                          <p:spTgt spid="7">
                                            <p:txEl>
                                              <p:pRg st="5" end="5"/>
                                            </p:txEl>
                                          </p:spTgt>
                                        </p:tgtEl>
                                        <p:attrNameLst>
                                          <p:attrName>style.visibility</p:attrName>
                                        </p:attrNameLst>
                                      </p:cBhvr>
                                      <p:to>
                                        <p:strVal val="visible"/>
                                      </p:to>
                                    </p:set>
                                    <p:anim calcmode="lin" valueType="num">
                                      <p:cBhvr>
                                        <p:cTn id="140"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141" dur="10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142" dur="1000"/>
                                        <p:tgtEl>
                                          <p:spTgt spid="7">
                                            <p:txEl>
                                              <p:pRg st="5" end="5"/>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53" presetClass="entr" presetSubtype="0" fill="hold" grpId="0" nodeType="clickEffect">
                                  <p:stCondLst>
                                    <p:cond delay="0"/>
                                  </p:stCondLst>
                                  <p:childTnLst>
                                    <p:set>
                                      <p:cBhvr>
                                        <p:cTn id="146" dur="1" fill="hold">
                                          <p:stCondLst>
                                            <p:cond delay="0"/>
                                          </p:stCondLst>
                                        </p:cTn>
                                        <p:tgtEl>
                                          <p:spTgt spid="8"/>
                                        </p:tgtEl>
                                        <p:attrNameLst>
                                          <p:attrName>style.visibility</p:attrName>
                                        </p:attrNameLst>
                                      </p:cBhvr>
                                      <p:to>
                                        <p:strVal val="visible"/>
                                      </p:to>
                                    </p:set>
                                    <p:anim calcmode="lin" valueType="num">
                                      <p:cBhvr>
                                        <p:cTn id="147" dur="2000" fill="hold"/>
                                        <p:tgtEl>
                                          <p:spTgt spid="8"/>
                                        </p:tgtEl>
                                        <p:attrNameLst>
                                          <p:attrName>ppt_w</p:attrName>
                                        </p:attrNameLst>
                                      </p:cBhvr>
                                      <p:tavLst>
                                        <p:tav tm="0">
                                          <p:val>
                                            <p:fltVal val="0"/>
                                          </p:val>
                                        </p:tav>
                                        <p:tav tm="100000">
                                          <p:val>
                                            <p:strVal val="#ppt_w"/>
                                          </p:val>
                                        </p:tav>
                                      </p:tavLst>
                                    </p:anim>
                                    <p:anim calcmode="lin" valueType="num">
                                      <p:cBhvr>
                                        <p:cTn id="148" dur="2000" fill="hold"/>
                                        <p:tgtEl>
                                          <p:spTgt spid="8"/>
                                        </p:tgtEl>
                                        <p:attrNameLst>
                                          <p:attrName>ppt_h</p:attrName>
                                        </p:attrNameLst>
                                      </p:cBhvr>
                                      <p:tavLst>
                                        <p:tav tm="0">
                                          <p:val>
                                            <p:fltVal val="0"/>
                                          </p:val>
                                        </p:tav>
                                        <p:tav tm="100000">
                                          <p:val>
                                            <p:strVal val="#ppt_h"/>
                                          </p:val>
                                        </p:tav>
                                      </p:tavLst>
                                    </p:anim>
                                    <p:animEffect transition="in" filter="fade">
                                      <p:cBhvr>
                                        <p:cTn id="149" dur="2000"/>
                                        <p:tgtEl>
                                          <p:spTgt spid="8"/>
                                        </p:tgtEl>
                                      </p:cBhvr>
                                    </p:animEffect>
                                  </p:childTnLst>
                                </p:cTn>
                              </p:par>
                            </p:childTnLst>
                          </p:cTn>
                        </p:par>
                      </p:childTnLst>
                    </p:cTn>
                  </p:par>
                  <p:par>
                    <p:cTn id="150" fill="hold">
                      <p:stCondLst>
                        <p:cond delay="indefinite"/>
                      </p:stCondLst>
                      <p:childTnLst>
                        <p:par>
                          <p:cTn id="151" fill="hold">
                            <p:stCondLst>
                              <p:cond delay="0"/>
                            </p:stCondLst>
                            <p:childTnLst>
                              <p:par>
                                <p:cTn id="152" presetID="53" presetClass="entr" presetSubtype="0" fill="hold" grpId="0" nodeType="clickEffect">
                                  <p:stCondLst>
                                    <p:cond delay="0"/>
                                  </p:stCondLst>
                                  <p:childTnLst>
                                    <p:set>
                                      <p:cBhvr>
                                        <p:cTn id="153" dur="1" fill="hold">
                                          <p:stCondLst>
                                            <p:cond delay="0"/>
                                          </p:stCondLst>
                                        </p:cTn>
                                        <p:tgtEl>
                                          <p:spTgt spid="9">
                                            <p:txEl>
                                              <p:pRg st="0" end="0"/>
                                            </p:txEl>
                                          </p:spTgt>
                                        </p:tgtEl>
                                        <p:attrNameLst>
                                          <p:attrName>style.visibility</p:attrName>
                                        </p:attrNameLst>
                                      </p:cBhvr>
                                      <p:to>
                                        <p:strVal val="visible"/>
                                      </p:to>
                                    </p:set>
                                    <p:anim calcmode="lin" valueType="num">
                                      <p:cBhvr>
                                        <p:cTn id="154"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55" dur="1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6" dur="1000"/>
                                        <p:tgtEl>
                                          <p:spTgt spid="9">
                                            <p:txEl>
                                              <p:pRg st="0" end="0"/>
                                            </p:txEl>
                                          </p:spTgt>
                                        </p:tgtEl>
                                      </p:cBhvr>
                                    </p:animEffect>
                                  </p:childTnLst>
                                </p:cTn>
                              </p:par>
                            </p:childTnLst>
                          </p:cTn>
                        </p:par>
                      </p:childTnLst>
                    </p:cTn>
                  </p:par>
                  <p:par>
                    <p:cTn id="157" fill="hold">
                      <p:stCondLst>
                        <p:cond delay="indefinite"/>
                      </p:stCondLst>
                      <p:childTnLst>
                        <p:par>
                          <p:cTn id="158" fill="hold">
                            <p:stCondLst>
                              <p:cond delay="0"/>
                            </p:stCondLst>
                            <p:childTnLst>
                              <p:par>
                                <p:cTn id="159" presetID="53" presetClass="entr" presetSubtype="0" fill="hold" grpId="0" nodeType="clickEffect">
                                  <p:stCondLst>
                                    <p:cond delay="0"/>
                                  </p:stCondLst>
                                  <p:childTnLst>
                                    <p:set>
                                      <p:cBhvr>
                                        <p:cTn id="160" dur="1" fill="hold">
                                          <p:stCondLst>
                                            <p:cond delay="0"/>
                                          </p:stCondLst>
                                        </p:cTn>
                                        <p:tgtEl>
                                          <p:spTgt spid="9">
                                            <p:txEl>
                                              <p:pRg st="1" end="1"/>
                                            </p:txEl>
                                          </p:spTgt>
                                        </p:tgtEl>
                                        <p:attrNameLst>
                                          <p:attrName>style.visibility</p:attrName>
                                        </p:attrNameLst>
                                      </p:cBhvr>
                                      <p:to>
                                        <p:strVal val="visible"/>
                                      </p:to>
                                    </p:set>
                                    <p:anim calcmode="lin" valueType="num">
                                      <p:cBhvr>
                                        <p:cTn id="161"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62" dur="10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3" dur="1000"/>
                                        <p:tgtEl>
                                          <p:spTgt spid="9">
                                            <p:txEl>
                                              <p:pRg st="1" end="1"/>
                                            </p:txEl>
                                          </p:spTgt>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0" fill="hold" grpId="0" nodeType="clickEffect">
                                  <p:stCondLst>
                                    <p:cond delay="0"/>
                                  </p:stCondLst>
                                  <p:childTnLst>
                                    <p:set>
                                      <p:cBhvr>
                                        <p:cTn id="167" dur="1" fill="hold">
                                          <p:stCondLst>
                                            <p:cond delay="0"/>
                                          </p:stCondLst>
                                        </p:cTn>
                                        <p:tgtEl>
                                          <p:spTgt spid="9">
                                            <p:txEl>
                                              <p:pRg st="2" end="2"/>
                                            </p:txEl>
                                          </p:spTgt>
                                        </p:tgtEl>
                                        <p:attrNameLst>
                                          <p:attrName>style.visibility</p:attrName>
                                        </p:attrNameLst>
                                      </p:cBhvr>
                                      <p:to>
                                        <p:strVal val="visible"/>
                                      </p:to>
                                    </p:set>
                                    <p:anim calcmode="lin" valueType="num">
                                      <p:cBhvr>
                                        <p:cTn id="168" dur="1000" fill="hold"/>
                                        <p:tgtEl>
                                          <p:spTgt spid="9">
                                            <p:txEl>
                                              <p:pRg st="2" end="2"/>
                                            </p:txEl>
                                          </p:spTgt>
                                        </p:tgtEl>
                                        <p:attrNameLst>
                                          <p:attrName>ppt_w</p:attrName>
                                        </p:attrNameLst>
                                      </p:cBhvr>
                                      <p:tavLst>
                                        <p:tav tm="0">
                                          <p:val>
                                            <p:fltVal val="0"/>
                                          </p:val>
                                        </p:tav>
                                        <p:tav tm="100000">
                                          <p:val>
                                            <p:strVal val="#ppt_w"/>
                                          </p:val>
                                        </p:tav>
                                      </p:tavLst>
                                    </p:anim>
                                    <p:anim calcmode="lin" valueType="num">
                                      <p:cBhvr>
                                        <p:cTn id="169" dur="10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170" dur="1000"/>
                                        <p:tgtEl>
                                          <p:spTgt spid="9">
                                            <p:txEl>
                                              <p:pRg st="2" end="2"/>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53" presetClass="entr" presetSubtype="0" fill="hold" grpId="0" nodeType="clickEffect">
                                  <p:stCondLst>
                                    <p:cond delay="0"/>
                                  </p:stCondLst>
                                  <p:childTnLst>
                                    <p:set>
                                      <p:cBhvr>
                                        <p:cTn id="174" dur="1" fill="hold">
                                          <p:stCondLst>
                                            <p:cond delay="0"/>
                                          </p:stCondLst>
                                        </p:cTn>
                                        <p:tgtEl>
                                          <p:spTgt spid="9">
                                            <p:txEl>
                                              <p:pRg st="3" end="3"/>
                                            </p:txEl>
                                          </p:spTgt>
                                        </p:tgtEl>
                                        <p:attrNameLst>
                                          <p:attrName>style.visibility</p:attrName>
                                        </p:attrNameLst>
                                      </p:cBhvr>
                                      <p:to>
                                        <p:strVal val="visible"/>
                                      </p:to>
                                    </p:set>
                                    <p:anim calcmode="lin" valueType="num">
                                      <p:cBhvr>
                                        <p:cTn id="175" dur="1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176" dur="10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177"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P spid="7" grpId="0" build="p"/>
      <p:bldP spid="8" grpId="0"/>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12</a:t>
            </a:fld>
            <a:endParaRPr lang="ar-SA"/>
          </a:p>
        </p:txBody>
      </p:sp>
      <p:sp>
        <p:nvSpPr>
          <p:cNvPr id="4" name="عنوان 3"/>
          <p:cNvSpPr txBox="1">
            <a:spLocks/>
          </p:cNvSpPr>
          <p:nvPr/>
        </p:nvSpPr>
        <p:spPr>
          <a:xfrm>
            <a:off x="620688" y="260648"/>
            <a:ext cx="6029376" cy="1143000"/>
          </a:xfrm>
          <a:prstGeom prst="rect">
            <a:avLst/>
          </a:prstGeom>
        </p:spPr>
        <p:txBody>
          <a:bodyP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chemeClr val="accent1"/>
                </a:solidFill>
                <a:cs typeface="PT Bold Heading" pitchFamily="2" charset="-78"/>
              </a:rPr>
              <a:t>العلاقات الطردية والعلاقات العكسية</a:t>
            </a:r>
            <a:endParaRPr lang="ar-SA" sz="1600" dirty="0">
              <a:solidFill>
                <a:schemeClr val="accent1"/>
              </a:solidFill>
              <a:cs typeface="PT Bold Heading" pitchFamily="2" charset="-78"/>
            </a:endParaRPr>
          </a:p>
        </p:txBody>
      </p:sp>
      <p:sp>
        <p:nvSpPr>
          <p:cNvPr id="6" name="عنصر نائب للمحتوى 4"/>
          <p:cNvSpPr txBox="1">
            <a:spLocks/>
          </p:cNvSpPr>
          <p:nvPr/>
        </p:nvSpPr>
        <p:spPr>
          <a:xfrm>
            <a:off x="-184024" y="971600"/>
            <a:ext cx="3829048" cy="4525963"/>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576" indent="0">
              <a:buNone/>
            </a:pPr>
            <a:r>
              <a:rPr lang="ar-SA" sz="1400" b="1" dirty="0" smtClean="0"/>
              <a:t>1) مدى التفاعل المطلوب بين الرئيس والمرؤوسين </a:t>
            </a:r>
          </a:p>
          <a:p>
            <a:pPr marL="36576" indent="0">
              <a:buNone/>
            </a:pPr>
            <a:r>
              <a:rPr lang="ar-SA" sz="1400" b="1" dirty="0" smtClean="0"/>
              <a:t>2) صعوبة العمل متنوعة</a:t>
            </a:r>
          </a:p>
          <a:p>
            <a:pPr marL="36576" indent="0">
              <a:buNone/>
            </a:pPr>
            <a:r>
              <a:rPr lang="ar-SA" sz="1400" b="1" dirty="0" smtClean="0"/>
              <a:t>3) حجم الأعمال غير </a:t>
            </a:r>
            <a:r>
              <a:rPr lang="ar-SA" sz="1400" b="1" dirty="0" err="1" smtClean="0"/>
              <a:t>الإشرافية</a:t>
            </a:r>
            <a:r>
              <a:rPr lang="ar-SA" sz="1400" b="1" dirty="0" smtClean="0"/>
              <a:t> المطلوبة من الرئيس</a:t>
            </a:r>
          </a:p>
          <a:p>
            <a:pPr marL="36576" indent="0">
              <a:buNone/>
            </a:pPr>
            <a:r>
              <a:rPr lang="ar-SA" sz="1400" b="1" dirty="0" smtClean="0"/>
              <a:t>4) مدى تكرار المشكلات الجديدة في العمل </a:t>
            </a:r>
            <a:endParaRPr lang="ar-SA" sz="1400" b="1" dirty="0"/>
          </a:p>
        </p:txBody>
      </p:sp>
      <p:sp>
        <p:nvSpPr>
          <p:cNvPr id="7" name="عنصر نائب للمحتوى 5"/>
          <p:cNvSpPr txBox="1">
            <a:spLocks/>
          </p:cNvSpPr>
          <p:nvPr/>
        </p:nvSpPr>
        <p:spPr>
          <a:xfrm>
            <a:off x="2708920" y="982141"/>
            <a:ext cx="4071966" cy="4525963"/>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576" indent="0">
              <a:buNone/>
            </a:pPr>
            <a:r>
              <a:rPr lang="ar-SA" sz="1400" b="1" dirty="0" smtClean="0"/>
              <a:t>1) قدرات الرئيس وميوله واتجاهاته</a:t>
            </a:r>
          </a:p>
          <a:p>
            <a:pPr marL="36576" indent="0">
              <a:buNone/>
            </a:pPr>
            <a:r>
              <a:rPr lang="ar-SA" sz="1400" b="1" dirty="0" smtClean="0"/>
              <a:t>2) قدرات المرؤوسين واتجاهاتهم </a:t>
            </a:r>
          </a:p>
          <a:p>
            <a:pPr marL="36576" indent="0">
              <a:buNone/>
            </a:pPr>
            <a:r>
              <a:rPr lang="ar-SA" sz="1400" b="1" dirty="0" smtClean="0"/>
              <a:t>3) مدى التوسع في تطبيق السياسات والتعليمات </a:t>
            </a:r>
          </a:p>
          <a:p>
            <a:pPr marL="36576" indent="0">
              <a:buNone/>
            </a:pPr>
            <a:r>
              <a:rPr lang="ar-SA" sz="1400" b="1" dirty="0" smtClean="0"/>
              <a:t>4) مدى استخدام المساعدين من قبل الرئيس </a:t>
            </a:r>
          </a:p>
          <a:p>
            <a:pPr marL="36576" indent="0">
              <a:buNone/>
            </a:pPr>
            <a:r>
              <a:rPr lang="ar-SA" sz="1400" b="1" dirty="0" smtClean="0"/>
              <a:t>5) حجم المنظمة</a:t>
            </a:r>
          </a:p>
          <a:p>
            <a:pPr marL="36576" indent="0">
              <a:buNone/>
            </a:pPr>
            <a:endParaRPr lang="ar-SA" sz="1600" dirty="0"/>
          </a:p>
        </p:txBody>
      </p:sp>
      <p:sp>
        <p:nvSpPr>
          <p:cNvPr id="10" name="عنصر نائب للمحتوى 4"/>
          <p:cNvSpPr txBox="1">
            <a:spLocks/>
          </p:cNvSpPr>
          <p:nvPr/>
        </p:nvSpPr>
        <p:spPr>
          <a:xfrm>
            <a:off x="979588" y="611560"/>
            <a:ext cx="1729332" cy="485911"/>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8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4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0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ar-SA" sz="1400" b="1" dirty="0" smtClean="0">
                <a:solidFill>
                  <a:srgbClr val="0070C0"/>
                </a:solidFill>
              </a:rPr>
              <a:t>العكسية</a:t>
            </a:r>
          </a:p>
        </p:txBody>
      </p:sp>
      <p:sp>
        <p:nvSpPr>
          <p:cNvPr id="11" name="عنصر نائب للمحتوى 5"/>
          <p:cNvSpPr txBox="1">
            <a:spLocks/>
          </p:cNvSpPr>
          <p:nvPr/>
        </p:nvSpPr>
        <p:spPr>
          <a:xfrm>
            <a:off x="4829642" y="629705"/>
            <a:ext cx="1695702" cy="485911"/>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8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4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0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ar-SA" sz="1400" b="1" dirty="0" smtClean="0">
                <a:solidFill>
                  <a:srgbClr val="0070C0"/>
                </a:solidFill>
              </a:rPr>
              <a:t>الطردية</a:t>
            </a:r>
          </a:p>
        </p:txBody>
      </p:sp>
    </p:spTree>
    <p:extLst>
      <p:ext uri="{BB962C8B-B14F-4D97-AF65-F5344CB8AC3E}">
        <p14:creationId xmlns:p14="http://schemas.microsoft.com/office/powerpoint/2010/main" val="107924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 calcmode="lin" valueType="num">
                                      <p:cBhvr>
                                        <p:cTn id="28"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30" dur="10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 calcmode="lin" valueType="num">
                                      <p:cBhvr>
                                        <p:cTn id="35"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37" dur="10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 calcmode="lin" valueType="num">
                                      <p:cBhvr>
                                        <p:cTn id="42"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43" dur="10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44" dur="1000"/>
                                        <p:tgtEl>
                                          <p:spTgt spid="7">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 calcmode="lin" valueType="num">
                                      <p:cBhvr>
                                        <p:cTn id="49"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50" dur="10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51" dur="1000"/>
                                        <p:tgtEl>
                                          <p:spTgt spid="7">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7">
                                            <p:txEl>
                                              <p:pRg st="4" end="4"/>
                                            </p:txEl>
                                          </p:spTgt>
                                        </p:tgtEl>
                                        <p:attrNameLst>
                                          <p:attrName>style.visibility</p:attrName>
                                        </p:attrNameLst>
                                      </p:cBhvr>
                                      <p:to>
                                        <p:strVal val="visible"/>
                                      </p:to>
                                    </p:set>
                                    <p:anim calcmode="lin" valueType="num">
                                      <p:cBhvr>
                                        <p:cTn id="56"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57" dur="10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58" dur="1000"/>
                                        <p:tgtEl>
                                          <p:spTgt spid="7">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6">
                                            <p:txEl>
                                              <p:pRg st="0" end="0"/>
                                            </p:txEl>
                                          </p:spTgt>
                                        </p:tgtEl>
                                        <p:attrNameLst>
                                          <p:attrName>style.visibility</p:attrName>
                                        </p:attrNameLst>
                                      </p:cBhvr>
                                      <p:to>
                                        <p:strVal val="visible"/>
                                      </p:to>
                                    </p:set>
                                    <p:anim calcmode="lin" valueType="num">
                                      <p:cBhvr>
                                        <p:cTn id="63"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4"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5" dur="10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 calcmode="lin" valueType="num">
                                      <p:cBhvr>
                                        <p:cTn id="70"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71" dur="10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72" dur="1000"/>
                                        <p:tgtEl>
                                          <p:spTgt spid="6">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6">
                                            <p:txEl>
                                              <p:pRg st="2" end="2"/>
                                            </p:txEl>
                                          </p:spTgt>
                                        </p:tgtEl>
                                        <p:attrNameLst>
                                          <p:attrName>style.visibility</p:attrName>
                                        </p:attrNameLst>
                                      </p:cBhvr>
                                      <p:to>
                                        <p:strVal val="visible"/>
                                      </p:to>
                                    </p:set>
                                    <p:anim calcmode="lin" valueType="num">
                                      <p:cBhvr>
                                        <p:cTn id="77"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78" dur="10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79" dur="1000"/>
                                        <p:tgtEl>
                                          <p:spTgt spid="6">
                                            <p:txEl>
                                              <p:pRg st="2" end="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6">
                                            <p:txEl>
                                              <p:pRg st="3" end="3"/>
                                            </p:txEl>
                                          </p:spTgt>
                                        </p:tgtEl>
                                        <p:attrNameLst>
                                          <p:attrName>style.visibility</p:attrName>
                                        </p:attrNameLst>
                                      </p:cBhvr>
                                      <p:to>
                                        <p:strVal val="visible"/>
                                      </p:to>
                                    </p:set>
                                    <p:anim calcmode="lin" valueType="num">
                                      <p:cBhvr>
                                        <p:cTn id="84"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85" dur="10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86"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7" grpId="0" build="p"/>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13</a:t>
            </a:fld>
            <a:endParaRPr lang="ar-SA"/>
          </a:p>
        </p:txBody>
      </p:sp>
      <p:sp>
        <p:nvSpPr>
          <p:cNvPr id="4" name="عنوان 1"/>
          <p:cNvSpPr txBox="1">
            <a:spLocks/>
          </p:cNvSpPr>
          <p:nvPr/>
        </p:nvSpPr>
        <p:spPr>
          <a:xfrm>
            <a:off x="-246184" y="-108520"/>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t/>
            </a:r>
            <a:br>
              <a:rPr lang="ar-SA" sz="1800" b="1" dirty="0" smtClean="0"/>
            </a:br>
            <a:r>
              <a:rPr lang="ar-SA" sz="1800" dirty="0" smtClean="0"/>
              <a:t>المحاضرة الثـامنة</a:t>
            </a:r>
          </a:p>
          <a:p>
            <a:r>
              <a:rPr lang="ar-SA" sz="1800" dirty="0" smtClean="0"/>
              <a:t>تابع    (التنظيـم )</a:t>
            </a:r>
            <a:endParaRPr lang="ar-SA" sz="1800" dirty="0"/>
          </a:p>
        </p:txBody>
      </p:sp>
      <p:sp>
        <p:nvSpPr>
          <p:cNvPr id="5" name="عنصر نائب للمحتوى 2"/>
          <p:cNvSpPr txBox="1">
            <a:spLocks/>
          </p:cNvSpPr>
          <p:nvPr/>
        </p:nvSpPr>
        <p:spPr>
          <a:xfrm>
            <a:off x="-1611560" y="686936"/>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a:lnSpc>
                <a:spcPct val="150000"/>
              </a:lnSpc>
            </a:pPr>
            <a:r>
              <a:rPr lang="ar-SA" sz="1400" dirty="0" smtClean="0"/>
              <a:t>أنواع السلطات في المنظمة</a:t>
            </a:r>
          </a:p>
          <a:p>
            <a:pPr>
              <a:lnSpc>
                <a:spcPct val="150000"/>
              </a:lnSpc>
            </a:pPr>
            <a:r>
              <a:rPr lang="ar-SA" sz="1400" dirty="0" smtClean="0"/>
              <a:t>المركزية واللامركزية</a:t>
            </a:r>
          </a:p>
          <a:p>
            <a:pPr>
              <a:lnSpc>
                <a:spcPct val="150000"/>
              </a:lnSpc>
            </a:pPr>
            <a:r>
              <a:rPr lang="ar-SA" sz="1400" dirty="0" smtClean="0"/>
              <a:t>خصائص الهيكل التنظيمي</a:t>
            </a:r>
          </a:p>
          <a:p>
            <a:pPr>
              <a:lnSpc>
                <a:spcPct val="150000"/>
              </a:lnSpc>
            </a:pPr>
            <a:endParaRPr lang="ar-SA" sz="1400" dirty="0" smtClean="0"/>
          </a:p>
          <a:p>
            <a:pPr>
              <a:lnSpc>
                <a:spcPct val="150000"/>
              </a:lnSpc>
            </a:pPr>
            <a:endParaRPr lang="ar-SA" sz="1400" dirty="0"/>
          </a:p>
        </p:txBody>
      </p:sp>
      <p:sp>
        <p:nvSpPr>
          <p:cNvPr id="6" name="عنوان 1"/>
          <p:cNvSpPr txBox="1">
            <a:spLocks/>
          </p:cNvSpPr>
          <p:nvPr/>
        </p:nvSpPr>
        <p:spPr>
          <a:xfrm>
            <a:off x="-1704256" y="219573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تفويض السلطة</a:t>
            </a:r>
            <a:endParaRPr lang="ar-SA" sz="1600" dirty="0">
              <a:solidFill>
                <a:srgbClr val="0070C0"/>
              </a:solidFill>
            </a:endParaRPr>
          </a:p>
        </p:txBody>
      </p:sp>
      <p:sp>
        <p:nvSpPr>
          <p:cNvPr id="7" name="عنصر نائب للمحتوى 2"/>
          <p:cNvSpPr txBox="1">
            <a:spLocks/>
          </p:cNvSpPr>
          <p:nvPr/>
        </p:nvSpPr>
        <p:spPr>
          <a:xfrm>
            <a:off x="44624" y="2483768"/>
            <a:ext cx="6624736"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r>
              <a:rPr lang="ar-SA" sz="1400" dirty="0" smtClean="0"/>
              <a:t>بعد أن يتم تصميم الوظائف /الأعمال و دمجها في مجموعات /وحدات , و تحديد عدد الوظائف في كل وحدة , لابد من تقرير كيف يتم توزيع السلطات في المنظمة , و تطبيق المركزية و اللامركزية –أي تفويض السلطة للمستويات الدنيا في المنظمة .</a:t>
            </a:r>
          </a:p>
          <a:p>
            <a:pPr>
              <a:lnSpc>
                <a:spcPct val="150000"/>
              </a:lnSpc>
            </a:pPr>
            <a:endParaRPr lang="ar-SA" sz="1600" dirty="0"/>
          </a:p>
        </p:txBody>
      </p:sp>
      <p:sp>
        <p:nvSpPr>
          <p:cNvPr id="8" name="عنوان 1"/>
          <p:cNvSpPr txBox="1">
            <a:spLocks/>
          </p:cNvSpPr>
          <p:nvPr/>
        </p:nvSpPr>
        <p:spPr>
          <a:xfrm>
            <a:off x="-1539552" y="356388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السلطة والمسؤولية والمسألة</a:t>
            </a:r>
            <a:endParaRPr lang="ar-SA" sz="1600" dirty="0">
              <a:solidFill>
                <a:srgbClr val="0070C0"/>
              </a:solidFill>
            </a:endParaRPr>
          </a:p>
        </p:txBody>
      </p:sp>
      <p:sp>
        <p:nvSpPr>
          <p:cNvPr id="9" name="عنصر نائب للمحتوى 2"/>
          <p:cNvSpPr txBox="1">
            <a:spLocks/>
          </p:cNvSpPr>
          <p:nvPr/>
        </p:nvSpPr>
        <p:spPr>
          <a:xfrm>
            <a:off x="-1611560" y="3923928"/>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ar-SA" sz="1400" dirty="0" smtClean="0"/>
              <a:t>السلطة .</a:t>
            </a:r>
          </a:p>
          <a:p>
            <a:pPr marL="514350" indent="-514350">
              <a:buFont typeface="+mj-lt"/>
              <a:buAutoNum type="arabicPeriod"/>
            </a:pPr>
            <a:r>
              <a:rPr lang="ar-SA" sz="1400" dirty="0" smtClean="0"/>
              <a:t>المسؤولية . </a:t>
            </a:r>
          </a:p>
          <a:p>
            <a:pPr marL="514350" indent="-514350">
              <a:buFont typeface="+mj-lt"/>
              <a:buAutoNum type="arabicPeriod"/>
            </a:pPr>
            <a:r>
              <a:rPr lang="ar-SA" sz="1400" dirty="0" smtClean="0"/>
              <a:t>المسألة .</a:t>
            </a:r>
          </a:p>
          <a:p>
            <a:endParaRPr lang="ar-SA" sz="1400" dirty="0"/>
          </a:p>
        </p:txBody>
      </p:sp>
      <p:sp>
        <p:nvSpPr>
          <p:cNvPr id="10" name="عنوان 1"/>
          <p:cNvSpPr txBox="1">
            <a:spLocks/>
          </p:cNvSpPr>
          <p:nvPr/>
        </p:nvSpPr>
        <p:spPr>
          <a:xfrm>
            <a:off x="-1560240" y="486003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السلطة والمسؤولية والمسألة</a:t>
            </a:r>
            <a:endParaRPr lang="ar-SA" sz="1600" dirty="0">
              <a:solidFill>
                <a:srgbClr val="0070C0"/>
              </a:solidFill>
            </a:endParaRPr>
          </a:p>
        </p:txBody>
      </p:sp>
      <p:sp>
        <p:nvSpPr>
          <p:cNvPr id="11" name="عنصر نائب للمحتوى 2"/>
          <p:cNvSpPr txBox="1">
            <a:spLocks/>
          </p:cNvSpPr>
          <p:nvPr/>
        </p:nvSpPr>
        <p:spPr>
          <a:xfrm>
            <a:off x="-1560240" y="514806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المسؤولية: التزام و تعهد الفرد بتأدية الواجبات الموكلة إلية بطريقة سليمة , طبقا لتوجيهات رئيسة .</a:t>
            </a:r>
          </a:p>
          <a:p>
            <a:pPr>
              <a:lnSpc>
                <a:spcPct val="150000"/>
              </a:lnSpc>
            </a:pPr>
            <a:r>
              <a:rPr lang="ar-SA" sz="1400" dirty="0" smtClean="0"/>
              <a:t>السلطة : الحق المشروع في اتخاذ القرارات و </a:t>
            </a:r>
            <a:r>
              <a:rPr lang="ar-SA" sz="1400" dirty="0" err="1" smtClean="0"/>
              <a:t>الأجراءات</a:t>
            </a:r>
            <a:r>
              <a:rPr lang="ar-SA" sz="1400" dirty="0" smtClean="0"/>
              <a:t> و إصدار الأوامر للمرؤوسين للقيام بواجباتهم .</a:t>
            </a:r>
          </a:p>
          <a:p>
            <a:pPr>
              <a:lnSpc>
                <a:spcPct val="150000"/>
              </a:lnSpc>
            </a:pPr>
            <a:r>
              <a:rPr lang="ar-SA" sz="1400" dirty="0" smtClean="0"/>
              <a:t>المسألة: محاسبته من قبل رئيسة عن مدى نجاحه في إنجاز هذه المسؤوليات .</a:t>
            </a:r>
          </a:p>
          <a:p>
            <a:pPr marL="0" indent="0">
              <a:lnSpc>
                <a:spcPct val="150000"/>
              </a:lnSpc>
              <a:buFont typeface="Arial" pitchFamily="34" charset="0"/>
              <a:buNone/>
            </a:pPr>
            <a:r>
              <a:rPr lang="ar-SA" sz="1400" dirty="0" smtClean="0"/>
              <a:t>المساءلة و المحاسبة هي الوجه /الجانب الثاني للمسؤولية.</a:t>
            </a:r>
          </a:p>
          <a:p>
            <a:pPr>
              <a:lnSpc>
                <a:spcPct val="150000"/>
              </a:lnSpc>
            </a:pPr>
            <a:endParaRPr lang="ar-SA" sz="1400" dirty="0" smtClean="0"/>
          </a:p>
          <a:p>
            <a:pPr>
              <a:lnSpc>
                <a:spcPct val="150000"/>
              </a:lnSpc>
            </a:pPr>
            <a:endParaRPr lang="ar-SA" sz="1400" dirty="0" smtClean="0"/>
          </a:p>
          <a:p>
            <a:pPr>
              <a:lnSpc>
                <a:spcPct val="150000"/>
              </a:lnSpc>
            </a:pPr>
            <a:endParaRPr lang="ar-SA" sz="1600" dirty="0"/>
          </a:p>
        </p:txBody>
      </p:sp>
      <p:sp>
        <p:nvSpPr>
          <p:cNvPr id="12" name="عنوان 1"/>
          <p:cNvSpPr txBox="1">
            <a:spLocks/>
          </p:cNvSpPr>
          <p:nvPr/>
        </p:nvSpPr>
        <p:spPr>
          <a:xfrm>
            <a:off x="-1632248" y="6453336"/>
            <a:ext cx="8229600" cy="1143000"/>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
            </a:r>
            <a:br>
              <a:rPr lang="ar-SA" sz="1600" dirty="0" smtClean="0">
                <a:solidFill>
                  <a:srgbClr val="0070C0"/>
                </a:solidFill>
              </a:rPr>
            </a:br>
            <a:r>
              <a:rPr lang="ar-SA" sz="1600" dirty="0" smtClean="0">
                <a:solidFill>
                  <a:srgbClr val="0070C0"/>
                </a:solidFill>
              </a:rPr>
              <a:t>أنواع السلطات</a:t>
            </a:r>
            <a:endParaRPr lang="ar-SA" sz="1600" dirty="0">
              <a:solidFill>
                <a:srgbClr val="0070C0"/>
              </a:solidFill>
            </a:endParaRPr>
          </a:p>
        </p:txBody>
      </p:sp>
      <p:sp>
        <p:nvSpPr>
          <p:cNvPr id="13" name="عنصر نائب للمحتوى 2"/>
          <p:cNvSpPr txBox="1">
            <a:spLocks/>
          </p:cNvSpPr>
          <p:nvPr/>
        </p:nvSpPr>
        <p:spPr>
          <a:xfrm>
            <a:off x="-1611560" y="6663600"/>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50000"/>
              </a:lnSpc>
              <a:buFont typeface="+mj-lt"/>
              <a:buAutoNum type="arabicPeriod"/>
            </a:pPr>
            <a:endParaRPr lang="ar-SA" sz="1400" dirty="0" smtClean="0"/>
          </a:p>
          <a:p>
            <a:pPr marL="514350" indent="-514350">
              <a:lnSpc>
                <a:spcPct val="150000"/>
              </a:lnSpc>
              <a:buFont typeface="+mj-lt"/>
              <a:buAutoNum type="arabicPeriod"/>
            </a:pPr>
            <a:r>
              <a:rPr lang="ar-SA" sz="1400" dirty="0" smtClean="0"/>
              <a:t>السلطة الاستشارية .</a:t>
            </a:r>
          </a:p>
          <a:p>
            <a:pPr marL="457200" indent="-457200">
              <a:lnSpc>
                <a:spcPct val="150000"/>
              </a:lnSpc>
              <a:buFont typeface="+mj-lt"/>
              <a:buAutoNum type="arabicPeriod"/>
            </a:pPr>
            <a:r>
              <a:rPr lang="ar-SA" sz="1400" dirty="0" smtClean="0"/>
              <a:t>السلطة التنفيذية.</a:t>
            </a:r>
          </a:p>
          <a:p>
            <a:pPr>
              <a:lnSpc>
                <a:spcPct val="150000"/>
              </a:lnSpc>
              <a:buFont typeface="+mj-lt"/>
              <a:buAutoNum type="arabicPeriod"/>
            </a:pPr>
            <a:r>
              <a:rPr lang="ar-SA" sz="1400" dirty="0" smtClean="0"/>
              <a:t>السلطة الوظيفية .</a:t>
            </a:r>
          </a:p>
          <a:p>
            <a:pPr>
              <a:lnSpc>
                <a:spcPct val="150000"/>
              </a:lnSpc>
              <a:buFont typeface="+mj-lt"/>
              <a:buAutoNum type="arabicPeriod"/>
            </a:pPr>
            <a:endParaRPr lang="ar-SA" sz="1600" dirty="0"/>
          </a:p>
        </p:txBody>
      </p:sp>
    </p:spTree>
    <p:extLst>
      <p:ext uri="{BB962C8B-B14F-4D97-AF65-F5344CB8AC3E}">
        <p14:creationId xmlns:p14="http://schemas.microsoft.com/office/powerpoint/2010/main" val="756407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14</a:t>
            </a:fld>
            <a:endParaRPr lang="ar-SA"/>
          </a:p>
        </p:txBody>
      </p:sp>
      <p:sp>
        <p:nvSpPr>
          <p:cNvPr id="4" name="عنصر نائب للمحتوى 2"/>
          <p:cNvSpPr txBox="1">
            <a:spLocks/>
          </p:cNvSpPr>
          <p:nvPr/>
        </p:nvSpPr>
        <p:spPr>
          <a:xfrm>
            <a:off x="188640" y="35496"/>
            <a:ext cx="640992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a:lnSpc>
                <a:spcPct val="150000"/>
              </a:lnSpc>
            </a:pPr>
            <a:r>
              <a:rPr lang="ar-SA" sz="1400" dirty="0" smtClean="0">
                <a:solidFill>
                  <a:srgbClr val="00B050"/>
                </a:solidFill>
              </a:rPr>
              <a:t>السلطة التنفيذية</a:t>
            </a:r>
            <a:r>
              <a:rPr lang="ar-SA" sz="1400" dirty="0" smtClean="0"/>
              <a:t>:  علاقة الرئيس بالمرؤوس و بموجب هذه العلاقة يحق لرئيس إصدار أوامره للمرؤوس الذي يجب علية أن يطيعها و ينفذها .</a:t>
            </a:r>
          </a:p>
          <a:p>
            <a:pPr>
              <a:lnSpc>
                <a:spcPct val="150000"/>
              </a:lnSpc>
            </a:pPr>
            <a:r>
              <a:rPr lang="ar-SA" sz="1400" dirty="0" smtClean="0">
                <a:solidFill>
                  <a:srgbClr val="00B050"/>
                </a:solidFill>
              </a:rPr>
              <a:t>السلطة الاستشارية : </a:t>
            </a:r>
            <a:r>
              <a:rPr lang="ar-SA" sz="1600" dirty="0" smtClean="0"/>
              <a:t>هي </a:t>
            </a:r>
            <a:r>
              <a:rPr lang="ar-SA" sz="1600" dirty="0" err="1" smtClean="0"/>
              <a:t>أستشارية</a:t>
            </a:r>
            <a:r>
              <a:rPr lang="ar-SA" sz="1600" dirty="0" smtClean="0"/>
              <a:t> بطبيعتها ,حيث يقوم صاحبها بتقديم المشورة و التوصيات لغيره , ولا يملك سلطة إصدار الأوامر للوحدات و إرغامهم على قبول </a:t>
            </a:r>
            <a:r>
              <a:rPr lang="ar-SA" sz="1600" dirty="0" err="1" smtClean="0"/>
              <a:t>توصياتة</a:t>
            </a:r>
            <a:r>
              <a:rPr lang="ar-SA" sz="1600" dirty="0" smtClean="0"/>
              <a:t> و </a:t>
            </a:r>
            <a:r>
              <a:rPr lang="ar-SA" sz="1600" dirty="0" err="1" smtClean="0"/>
              <a:t>مقترحاتة</a:t>
            </a:r>
            <a:r>
              <a:rPr lang="ar-SA" sz="1600" dirty="0" smtClean="0"/>
              <a:t> .</a:t>
            </a:r>
          </a:p>
          <a:p>
            <a:pPr marL="0" indent="0">
              <a:lnSpc>
                <a:spcPct val="150000"/>
              </a:lnSpc>
              <a:buFont typeface="Arial" pitchFamily="34" charset="0"/>
              <a:buNone/>
            </a:pPr>
            <a:endParaRPr lang="ar-SA" sz="1800" dirty="0"/>
          </a:p>
        </p:txBody>
      </p:sp>
      <p:sp>
        <p:nvSpPr>
          <p:cNvPr id="5" name="عنصر نائب للمحتوى 2"/>
          <p:cNvSpPr txBox="1">
            <a:spLocks/>
          </p:cNvSpPr>
          <p:nvPr/>
        </p:nvSpPr>
        <p:spPr>
          <a:xfrm>
            <a:off x="188640" y="1479024"/>
            <a:ext cx="6481936"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a:lnSpc>
                <a:spcPct val="150000"/>
              </a:lnSpc>
            </a:pPr>
            <a:r>
              <a:rPr lang="ar-SA" sz="1400" dirty="0" smtClean="0">
                <a:solidFill>
                  <a:srgbClr val="00B050"/>
                </a:solidFill>
              </a:rPr>
              <a:t>السلطة الوظيفية :</a:t>
            </a:r>
            <a:r>
              <a:rPr lang="ar-SA" sz="1400" dirty="0" smtClean="0"/>
              <a:t>هي تفويض لفرد أو وجده تنظيمية على عمليات أو إجراءات معينة تتعلق بأنشطة يتم أنجازها في وحدات أخرى .</a:t>
            </a:r>
          </a:p>
          <a:p>
            <a:pPr>
              <a:lnSpc>
                <a:spcPct val="150000"/>
              </a:lnSpc>
            </a:pPr>
            <a:endParaRPr lang="ar-SA" sz="1600" dirty="0"/>
          </a:p>
        </p:txBody>
      </p:sp>
      <p:sp>
        <p:nvSpPr>
          <p:cNvPr id="6" name="عنصر نائب للمحتوى 2"/>
          <p:cNvSpPr txBox="1">
            <a:spLocks/>
          </p:cNvSpPr>
          <p:nvPr/>
        </p:nvSpPr>
        <p:spPr>
          <a:xfrm>
            <a:off x="188640" y="2559144"/>
            <a:ext cx="648072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700" dirty="0" smtClean="0">
                <a:solidFill>
                  <a:srgbClr val="0070C0"/>
                </a:solidFill>
              </a:rPr>
              <a:t>المركزية و اللامركزية:</a:t>
            </a:r>
          </a:p>
          <a:p>
            <a:pPr marL="0" indent="0">
              <a:lnSpc>
                <a:spcPct val="150000"/>
              </a:lnSpc>
              <a:buFont typeface="Arial" pitchFamily="34" charset="0"/>
              <a:buNone/>
            </a:pPr>
            <a:r>
              <a:rPr lang="ar-SA" sz="1400" dirty="0" smtClean="0"/>
              <a:t>يشير مفهوم المركزية الى مدى تركيز سلطة أتخاذ القرار في جهة محددة  فإذا ما كانت الإدارة العليا في المنظمة تتخذ القرارات الهامة دون مشاركة من المستويات الدنيا , فحينئذ تكون المنظمة مركزية , و كلما زادت مشاركة المستويات الدنيا في أتخاذ القرارات زادت درجة اللامركزية في المنظمة .</a:t>
            </a:r>
          </a:p>
          <a:p>
            <a:pPr marL="0" indent="0">
              <a:lnSpc>
                <a:spcPct val="150000"/>
              </a:lnSpc>
              <a:buFont typeface="Arial" pitchFamily="34" charset="0"/>
              <a:buNone/>
            </a:pPr>
            <a:r>
              <a:rPr lang="ar-SA" sz="1600" dirty="0" smtClean="0">
                <a:solidFill>
                  <a:srgbClr val="0070C0"/>
                </a:solidFill>
              </a:rPr>
              <a:t>تزداد درجة اللامركزية ب:</a:t>
            </a:r>
          </a:p>
          <a:p>
            <a:pPr>
              <a:lnSpc>
                <a:spcPct val="150000"/>
              </a:lnSpc>
              <a:buFont typeface="+mj-lt"/>
              <a:buAutoNum type="arabicPeriod"/>
            </a:pPr>
            <a:r>
              <a:rPr lang="ar-SA" sz="1600" dirty="0" smtClean="0"/>
              <a:t>تزايد عدد القرارات و أهميتها التي تتخذ من قبل الإدارة الدنيا .</a:t>
            </a:r>
          </a:p>
          <a:p>
            <a:pPr>
              <a:lnSpc>
                <a:spcPct val="150000"/>
              </a:lnSpc>
              <a:buFont typeface="+mj-lt"/>
              <a:buAutoNum type="arabicPeriod"/>
            </a:pPr>
            <a:r>
              <a:rPr lang="ar-SA" sz="1600" dirty="0" smtClean="0"/>
              <a:t>تقل الحاجة إلى مراجعة القرارات التي تتخذها الإدارة الدنيا .</a:t>
            </a:r>
          </a:p>
          <a:p>
            <a:pPr>
              <a:lnSpc>
                <a:spcPct val="150000"/>
              </a:lnSpc>
              <a:buFont typeface="+mj-lt"/>
              <a:buAutoNum type="arabicPeriod"/>
            </a:pPr>
            <a:r>
              <a:rPr lang="ar-SA" sz="1600" dirty="0" smtClean="0"/>
              <a:t>يتزايد عدد الوظائف/الأعمال التي تتأثر بالقرارات التي تتخذها المستويات الدنيا في المنظمة .</a:t>
            </a:r>
          </a:p>
          <a:p>
            <a:pPr marL="0" indent="0">
              <a:lnSpc>
                <a:spcPct val="150000"/>
              </a:lnSpc>
              <a:buFont typeface="Arial" pitchFamily="34" charset="0"/>
              <a:buNone/>
            </a:pPr>
            <a:endParaRPr lang="ar-SA" sz="1600" dirty="0" smtClean="0"/>
          </a:p>
          <a:p>
            <a:pPr>
              <a:lnSpc>
                <a:spcPct val="150000"/>
              </a:lnSpc>
            </a:pPr>
            <a:endParaRPr lang="ar-SA" dirty="0"/>
          </a:p>
        </p:txBody>
      </p:sp>
      <p:sp>
        <p:nvSpPr>
          <p:cNvPr id="7" name="عنصر نائب للمحتوى 2"/>
          <p:cNvSpPr txBox="1">
            <a:spLocks/>
          </p:cNvSpPr>
          <p:nvPr/>
        </p:nvSpPr>
        <p:spPr>
          <a:xfrm>
            <a:off x="-1611560" y="5439464"/>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dirty="0" smtClean="0"/>
              <a:t>- </a:t>
            </a:r>
            <a:r>
              <a:rPr lang="ar-SA" sz="1600" dirty="0" smtClean="0">
                <a:solidFill>
                  <a:srgbClr val="0070C0"/>
                </a:solidFill>
              </a:rPr>
              <a:t>مزايا المركزية</a:t>
            </a:r>
          </a:p>
          <a:p>
            <a:pPr>
              <a:lnSpc>
                <a:spcPct val="150000"/>
              </a:lnSpc>
            </a:pPr>
            <a:r>
              <a:rPr lang="ar-SA" sz="1400" dirty="0" smtClean="0"/>
              <a:t>سرعة اتخاذ القرار </a:t>
            </a:r>
          </a:p>
          <a:p>
            <a:pPr>
              <a:lnSpc>
                <a:spcPct val="150000"/>
              </a:lnSpc>
            </a:pPr>
            <a:r>
              <a:rPr lang="ar-SA" sz="1400" dirty="0" smtClean="0"/>
              <a:t>الحد  من مشكلات التنسيق والاتصال</a:t>
            </a:r>
          </a:p>
          <a:p>
            <a:pPr>
              <a:lnSpc>
                <a:spcPct val="150000"/>
              </a:lnSpc>
            </a:pPr>
            <a:r>
              <a:rPr lang="ar-SA" sz="1400" dirty="0" smtClean="0"/>
              <a:t>تتيح للوحدات التنظيمية فرصة أكبر للتجربة والمرونة</a:t>
            </a:r>
          </a:p>
          <a:p>
            <a:pPr>
              <a:lnSpc>
                <a:spcPct val="150000"/>
              </a:lnSpc>
            </a:pPr>
            <a:r>
              <a:rPr lang="ar-SA" sz="1400" dirty="0" smtClean="0"/>
              <a:t>تشجيع الافراد على الابداع والابتكار</a:t>
            </a:r>
          </a:p>
          <a:p>
            <a:pPr>
              <a:lnSpc>
                <a:spcPct val="150000"/>
              </a:lnSpc>
            </a:pPr>
            <a:r>
              <a:rPr lang="ar-SA" sz="1400" dirty="0" smtClean="0"/>
              <a:t>تطوير قدرات المديرين</a:t>
            </a:r>
          </a:p>
          <a:p>
            <a:pPr>
              <a:lnSpc>
                <a:spcPct val="150000"/>
              </a:lnSpc>
            </a:pPr>
            <a:r>
              <a:rPr lang="ar-SA" sz="1400" dirty="0" smtClean="0"/>
              <a:t>تخفيف ضغوط الاعمال اليومية عن الادارة العليا</a:t>
            </a:r>
          </a:p>
          <a:p>
            <a:pPr>
              <a:lnSpc>
                <a:spcPct val="150000"/>
              </a:lnSpc>
            </a:pPr>
            <a:endParaRPr lang="ar-SA" dirty="0" smtClean="0"/>
          </a:p>
          <a:p>
            <a:pPr>
              <a:lnSpc>
                <a:spcPct val="150000"/>
              </a:lnSpc>
            </a:pPr>
            <a:endParaRPr lang="ar-SA" dirty="0"/>
          </a:p>
        </p:txBody>
      </p:sp>
    </p:spTree>
    <p:extLst>
      <p:ext uri="{BB962C8B-B14F-4D97-AF65-F5344CB8AC3E}">
        <p14:creationId xmlns:p14="http://schemas.microsoft.com/office/powerpoint/2010/main" val="1073463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15</a:t>
            </a:fld>
            <a:endParaRPr lang="ar-SA"/>
          </a:p>
        </p:txBody>
      </p:sp>
      <p:sp>
        <p:nvSpPr>
          <p:cNvPr id="4" name="عنوان 1"/>
          <p:cNvSpPr txBox="1">
            <a:spLocks/>
          </p:cNvSpPr>
          <p:nvPr/>
        </p:nvSpPr>
        <p:spPr>
          <a:xfrm>
            <a:off x="-1611560" y="251520"/>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سلبيات اللامركزية </a:t>
            </a:r>
            <a:endParaRPr lang="ar-SA" sz="1600" dirty="0">
              <a:solidFill>
                <a:srgbClr val="0070C0"/>
              </a:solidFill>
            </a:endParaRPr>
          </a:p>
        </p:txBody>
      </p:sp>
      <p:sp>
        <p:nvSpPr>
          <p:cNvPr id="5" name="عنصر نائب للمحتوى 2"/>
          <p:cNvSpPr txBox="1">
            <a:spLocks/>
          </p:cNvSpPr>
          <p:nvPr/>
        </p:nvSpPr>
        <p:spPr>
          <a:xfrm>
            <a:off x="-1560240" y="46754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زيادة النفقات</a:t>
            </a:r>
          </a:p>
          <a:p>
            <a:pPr>
              <a:lnSpc>
                <a:spcPct val="150000"/>
              </a:lnSpc>
            </a:pPr>
            <a:r>
              <a:rPr lang="ar-SA" sz="1400" dirty="0" smtClean="0"/>
              <a:t>صعوبة الرقابة</a:t>
            </a:r>
          </a:p>
          <a:p>
            <a:pPr>
              <a:lnSpc>
                <a:spcPct val="150000"/>
              </a:lnSpc>
            </a:pPr>
            <a:r>
              <a:rPr lang="ar-SA" sz="1400" dirty="0" smtClean="0"/>
              <a:t>ازدياد امكانية ازدواجية العمل</a:t>
            </a:r>
          </a:p>
          <a:p>
            <a:pPr>
              <a:lnSpc>
                <a:spcPct val="150000"/>
              </a:lnSpc>
            </a:pPr>
            <a:r>
              <a:rPr lang="ar-SA" sz="1400" dirty="0" smtClean="0"/>
              <a:t>نشؤه استقلالية كبيرة ومنافسة بين الوحدات</a:t>
            </a:r>
          </a:p>
          <a:p>
            <a:pPr>
              <a:lnSpc>
                <a:spcPct val="150000"/>
              </a:lnSpc>
            </a:pPr>
            <a:r>
              <a:rPr lang="ar-SA" sz="1400" dirty="0" smtClean="0"/>
              <a:t>لا تشجع تبني الابتكارات الجوهرية</a:t>
            </a:r>
          </a:p>
          <a:p>
            <a:pPr>
              <a:lnSpc>
                <a:spcPct val="150000"/>
              </a:lnSpc>
            </a:pPr>
            <a:endParaRPr lang="ar-SA" sz="1400" dirty="0" smtClean="0"/>
          </a:p>
          <a:p>
            <a:pPr>
              <a:lnSpc>
                <a:spcPct val="150000"/>
              </a:lnSpc>
            </a:pPr>
            <a:endParaRPr lang="ar-SA" sz="1400" dirty="0"/>
          </a:p>
        </p:txBody>
      </p:sp>
      <p:sp>
        <p:nvSpPr>
          <p:cNvPr id="6" name="عنوان 1"/>
          <p:cNvSpPr txBox="1">
            <a:spLocks/>
          </p:cNvSpPr>
          <p:nvPr/>
        </p:nvSpPr>
        <p:spPr>
          <a:xfrm>
            <a:off x="-1611560" y="242088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محددات اللامركزية </a:t>
            </a:r>
            <a:endParaRPr lang="ar-SA" sz="1600" dirty="0">
              <a:solidFill>
                <a:srgbClr val="0070C0"/>
              </a:solidFill>
            </a:endParaRPr>
          </a:p>
        </p:txBody>
      </p:sp>
      <p:sp>
        <p:nvSpPr>
          <p:cNvPr id="7" name="عنصر نائب للمحتوى 2"/>
          <p:cNvSpPr txBox="1">
            <a:spLocks/>
          </p:cNvSpPr>
          <p:nvPr/>
        </p:nvSpPr>
        <p:spPr>
          <a:xfrm>
            <a:off x="-1560240" y="2703160"/>
            <a:ext cx="8229600" cy="4389120"/>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حجم المنظمة </a:t>
            </a:r>
          </a:p>
          <a:p>
            <a:pPr>
              <a:lnSpc>
                <a:spcPct val="150000"/>
              </a:lnSpc>
            </a:pPr>
            <a:r>
              <a:rPr lang="ar-SA" sz="1400" dirty="0" smtClean="0"/>
              <a:t>طبيعة عمل المنظمة</a:t>
            </a:r>
          </a:p>
          <a:p>
            <a:pPr>
              <a:lnSpc>
                <a:spcPct val="150000"/>
              </a:lnSpc>
            </a:pPr>
            <a:r>
              <a:rPr lang="ar-SA" sz="1400" dirty="0" smtClean="0"/>
              <a:t>فلسفة المنظمة</a:t>
            </a:r>
          </a:p>
          <a:p>
            <a:pPr>
              <a:lnSpc>
                <a:spcPct val="150000"/>
              </a:lnSpc>
            </a:pPr>
            <a:r>
              <a:rPr lang="ar-SA" sz="1400" dirty="0" smtClean="0"/>
              <a:t>مدى انتشار المنظمة جغرافيا</a:t>
            </a:r>
          </a:p>
          <a:p>
            <a:pPr>
              <a:lnSpc>
                <a:spcPct val="150000"/>
              </a:lnSpc>
            </a:pPr>
            <a:r>
              <a:rPr lang="ar-SA" sz="1400" dirty="0" smtClean="0"/>
              <a:t>علاقة المنظمة بالبيئة الخارجية</a:t>
            </a:r>
          </a:p>
          <a:p>
            <a:pPr>
              <a:lnSpc>
                <a:spcPct val="150000"/>
              </a:lnSpc>
            </a:pPr>
            <a:r>
              <a:rPr lang="ar-SA" sz="1400" dirty="0" smtClean="0"/>
              <a:t>الرغبة في الاستقلالية</a:t>
            </a:r>
          </a:p>
          <a:p>
            <a:pPr>
              <a:lnSpc>
                <a:spcPct val="150000"/>
              </a:lnSpc>
            </a:pPr>
            <a:r>
              <a:rPr lang="ar-SA" sz="1400" dirty="0" smtClean="0"/>
              <a:t>الحاجة لتدريب مديرين صغار السن</a:t>
            </a:r>
          </a:p>
          <a:p>
            <a:pPr>
              <a:lnSpc>
                <a:spcPct val="150000"/>
              </a:lnSpc>
            </a:pPr>
            <a:r>
              <a:rPr lang="ar-SA" sz="1400" dirty="0" smtClean="0"/>
              <a:t>الرغبة في تحفيز المنظمة</a:t>
            </a:r>
          </a:p>
          <a:p>
            <a:pPr>
              <a:lnSpc>
                <a:spcPct val="150000"/>
              </a:lnSpc>
            </a:pPr>
            <a:r>
              <a:rPr lang="ar-SA" sz="1400" dirty="0" smtClean="0"/>
              <a:t>دينامية المنظمة</a:t>
            </a:r>
          </a:p>
          <a:p>
            <a:pPr>
              <a:lnSpc>
                <a:spcPct val="150000"/>
              </a:lnSpc>
            </a:pPr>
            <a:endParaRPr lang="ar-SA" sz="1400" dirty="0" smtClean="0"/>
          </a:p>
          <a:p>
            <a:pPr>
              <a:lnSpc>
                <a:spcPct val="150000"/>
              </a:lnSpc>
            </a:pPr>
            <a:endParaRPr lang="ar-SA" sz="1400" dirty="0"/>
          </a:p>
        </p:txBody>
      </p:sp>
      <p:sp>
        <p:nvSpPr>
          <p:cNvPr id="8" name="عنوان 1"/>
          <p:cNvSpPr txBox="1">
            <a:spLocks/>
          </p:cNvSpPr>
          <p:nvPr/>
        </p:nvSpPr>
        <p:spPr>
          <a:xfrm>
            <a:off x="-1560240" y="5589240"/>
            <a:ext cx="82296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sz="1600" dirty="0" smtClean="0">
                <a:solidFill>
                  <a:srgbClr val="0070C0"/>
                </a:solidFill>
              </a:rPr>
              <a:t> خصائص الهيكل التنظيمي</a:t>
            </a:r>
            <a:endParaRPr lang="ar-SA" sz="1600" dirty="0">
              <a:solidFill>
                <a:srgbClr val="0070C0"/>
              </a:solidFill>
            </a:endParaRPr>
          </a:p>
        </p:txBody>
      </p:sp>
      <p:sp>
        <p:nvSpPr>
          <p:cNvPr id="9" name="عنصر نائب للمحتوى 2"/>
          <p:cNvSpPr txBox="1">
            <a:spLocks/>
          </p:cNvSpPr>
          <p:nvPr/>
        </p:nvSpPr>
        <p:spPr>
          <a:xfrm>
            <a:off x="44624" y="6228184"/>
            <a:ext cx="6624736"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600" dirty="0" smtClean="0"/>
          </a:p>
          <a:p>
            <a:pPr>
              <a:lnSpc>
                <a:spcPct val="150000"/>
              </a:lnSpc>
            </a:pPr>
            <a:r>
              <a:rPr lang="ar-SA" sz="1600" dirty="0" smtClean="0"/>
              <a:t>التعقيد: تقاس درجة تعقد الهيكل التنظيمي بثلاثة عناصر وهى: التمايز التقسيم الأفقي والتمايز الرأسي والتمايز الجغرافي</a:t>
            </a:r>
          </a:p>
          <a:p>
            <a:pPr>
              <a:lnSpc>
                <a:spcPct val="150000"/>
              </a:lnSpc>
            </a:pPr>
            <a:r>
              <a:rPr lang="ar-SA" sz="1600" dirty="0" smtClean="0"/>
              <a:t>الرسمية: مدى اعتماد المنظمة على القوانين والإجراءات والقواعد</a:t>
            </a:r>
          </a:p>
          <a:p>
            <a:pPr>
              <a:lnSpc>
                <a:spcPct val="150000"/>
              </a:lnSpc>
            </a:pPr>
            <a:r>
              <a:rPr lang="ar-SA" sz="1600" dirty="0" smtClean="0"/>
              <a:t>المركزية: وتعني موقع ومكان اتخاذ القرارات في المنظمة.</a:t>
            </a:r>
            <a:endParaRPr lang="ar-SA" sz="1600" dirty="0"/>
          </a:p>
        </p:txBody>
      </p:sp>
    </p:spTree>
    <p:extLst>
      <p:ext uri="{BB962C8B-B14F-4D97-AF65-F5344CB8AC3E}">
        <p14:creationId xmlns:p14="http://schemas.microsoft.com/office/powerpoint/2010/main" val="1143862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16</a:t>
            </a:fld>
            <a:endParaRPr lang="ar-SA"/>
          </a:p>
        </p:txBody>
      </p:sp>
      <p:graphicFrame>
        <p:nvGraphicFramePr>
          <p:cNvPr id="5" name="Table 4"/>
          <p:cNvGraphicFramePr>
            <a:graphicFrameLocks noGrp="1"/>
          </p:cNvGraphicFramePr>
          <p:nvPr>
            <p:extLst>
              <p:ext uri="{D42A27DB-BD31-4B8C-83A1-F6EECF244321}">
                <p14:modId xmlns:p14="http://schemas.microsoft.com/office/powerpoint/2010/main" val="644270014"/>
              </p:ext>
            </p:extLst>
          </p:nvPr>
        </p:nvGraphicFramePr>
        <p:xfrm>
          <a:off x="260648" y="755576"/>
          <a:ext cx="6336704" cy="5029200"/>
        </p:xfrm>
        <a:graphic>
          <a:graphicData uri="http://schemas.openxmlformats.org/drawingml/2006/table">
            <a:tbl>
              <a:tblPr rtl="1" firstRow="1" bandRow="1">
                <a:tableStyleId>{5DA37D80-6434-44D0-A028-1B22A696006F}</a:tableStyleId>
              </a:tblPr>
              <a:tblGrid>
                <a:gridCol w="3080376"/>
                <a:gridCol w="3256328"/>
              </a:tblGrid>
              <a:tr h="1472468">
                <a:tc>
                  <a:txBody>
                    <a:bodyPr/>
                    <a:lstStyle/>
                    <a:p>
                      <a:pPr marL="285750" indent="-285750" algn="ctr" rtl="1">
                        <a:lnSpc>
                          <a:spcPct val="150000"/>
                        </a:lnSpc>
                        <a:buFont typeface="Wingdings" pitchFamily="2" charset="2"/>
                        <a:buChar char="v"/>
                      </a:pPr>
                      <a:endParaRPr lang="ar-SA" sz="1800" dirty="0" smtClean="0"/>
                    </a:p>
                    <a:p>
                      <a:pPr marL="285750" indent="-285750" algn="ctr" rtl="1">
                        <a:lnSpc>
                          <a:spcPct val="150000"/>
                        </a:lnSpc>
                        <a:buFont typeface="Wingdings" pitchFamily="2" charset="2"/>
                        <a:buChar char="v"/>
                      </a:pPr>
                      <a:r>
                        <a:rPr lang="ar-SA" sz="1800" dirty="0" smtClean="0"/>
                        <a:t>الرسمية</a:t>
                      </a:r>
                      <a:r>
                        <a:rPr lang="ar-SA" sz="1800" baseline="0" dirty="0" smtClean="0"/>
                        <a:t> العالية تنتج عن :</a:t>
                      </a:r>
                      <a:endParaRPr lang="ar-SA" sz="1800" dirty="0" smtClean="0"/>
                    </a:p>
                  </a:txBody>
                  <a:tcPr/>
                </a:tc>
                <a:tc>
                  <a:txBody>
                    <a:bodyPr/>
                    <a:lstStyle/>
                    <a:p>
                      <a:pPr marL="457200" indent="-457200" rtl="1">
                        <a:lnSpc>
                          <a:spcPct val="150000"/>
                        </a:lnSpc>
                        <a:buFont typeface="+mj-lt"/>
                        <a:buAutoNum type="arabicPeriod"/>
                      </a:pPr>
                      <a:r>
                        <a:rPr lang="ar-SA" sz="1600" dirty="0" smtClean="0"/>
                        <a:t>تخصص عالي / ضيق .</a:t>
                      </a:r>
                    </a:p>
                    <a:p>
                      <a:pPr marL="457200" indent="-457200" rtl="1">
                        <a:lnSpc>
                          <a:spcPct val="150000"/>
                        </a:lnSpc>
                        <a:buFont typeface="+mj-lt"/>
                        <a:buAutoNum type="arabicPeriod"/>
                      </a:pPr>
                      <a:r>
                        <a:rPr lang="ar-SA" sz="1600" dirty="0" smtClean="0"/>
                        <a:t>تجميع الأعمال على أساس وظيفي .</a:t>
                      </a:r>
                    </a:p>
                    <a:p>
                      <a:pPr marL="457200" indent="-457200" rtl="1">
                        <a:lnSpc>
                          <a:spcPct val="150000"/>
                        </a:lnSpc>
                        <a:buFont typeface="+mj-lt"/>
                        <a:buAutoNum type="arabicPeriod"/>
                      </a:pPr>
                      <a:r>
                        <a:rPr lang="ar-SA" sz="1600" dirty="0" smtClean="0"/>
                        <a:t>تفويض</a:t>
                      </a:r>
                      <a:r>
                        <a:rPr lang="ar-SA" sz="1600" baseline="0" dirty="0" smtClean="0"/>
                        <a:t> </a:t>
                      </a:r>
                      <a:r>
                        <a:rPr lang="ar-SA" sz="1600" dirty="0" err="1" smtClean="0"/>
                        <a:t>السلطه</a:t>
                      </a:r>
                      <a:r>
                        <a:rPr lang="ar-SA" sz="1600" dirty="0" smtClean="0"/>
                        <a:t> -لا مركزية اتخاذ القرارات .</a:t>
                      </a:r>
                      <a:endParaRPr lang="ar-SA" sz="1600" dirty="0"/>
                    </a:p>
                  </a:txBody>
                  <a:tcPr/>
                </a:tc>
              </a:tr>
              <a:tr h="1740186">
                <a:tc>
                  <a:txBody>
                    <a:bodyPr/>
                    <a:lstStyle/>
                    <a:p>
                      <a:pPr rtl="1">
                        <a:lnSpc>
                          <a:spcPct val="150000"/>
                        </a:lnSpc>
                      </a:pPr>
                      <a:endParaRPr lang="ar-SA" sz="1400" dirty="0" smtClean="0"/>
                    </a:p>
                    <a:p>
                      <a:pPr marL="342900" indent="-342900" algn="ctr" rtl="1">
                        <a:lnSpc>
                          <a:spcPct val="150000"/>
                        </a:lnSpc>
                        <a:buFont typeface="Wingdings" pitchFamily="2" charset="2"/>
                        <a:buChar char="v"/>
                      </a:pPr>
                      <a:r>
                        <a:rPr lang="ar-SA" sz="2000" dirty="0" smtClean="0"/>
                        <a:t>المركزية</a:t>
                      </a:r>
                      <a:r>
                        <a:rPr lang="ar-SA" sz="2000" baseline="0" dirty="0" smtClean="0"/>
                        <a:t> العالية تنتج عن :</a:t>
                      </a:r>
                      <a:endParaRPr lang="ar-SA" sz="2000" dirty="0" smtClean="0"/>
                    </a:p>
                  </a:txBody>
                  <a:tcPr/>
                </a:tc>
                <a:tc>
                  <a:txBody>
                    <a:bodyPr/>
                    <a:lstStyle/>
                    <a:p>
                      <a:pPr marL="457200" indent="-457200" rtl="1">
                        <a:lnSpc>
                          <a:spcPct val="150000"/>
                        </a:lnSpc>
                        <a:buFont typeface="+mj-lt"/>
                        <a:buAutoNum type="arabicPeriod"/>
                      </a:pPr>
                      <a:r>
                        <a:rPr lang="ar-SA" sz="1600" dirty="0" smtClean="0"/>
                        <a:t>تخصص عالي / ضيق .</a:t>
                      </a:r>
                    </a:p>
                    <a:p>
                      <a:pPr marL="457200" indent="-457200" rtl="1">
                        <a:lnSpc>
                          <a:spcPct val="150000"/>
                        </a:lnSpc>
                        <a:buFont typeface="+mj-lt"/>
                        <a:buAutoNum type="arabicPeriod"/>
                      </a:pPr>
                      <a:r>
                        <a:rPr lang="ar-SA" sz="1600" dirty="0" smtClean="0"/>
                        <a:t>تجميع الأعمال على أساس وظيفي .</a:t>
                      </a:r>
                    </a:p>
                    <a:p>
                      <a:pPr marL="457200" indent="-457200" rtl="1">
                        <a:lnSpc>
                          <a:spcPct val="150000"/>
                        </a:lnSpc>
                        <a:buFont typeface="+mj-lt"/>
                        <a:buAutoNum type="arabicPeriod"/>
                      </a:pPr>
                      <a:r>
                        <a:rPr lang="ar-SA" sz="1600" dirty="0" smtClean="0"/>
                        <a:t>نطاق أشراف واسع .</a:t>
                      </a:r>
                    </a:p>
                    <a:p>
                      <a:pPr marL="457200" indent="-457200" rtl="1">
                        <a:lnSpc>
                          <a:spcPct val="150000"/>
                        </a:lnSpc>
                        <a:buFont typeface="+mj-lt"/>
                        <a:buAutoNum type="arabicPeriod"/>
                      </a:pPr>
                      <a:r>
                        <a:rPr lang="ar-SA" sz="1600" dirty="0" smtClean="0"/>
                        <a:t>السلطة مركزية-مركزية اتخاذ قرار</a:t>
                      </a:r>
                      <a:r>
                        <a:rPr lang="ar-SA" sz="1600" baseline="0" dirty="0" smtClean="0"/>
                        <a:t> .</a:t>
                      </a:r>
                      <a:r>
                        <a:rPr lang="ar-SA" sz="1600" dirty="0" smtClean="0"/>
                        <a:t> </a:t>
                      </a:r>
                    </a:p>
                    <a:p>
                      <a:pPr marL="457200" indent="-457200" rtl="1">
                        <a:lnSpc>
                          <a:spcPct val="150000"/>
                        </a:lnSpc>
                        <a:buFont typeface="+mj-lt"/>
                        <a:buAutoNum type="arabicPeriod"/>
                      </a:pPr>
                      <a:endParaRPr lang="ar-SA" sz="1600" dirty="0"/>
                    </a:p>
                  </a:txBody>
                  <a:tcPr/>
                </a:tc>
              </a:tr>
              <a:tr h="1451127">
                <a:tc>
                  <a:txBody>
                    <a:bodyPr/>
                    <a:lstStyle/>
                    <a:p>
                      <a:pPr marL="457200" indent="-457200" algn="ctr" rtl="1">
                        <a:lnSpc>
                          <a:spcPct val="150000"/>
                        </a:lnSpc>
                        <a:buFont typeface="Wingdings" pitchFamily="2" charset="2"/>
                        <a:buChar char="v"/>
                      </a:pPr>
                      <a:endParaRPr lang="ar-SA" sz="2000" dirty="0" smtClean="0"/>
                    </a:p>
                    <a:p>
                      <a:pPr marL="457200" indent="-457200" algn="ctr" rtl="1">
                        <a:lnSpc>
                          <a:spcPct val="150000"/>
                        </a:lnSpc>
                        <a:buFont typeface="Wingdings" pitchFamily="2" charset="2"/>
                        <a:buChar char="v"/>
                      </a:pPr>
                      <a:r>
                        <a:rPr lang="ar-SA" sz="2000" dirty="0" smtClean="0"/>
                        <a:t>التعقيد</a:t>
                      </a:r>
                      <a:r>
                        <a:rPr lang="ar-SA" sz="2000" baseline="0" dirty="0" smtClean="0"/>
                        <a:t> العالي ينتج عن :</a:t>
                      </a:r>
                      <a:endParaRPr lang="ar-SA" sz="2000" dirty="0"/>
                    </a:p>
                  </a:txBody>
                  <a:tcPr/>
                </a:tc>
                <a:tc>
                  <a:txBody>
                    <a:bodyPr/>
                    <a:lstStyle/>
                    <a:p>
                      <a:pPr marL="457200" indent="-457200" rtl="1">
                        <a:lnSpc>
                          <a:spcPct val="150000"/>
                        </a:lnSpc>
                        <a:buFont typeface="+mj-lt"/>
                        <a:buAutoNum type="arabicPeriod"/>
                      </a:pPr>
                      <a:r>
                        <a:rPr lang="ar-SA" sz="1600" dirty="0" smtClean="0"/>
                        <a:t>تخصص عالي / ضيق .</a:t>
                      </a:r>
                    </a:p>
                    <a:p>
                      <a:pPr marL="457200" indent="-457200" rtl="1">
                        <a:lnSpc>
                          <a:spcPct val="150000"/>
                        </a:lnSpc>
                        <a:buFont typeface="+mj-lt"/>
                        <a:buAutoNum type="arabicPeriod"/>
                      </a:pPr>
                      <a:r>
                        <a:rPr lang="ar-SA" sz="1600" dirty="0" smtClean="0"/>
                        <a:t>تنظيم على أساس المنتج</a:t>
                      </a:r>
                      <a:r>
                        <a:rPr lang="ar-SA" sz="1600" baseline="0" dirty="0" smtClean="0"/>
                        <a:t> . </a:t>
                      </a:r>
                    </a:p>
                    <a:p>
                      <a:pPr marL="457200" indent="-457200" rtl="1">
                        <a:lnSpc>
                          <a:spcPct val="150000"/>
                        </a:lnSpc>
                        <a:buFont typeface="+mj-lt"/>
                        <a:buAutoNum type="arabicPeriod"/>
                      </a:pPr>
                      <a:r>
                        <a:rPr lang="ar-SA" sz="1600" baseline="0" dirty="0" smtClean="0"/>
                        <a:t>نطاق أشراف ضيق .</a:t>
                      </a:r>
                    </a:p>
                    <a:p>
                      <a:pPr marL="457200" indent="-457200" rtl="1">
                        <a:lnSpc>
                          <a:spcPct val="150000"/>
                        </a:lnSpc>
                        <a:buFont typeface="+mj-lt"/>
                        <a:buAutoNum type="arabicPeriod"/>
                      </a:pPr>
                      <a:r>
                        <a:rPr lang="ar-SA" sz="1600" baseline="0" dirty="0" smtClean="0"/>
                        <a:t>تفويض سلطة –لا مركزية اتخاذ قرار .</a:t>
                      </a:r>
                      <a:endParaRPr lang="ar-SA" sz="1600" dirty="0"/>
                    </a:p>
                  </a:txBody>
                  <a:tcPr/>
                </a:tc>
              </a:tr>
            </a:tbl>
          </a:graphicData>
        </a:graphic>
      </p:graphicFrame>
      <p:sp>
        <p:nvSpPr>
          <p:cNvPr id="6" name="TextBox 5"/>
          <p:cNvSpPr txBox="1"/>
          <p:nvPr/>
        </p:nvSpPr>
        <p:spPr>
          <a:xfrm>
            <a:off x="692696" y="273006"/>
            <a:ext cx="5904656" cy="338554"/>
          </a:xfrm>
          <a:prstGeom prst="rect">
            <a:avLst/>
          </a:prstGeom>
          <a:noFill/>
        </p:spPr>
        <p:txBody>
          <a:bodyPr wrap="square" rtlCol="1">
            <a:spAutoFit/>
          </a:bodyPr>
          <a:lstStyle/>
          <a:p>
            <a:r>
              <a:rPr lang="ar-SA" sz="1600" dirty="0" smtClean="0">
                <a:solidFill>
                  <a:srgbClr val="0070C0"/>
                </a:solidFill>
              </a:rPr>
              <a:t>العلاقة بين الهيكل التنظيمي و الخصائص الرئيسية للهيكل .</a:t>
            </a:r>
            <a:endParaRPr lang="ar-SA" sz="1600" dirty="0">
              <a:solidFill>
                <a:srgbClr val="0070C0"/>
              </a:solidFill>
            </a:endParaRPr>
          </a:p>
        </p:txBody>
      </p:sp>
    </p:spTree>
    <p:extLst>
      <p:ext uri="{BB962C8B-B14F-4D97-AF65-F5344CB8AC3E}">
        <p14:creationId xmlns:p14="http://schemas.microsoft.com/office/powerpoint/2010/main" val="2535589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17</a:t>
            </a:fld>
            <a:endParaRPr lang="ar-SA"/>
          </a:p>
        </p:txBody>
      </p:sp>
      <p:sp>
        <p:nvSpPr>
          <p:cNvPr id="7" name="عنوان 1"/>
          <p:cNvSpPr txBox="1">
            <a:spLocks/>
          </p:cNvSpPr>
          <p:nvPr/>
        </p:nvSpPr>
        <p:spPr>
          <a:xfrm>
            <a:off x="-246184" y="-108520"/>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t/>
            </a:r>
            <a:br>
              <a:rPr lang="ar-SA" sz="1800" b="1" dirty="0" smtClean="0"/>
            </a:br>
            <a:r>
              <a:rPr lang="ar-SA" sz="1800" dirty="0" smtClean="0"/>
              <a:t>المحاضرة التاسعة</a:t>
            </a:r>
          </a:p>
          <a:p>
            <a:r>
              <a:rPr lang="ar-SA" sz="1800" dirty="0" smtClean="0"/>
              <a:t>    ( القيادة )</a:t>
            </a:r>
            <a:endParaRPr lang="ar-SA" sz="1800" dirty="0"/>
          </a:p>
        </p:txBody>
      </p:sp>
      <p:sp>
        <p:nvSpPr>
          <p:cNvPr id="8" name="عنوان 1"/>
          <p:cNvSpPr txBox="1">
            <a:spLocks/>
          </p:cNvSpPr>
          <p:nvPr/>
        </p:nvSpPr>
        <p:spPr>
          <a:xfrm>
            <a:off x="-1611560" y="75557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القيادة</a:t>
            </a:r>
            <a:endParaRPr lang="ar-SA" sz="1600" dirty="0">
              <a:solidFill>
                <a:srgbClr val="0070C0"/>
              </a:solidFill>
            </a:endParaRPr>
          </a:p>
        </p:txBody>
      </p:sp>
      <p:sp>
        <p:nvSpPr>
          <p:cNvPr id="9" name="عنصر نائب للمحتوى 2"/>
          <p:cNvSpPr txBox="1">
            <a:spLocks/>
          </p:cNvSpPr>
          <p:nvPr/>
        </p:nvSpPr>
        <p:spPr>
          <a:xfrm>
            <a:off x="-1611560" y="1043608"/>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400" dirty="0" smtClean="0"/>
              <a:t>مفهوم القيادة</a:t>
            </a:r>
          </a:p>
          <a:p>
            <a:r>
              <a:rPr lang="ar-SA" sz="1400" dirty="0" smtClean="0"/>
              <a:t>القائد و المدير</a:t>
            </a:r>
          </a:p>
          <a:p>
            <a:r>
              <a:rPr lang="ar-SA" sz="1400" dirty="0" smtClean="0"/>
              <a:t>المهارات القيادية الاساسية</a:t>
            </a:r>
          </a:p>
          <a:p>
            <a:r>
              <a:rPr lang="ar-SA" sz="1400" dirty="0" smtClean="0"/>
              <a:t>القائد الرسمي وغير الرسمي</a:t>
            </a:r>
          </a:p>
          <a:p>
            <a:r>
              <a:rPr lang="ar-SA" sz="1400" dirty="0" smtClean="0"/>
              <a:t>مصادر قوة تأثير القائد</a:t>
            </a:r>
          </a:p>
          <a:p>
            <a:r>
              <a:rPr lang="ar-SA" sz="1400" dirty="0" smtClean="0"/>
              <a:t>نظريات القيادة</a:t>
            </a:r>
          </a:p>
          <a:p>
            <a:r>
              <a:rPr lang="ar-SA" sz="1400" dirty="0" smtClean="0"/>
              <a:t>محددات فعالية القائد</a:t>
            </a:r>
            <a:endParaRPr lang="ar-SA" sz="1400" dirty="0"/>
          </a:p>
        </p:txBody>
      </p:sp>
      <p:sp>
        <p:nvSpPr>
          <p:cNvPr id="10" name="عنوان 1"/>
          <p:cNvSpPr txBox="1">
            <a:spLocks/>
          </p:cNvSpPr>
          <p:nvPr/>
        </p:nvSpPr>
        <p:spPr>
          <a:xfrm>
            <a:off x="-1611560" y="2267744"/>
            <a:ext cx="8229600" cy="1143000"/>
          </a:xfrm>
          <a:prstGeom prst="rect">
            <a:avLst/>
          </a:prstGeom>
        </p:spPr>
        <p:txBody>
          <a:bodyPr>
            <a:normAutofit fontScale="600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dirty="0" smtClean="0"/>
              <a:t/>
            </a:r>
            <a:br>
              <a:rPr lang="ar-SA" dirty="0" smtClean="0"/>
            </a:br>
            <a:r>
              <a:rPr lang="ar-SA" dirty="0" smtClean="0"/>
              <a:t/>
            </a:r>
            <a:br>
              <a:rPr lang="ar-SA" dirty="0" smtClean="0"/>
            </a:br>
            <a:r>
              <a:rPr lang="ar-SA" dirty="0" smtClean="0"/>
              <a:t> </a:t>
            </a:r>
            <a:r>
              <a:rPr lang="ar-SA" sz="2700" dirty="0" smtClean="0">
                <a:solidFill>
                  <a:srgbClr val="0070C0"/>
                </a:solidFill>
              </a:rPr>
              <a:t>مفهوم القيادة</a:t>
            </a:r>
            <a:endParaRPr lang="ar-SA" sz="2700" dirty="0">
              <a:solidFill>
                <a:srgbClr val="0070C0"/>
              </a:solidFill>
            </a:endParaRPr>
          </a:p>
        </p:txBody>
      </p:sp>
      <p:sp>
        <p:nvSpPr>
          <p:cNvPr id="11" name="عنصر نائب للمحتوى 2"/>
          <p:cNvSpPr txBox="1">
            <a:spLocks/>
          </p:cNvSpPr>
          <p:nvPr/>
        </p:nvSpPr>
        <p:spPr>
          <a:xfrm>
            <a:off x="116632" y="3203848"/>
            <a:ext cx="6573416"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قدرة الفرد على التأثير على شخص أو جماعة وتوجيههم وإرشادهم لنيل تعاونهم وتحفيزهم للعمل بأعلى درجة من الكفاءة من أجل تحقيق الاهداف المرسومة</a:t>
            </a:r>
          </a:p>
          <a:p>
            <a:pPr>
              <a:lnSpc>
                <a:spcPct val="150000"/>
              </a:lnSpc>
            </a:pPr>
            <a:r>
              <a:rPr lang="ar-SA" sz="1400" dirty="0" smtClean="0"/>
              <a:t>المقدرة على التأثير من خلال الاتصال على أفعال الأخرين ، أفراد وجماعات نحو تحقيق أهداف ذات معنى.</a:t>
            </a:r>
            <a:endParaRPr lang="ar-SA" sz="1400" dirty="0"/>
          </a:p>
        </p:txBody>
      </p:sp>
      <p:sp>
        <p:nvSpPr>
          <p:cNvPr id="12" name="عنوان 1"/>
          <p:cNvSpPr txBox="1">
            <a:spLocks/>
          </p:cNvSpPr>
          <p:nvPr/>
        </p:nvSpPr>
        <p:spPr>
          <a:xfrm>
            <a:off x="-1611560" y="443711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القيادة </a:t>
            </a:r>
            <a:endParaRPr lang="ar-SA" sz="1600" dirty="0">
              <a:solidFill>
                <a:srgbClr val="0070C0"/>
              </a:solidFill>
            </a:endParaRPr>
          </a:p>
        </p:txBody>
      </p:sp>
      <p:sp>
        <p:nvSpPr>
          <p:cNvPr id="13" name="عنصر نائب للمحتوى 2"/>
          <p:cNvSpPr txBox="1">
            <a:spLocks/>
          </p:cNvSpPr>
          <p:nvPr/>
        </p:nvSpPr>
        <p:spPr>
          <a:xfrm>
            <a:off x="-1560240" y="4644008"/>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وجود شخص قائد</a:t>
            </a:r>
          </a:p>
          <a:p>
            <a:pPr>
              <a:lnSpc>
                <a:spcPct val="150000"/>
              </a:lnSpc>
            </a:pPr>
            <a:r>
              <a:rPr lang="ar-SA" sz="1400" dirty="0" smtClean="0"/>
              <a:t>وجود مجموعة أفراد تتم قيادتها</a:t>
            </a:r>
          </a:p>
          <a:p>
            <a:pPr>
              <a:lnSpc>
                <a:spcPct val="150000"/>
              </a:lnSpc>
            </a:pPr>
            <a:r>
              <a:rPr lang="ar-SA" sz="1400" dirty="0" smtClean="0"/>
              <a:t>ممارسة مهارات التأثير علي أفعال وسلوك واتجاهات الموظفين</a:t>
            </a:r>
          </a:p>
          <a:p>
            <a:pPr>
              <a:lnSpc>
                <a:spcPct val="150000"/>
              </a:lnSpc>
            </a:pPr>
            <a:r>
              <a:rPr lang="ar-SA" sz="1400" dirty="0" smtClean="0"/>
              <a:t>تستخدم تلك المهارات لتحقيق أهداف المنظمة</a:t>
            </a:r>
            <a:endParaRPr lang="ar-SA" sz="1400" dirty="0"/>
          </a:p>
        </p:txBody>
      </p:sp>
      <p:sp>
        <p:nvSpPr>
          <p:cNvPr id="14" name="عنوان 1"/>
          <p:cNvSpPr txBox="1">
            <a:spLocks/>
          </p:cNvSpPr>
          <p:nvPr/>
        </p:nvSpPr>
        <p:spPr>
          <a:xfrm>
            <a:off x="-1539552" y="623731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القائد والمدير</a:t>
            </a:r>
            <a:endParaRPr lang="ar-SA" sz="1600" dirty="0">
              <a:solidFill>
                <a:srgbClr val="0070C0"/>
              </a:solidFill>
            </a:endParaRPr>
          </a:p>
        </p:txBody>
      </p:sp>
      <p:sp>
        <p:nvSpPr>
          <p:cNvPr id="15" name="عنصر نائب للمحتوى 2"/>
          <p:cNvSpPr txBox="1">
            <a:spLocks/>
          </p:cNvSpPr>
          <p:nvPr/>
        </p:nvSpPr>
        <p:spPr>
          <a:xfrm>
            <a:off x="116632" y="6156176"/>
            <a:ext cx="655272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a:lnSpc>
                <a:spcPct val="150000"/>
              </a:lnSpc>
            </a:pPr>
            <a:r>
              <a:rPr lang="ar-SA" sz="1400" dirty="0" smtClean="0"/>
              <a:t>المدير هو الشخص الذي تعهد الية مهمة الاشراف على وحدة أو جماعة للقيام بوظيفة العمليات الادارية ويعنى بالتكيف والتعامل مع التعقيد</a:t>
            </a:r>
          </a:p>
          <a:p>
            <a:pPr>
              <a:lnSpc>
                <a:spcPct val="150000"/>
              </a:lnSpc>
            </a:pPr>
            <a:r>
              <a:rPr lang="ar-SA" sz="1400" dirty="0" smtClean="0"/>
              <a:t>القيادة تعنى  بالتكيف والتعامل مع التغيير، فالقائد يرسى توجها من خلال تطوير رؤية مستقبلية.</a:t>
            </a:r>
            <a:endParaRPr lang="ar-SA" sz="1400" dirty="0"/>
          </a:p>
        </p:txBody>
      </p:sp>
    </p:spTree>
    <p:extLst>
      <p:ext uri="{BB962C8B-B14F-4D97-AF65-F5344CB8AC3E}">
        <p14:creationId xmlns:p14="http://schemas.microsoft.com/office/powerpoint/2010/main" val="11465063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72008"/>
            <a:ext cx="6741368" cy="90364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18</a:t>
            </a:fld>
            <a:endParaRPr lang="ar-SA"/>
          </a:p>
        </p:txBody>
      </p:sp>
      <p:sp>
        <p:nvSpPr>
          <p:cNvPr id="4" name="عنوان 1"/>
          <p:cNvSpPr txBox="1">
            <a:spLocks/>
          </p:cNvSpPr>
          <p:nvPr/>
        </p:nvSpPr>
        <p:spPr>
          <a:xfrm>
            <a:off x="-1539552" y="18308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المهارات القيادية الأساسية</a:t>
            </a:r>
            <a:endParaRPr lang="ar-SA" sz="1600" dirty="0">
              <a:solidFill>
                <a:srgbClr val="0070C0"/>
              </a:solidFill>
            </a:endParaRPr>
          </a:p>
        </p:txBody>
      </p:sp>
      <p:sp>
        <p:nvSpPr>
          <p:cNvPr id="5" name="عنصر نائب للمحتوى 2"/>
          <p:cNvSpPr txBox="1">
            <a:spLocks/>
          </p:cNvSpPr>
          <p:nvPr/>
        </p:nvSpPr>
        <p:spPr>
          <a:xfrm>
            <a:off x="-1539552" y="46754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t>التمكين</a:t>
            </a:r>
          </a:p>
          <a:p>
            <a:pPr marL="0" indent="0">
              <a:lnSpc>
                <a:spcPct val="150000"/>
              </a:lnSpc>
              <a:buFont typeface="Arial" pitchFamily="34" charset="0"/>
              <a:buNone/>
            </a:pPr>
            <a:r>
              <a:rPr lang="ar-SA" sz="1400" dirty="0" smtClean="0"/>
              <a:t>مشاركة القائد اتباعه في أعمال التأثير والسيطرة </a:t>
            </a:r>
          </a:p>
          <a:p>
            <a:pPr>
              <a:lnSpc>
                <a:spcPct val="150000"/>
              </a:lnSpc>
            </a:pPr>
            <a:r>
              <a:rPr lang="ar-SA" sz="1400" dirty="0" smtClean="0"/>
              <a:t>الحدس أو البديهة</a:t>
            </a:r>
          </a:p>
          <a:p>
            <a:pPr marL="0" indent="0">
              <a:lnSpc>
                <a:spcPct val="150000"/>
              </a:lnSpc>
              <a:buFont typeface="Arial" pitchFamily="34" charset="0"/>
              <a:buNone/>
            </a:pPr>
            <a:r>
              <a:rPr lang="ar-SA" sz="1400" dirty="0" smtClean="0"/>
              <a:t>قدرة القائد على تشخيص الموقف وتوقع التغيرات المحتملة</a:t>
            </a:r>
          </a:p>
          <a:p>
            <a:pPr>
              <a:lnSpc>
                <a:spcPct val="150000"/>
              </a:lnSpc>
            </a:pPr>
            <a:r>
              <a:rPr lang="ar-SA" sz="1400" dirty="0" smtClean="0"/>
              <a:t>فهم الذات </a:t>
            </a:r>
          </a:p>
          <a:p>
            <a:pPr marL="0" indent="0">
              <a:lnSpc>
                <a:spcPct val="150000"/>
              </a:lnSpc>
              <a:buFont typeface="Arial" pitchFamily="34" charset="0"/>
              <a:buNone/>
            </a:pPr>
            <a:r>
              <a:rPr lang="ar-SA" sz="1400" dirty="0" smtClean="0"/>
              <a:t>القدرة على معرفة نقاط القوة والضعف</a:t>
            </a:r>
          </a:p>
          <a:p>
            <a:pPr>
              <a:lnSpc>
                <a:spcPct val="150000"/>
              </a:lnSpc>
            </a:pPr>
            <a:r>
              <a:rPr lang="ar-SA" sz="1400" dirty="0" smtClean="0"/>
              <a:t>التبصر أو الرؤية</a:t>
            </a:r>
          </a:p>
          <a:p>
            <a:pPr marL="0" indent="0">
              <a:lnSpc>
                <a:spcPct val="150000"/>
              </a:lnSpc>
              <a:buFont typeface="Arial" pitchFamily="34" charset="0"/>
              <a:buNone/>
            </a:pPr>
            <a:r>
              <a:rPr lang="ar-SA" sz="1400" dirty="0" smtClean="0"/>
              <a:t>المقدرة على تصور مستقبل منظمته</a:t>
            </a:r>
          </a:p>
          <a:p>
            <a:pPr>
              <a:lnSpc>
                <a:spcPct val="150000"/>
              </a:lnSpc>
            </a:pPr>
            <a:r>
              <a:rPr lang="ar-SA" sz="1400" dirty="0" smtClean="0"/>
              <a:t>التوفيق بين القيم</a:t>
            </a:r>
          </a:p>
          <a:p>
            <a:pPr marL="0" indent="0">
              <a:lnSpc>
                <a:spcPct val="150000"/>
              </a:lnSpc>
              <a:buFont typeface="Arial" pitchFamily="34" charset="0"/>
              <a:buNone/>
            </a:pPr>
            <a:endParaRPr lang="ar-SA" sz="1400" dirty="0" smtClean="0"/>
          </a:p>
        </p:txBody>
      </p:sp>
      <p:sp>
        <p:nvSpPr>
          <p:cNvPr id="6" name="عنوان 1"/>
          <p:cNvSpPr txBox="1">
            <a:spLocks/>
          </p:cNvSpPr>
          <p:nvPr/>
        </p:nvSpPr>
        <p:spPr>
          <a:xfrm>
            <a:off x="-1539552" y="392392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القائد الرسمي وغير الرسمي</a:t>
            </a:r>
            <a:endParaRPr lang="ar-SA" sz="1600" dirty="0">
              <a:solidFill>
                <a:srgbClr val="0070C0"/>
              </a:solidFill>
            </a:endParaRPr>
          </a:p>
        </p:txBody>
      </p:sp>
      <p:sp>
        <p:nvSpPr>
          <p:cNvPr id="7" name="عنصر نائب للمحتوى 2"/>
          <p:cNvSpPr txBox="1">
            <a:spLocks/>
          </p:cNvSpPr>
          <p:nvPr/>
        </p:nvSpPr>
        <p:spPr>
          <a:xfrm>
            <a:off x="-1560240" y="4355976"/>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solidFill>
                  <a:srgbClr val="00B050"/>
                </a:solidFill>
              </a:rPr>
              <a:t>القائد الرسمي     </a:t>
            </a:r>
            <a:r>
              <a:rPr lang="ar-SA" sz="1400" dirty="0" smtClean="0"/>
              <a:t>كل فرد يشغل مركزا رئاسيا ( مدير عام، مدير إدارة، رئيس قسم)</a:t>
            </a:r>
          </a:p>
          <a:p>
            <a:pPr>
              <a:lnSpc>
                <a:spcPct val="150000"/>
              </a:lnSpc>
            </a:pPr>
            <a:r>
              <a:rPr lang="ar-SA" sz="1400" dirty="0" smtClean="0">
                <a:solidFill>
                  <a:srgbClr val="00B050"/>
                </a:solidFill>
              </a:rPr>
              <a:t>القائد غير الرسمي    </a:t>
            </a:r>
            <a:r>
              <a:rPr lang="ar-SA" sz="1400" dirty="0" smtClean="0"/>
              <a:t>فرد يستطيع التأثير على الاخرين ويمارس قيادة غير رسمية</a:t>
            </a:r>
          </a:p>
          <a:p>
            <a:pPr>
              <a:lnSpc>
                <a:spcPct val="150000"/>
              </a:lnSpc>
              <a:buFont typeface="Arial" pitchFamily="34" charset="0"/>
              <a:buNone/>
            </a:pPr>
            <a:endParaRPr lang="ar-SA" sz="1400" dirty="0" smtClean="0"/>
          </a:p>
          <a:p>
            <a:pPr>
              <a:lnSpc>
                <a:spcPct val="150000"/>
              </a:lnSpc>
              <a:buFont typeface="Arial" pitchFamily="34" charset="0"/>
              <a:buNone/>
            </a:pPr>
            <a:endParaRPr lang="ar-SA" sz="1400" dirty="0"/>
          </a:p>
        </p:txBody>
      </p:sp>
      <p:sp>
        <p:nvSpPr>
          <p:cNvPr id="8" name="عنوان 1"/>
          <p:cNvSpPr txBox="1">
            <a:spLocks/>
          </p:cNvSpPr>
          <p:nvPr/>
        </p:nvSpPr>
        <p:spPr>
          <a:xfrm>
            <a:off x="-1581703" y="540753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مصادر قوة تأثير القائد</a:t>
            </a:r>
            <a:endParaRPr lang="ar-SA" sz="1600" dirty="0">
              <a:solidFill>
                <a:srgbClr val="0070C0"/>
              </a:solidFill>
            </a:endParaRPr>
          </a:p>
        </p:txBody>
      </p:sp>
      <p:sp>
        <p:nvSpPr>
          <p:cNvPr id="9" name="عنصر نائب للمحتوى 2"/>
          <p:cNvSpPr txBox="1">
            <a:spLocks/>
          </p:cNvSpPr>
          <p:nvPr/>
        </p:nvSpPr>
        <p:spPr>
          <a:xfrm>
            <a:off x="-1611560" y="5796136"/>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solidFill>
                  <a:srgbClr val="00B050"/>
                </a:solidFill>
              </a:rPr>
              <a:t>قوة المكافأة  </a:t>
            </a:r>
            <a:r>
              <a:rPr lang="ar-SA" sz="1400" dirty="0" smtClean="0"/>
              <a:t>ادراك الفرد بأن امتثاله لمطالب رئيسه سيؤدي الى حصول الفرد على عوائد ايجابية</a:t>
            </a:r>
          </a:p>
          <a:p>
            <a:pPr>
              <a:lnSpc>
                <a:spcPct val="150000"/>
              </a:lnSpc>
            </a:pPr>
            <a:r>
              <a:rPr lang="ar-SA" sz="1400" dirty="0" smtClean="0">
                <a:solidFill>
                  <a:srgbClr val="00B050"/>
                </a:solidFill>
              </a:rPr>
              <a:t>قوة العقاب   </a:t>
            </a:r>
            <a:r>
              <a:rPr lang="ar-SA" sz="1400" dirty="0" smtClean="0"/>
              <a:t>ادراك الفرد بأن عدم امتثاله وتقيده بتوجيهات الرئيس يمكن أن يؤدي الى ايقاع العقوبة</a:t>
            </a:r>
          </a:p>
        </p:txBody>
      </p:sp>
      <p:sp>
        <p:nvSpPr>
          <p:cNvPr id="10" name="عنصر نائب للمحتوى 2"/>
          <p:cNvSpPr txBox="1">
            <a:spLocks/>
          </p:cNvSpPr>
          <p:nvPr/>
        </p:nvSpPr>
        <p:spPr>
          <a:xfrm>
            <a:off x="-1611560" y="651958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smtClean="0">
                <a:solidFill>
                  <a:srgbClr val="00B050"/>
                </a:solidFill>
              </a:rPr>
              <a:t>القوة المشروعة  </a:t>
            </a:r>
            <a:r>
              <a:rPr lang="ar-SA" sz="1400" dirty="0" smtClean="0"/>
              <a:t>وهى مستمدة من الوظيفة التي يشغلها الرئيس</a:t>
            </a:r>
          </a:p>
          <a:p>
            <a:pPr>
              <a:lnSpc>
                <a:spcPct val="150000"/>
              </a:lnSpc>
            </a:pPr>
            <a:r>
              <a:rPr lang="ar-SA" sz="1400" dirty="0" smtClean="0">
                <a:solidFill>
                  <a:srgbClr val="00B050"/>
                </a:solidFill>
              </a:rPr>
              <a:t>قوة الخبرة  </a:t>
            </a:r>
            <a:r>
              <a:rPr lang="ar-SA" sz="1400" dirty="0" smtClean="0"/>
              <a:t>وتستند الى معرفة الرئيس ومهاراته وخبراته وقدراته</a:t>
            </a:r>
          </a:p>
          <a:p>
            <a:pPr>
              <a:lnSpc>
                <a:spcPct val="150000"/>
              </a:lnSpc>
            </a:pPr>
            <a:r>
              <a:rPr lang="ar-SA" sz="1400" dirty="0" smtClean="0">
                <a:solidFill>
                  <a:srgbClr val="00B050"/>
                </a:solidFill>
              </a:rPr>
              <a:t>قوة الاقتداء والإعجاب  </a:t>
            </a:r>
            <a:r>
              <a:rPr lang="ar-SA" sz="1400" dirty="0" smtClean="0"/>
              <a:t>اعجاب المرؤوس بشخصية الرئيس</a:t>
            </a:r>
          </a:p>
          <a:p>
            <a:pPr>
              <a:lnSpc>
                <a:spcPct val="150000"/>
              </a:lnSpc>
            </a:pPr>
            <a:endParaRPr lang="ar-SA" sz="1400" dirty="0"/>
          </a:p>
        </p:txBody>
      </p:sp>
    </p:spTree>
    <p:extLst>
      <p:ext uri="{BB962C8B-B14F-4D97-AF65-F5344CB8AC3E}">
        <p14:creationId xmlns:p14="http://schemas.microsoft.com/office/powerpoint/2010/main" val="780823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72008"/>
            <a:ext cx="6741368" cy="90364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19</a:t>
            </a:fld>
            <a:endParaRPr lang="ar-SA"/>
          </a:p>
        </p:txBody>
      </p:sp>
      <p:sp>
        <p:nvSpPr>
          <p:cNvPr id="4" name="عنوان 1"/>
          <p:cNvSpPr txBox="1">
            <a:spLocks/>
          </p:cNvSpPr>
          <p:nvPr/>
        </p:nvSpPr>
        <p:spPr>
          <a:xfrm>
            <a:off x="-1683568" y="17951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نظريات القيادة</a:t>
            </a:r>
            <a:endParaRPr lang="ar-SA" sz="1600" dirty="0">
              <a:solidFill>
                <a:srgbClr val="0070C0"/>
              </a:solidFill>
            </a:endParaRPr>
          </a:p>
        </p:txBody>
      </p:sp>
      <p:sp>
        <p:nvSpPr>
          <p:cNvPr id="5" name="عنصر نائب للمحتوى 2"/>
          <p:cNvSpPr txBox="1">
            <a:spLocks/>
          </p:cNvSpPr>
          <p:nvPr/>
        </p:nvSpPr>
        <p:spPr>
          <a:xfrm>
            <a:off x="44624" y="326896"/>
            <a:ext cx="6501408"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marL="0" indent="0">
              <a:lnSpc>
                <a:spcPct val="150000"/>
              </a:lnSpc>
              <a:buFont typeface="Arial" pitchFamily="34" charset="0"/>
              <a:buNone/>
            </a:pPr>
            <a:r>
              <a:rPr lang="ar-SA" sz="1400" dirty="0" smtClean="0">
                <a:solidFill>
                  <a:srgbClr val="00B050"/>
                </a:solidFill>
              </a:rPr>
              <a:t>أولا: نظرية السمات </a:t>
            </a:r>
          </a:p>
          <a:p>
            <a:pPr marL="0" indent="0">
              <a:lnSpc>
                <a:spcPct val="150000"/>
              </a:lnSpc>
              <a:buFont typeface="Arial" pitchFamily="34" charset="0"/>
              <a:buNone/>
            </a:pPr>
            <a:r>
              <a:rPr lang="ar-SA" sz="1400" dirty="0" smtClean="0"/>
              <a:t>تقوم هذه النظرية على أن للقائد خصائص وسمات معينة تميزه مثل القوة البدنية، طول القامة ، الذكاء، الاتزان، الحزم، الدافعية العالية و غيرها. </a:t>
            </a:r>
          </a:p>
        </p:txBody>
      </p:sp>
      <p:sp>
        <p:nvSpPr>
          <p:cNvPr id="6" name="عنصر نائب للمحتوى 2"/>
          <p:cNvSpPr txBox="1">
            <a:spLocks/>
          </p:cNvSpPr>
          <p:nvPr/>
        </p:nvSpPr>
        <p:spPr>
          <a:xfrm>
            <a:off x="-1683568" y="1403648"/>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endParaRPr lang="ar-SA" sz="1400" dirty="0" smtClean="0"/>
          </a:p>
          <a:p>
            <a:pPr marL="0" indent="0">
              <a:lnSpc>
                <a:spcPct val="150000"/>
              </a:lnSpc>
              <a:buFont typeface="Arial" pitchFamily="34" charset="0"/>
              <a:buNone/>
            </a:pPr>
            <a:r>
              <a:rPr lang="ar-SA" sz="1400" dirty="0" smtClean="0">
                <a:solidFill>
                  <a:srgbClr val="00B050"/>
                </a:solidFill>
              </a:rPr>
              <a:t>ثانيا: النظريات السلوكية:</a:t>
            </a:r>
          </a:p>
          <a:p>
            <a:pPr marL="0" indent="0">
              <a:lnSpc>
                <a:spcPct val="150000"/>
              </a:lnSpc>
              <a:buFont typeface="Arial" pitchFamily="34" charset="0"/>
              <a:buNone/>
            </a:pPr>
            <a:r>
              <a:rPr lang="ar-SA" sz="1400" dirty="0" smtClean="0"/>
              <a:t>يفترض مؤيدو هذه النظرية الى أن سلوك القائد وتصرفاته أثناء العمل هي التي تحدد فعاليته.</a:t>
            </a:r>
            <a:endParaRPr lang="ar-SA" sz="1400" dirty="0" smtClean="0">
              <a:solidFill>
                <a:srgbClr val="00B050"/>
              </a:solidFill>
            </a:endParaRPr>
          </a:p>
          <a:p>
            <a:pPr marL="0" indent="0">
              <a:lnSpc>
                <a:spcPct val="150000"/>
              </a:lnSpc>
              <a:buFont typeface="Arial" pitchFamily="34" charset="0"/>
              <a:buNone/>
            </a:pPr>
            <a:r>
              <a:rPr lang="ar-SA" sz="1400" dirty="0" smtClean="0">
                <a:solidFill>
                  <a:srgbClr val="00B050"/>
                </a:solidFill>
              </a:rPr>
              <a:t>ثالثا: النظرية </a:t>
            </a:r>
            <a:r>
              <a:rPr lang="ar-SA" sz="1400" dirty="0" err="1" smtClean="0">
                <a:solidFill>
                  <a:srgbClr val="00B050"/>
                </a:solidFill>
              </a:rPr>
              <a:t>الموقفية</a:t>
            </a:r>
            <a:r>
              <a:rPr lang="ar-SA" sz="1400" dirty="0" smtClean="0">
                <a:solidFill>
                  <a:srgbClr val="00B050"/>
                </a:solidFill>
              </a:rPr>
              <a:t>:</a:t>
            </a:r>
            <a:endParaRPr lang="ar-SA" sz="1400" dirty="0" smtClean="0"/>
          </a:p>
          <a:p>
            <a:pPr marL="0" indent="0">
              <a:lnSpc>
                <a:spcPct val="150000"/>
              </a:lnSpc>
              <a:buFont typeface="Arial" pitchFamily="34" charset="0"/>
              <a:buNone/>
            </a:pPr>
            <a:r>
              <a:rPr lang="ar-SA" sz="1400" dirty="0" smtClean="0"/>
              <a:t>تفترض النظرية </a:t>
            </a:r>
            <a:r>
              <a:rPr lang="ar-SA" sz="1400" dirty="0" err="1" smtClean="0"/>
              <a:t>الموقفية</a:t>
            </a:r>
            <a:r>
              <a:rPr lang="ar-SA" sz="1400" dirty="0" smtClean="0"/>
              <a:t> في القيادة أن فعالية القائد تتوقف على تبني سلوك يلائم متطلبات الموقف</a:t>
            </a:r>
          </a:p>
          <a:p>
            <a:pPr>
              <a:lnSpc>
                <a:spcPct val="150000"/>
              </a:lnSpc>
            </a:pPr>
            <a:endParaRPr lang="ar-SA" sz="1400" dirty="0"/>
          </a:p>
        </p:txBody>
      </p:sp>
      <p:sp>
        <p:nvSpPr>
          <p:cNvPr id="7" name="عنوان 1"/>
          <p:cNvSpPr txBox="1">
            <a:spLocks/>
          </p:cNvSpPr>
          <p:nvPr/>
        </p:nvSpPr>
        <p:spPr>
          <a:xfrm>
            <a:off x="-1660554" y="3645024"/>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محددات فعالية القائد</a:t>
            </a:r>
            <a:endParaRPr lang="ar-SA" sz="1600" dirty="0">
              <a:solidFill>
                <a:srgbClr val="0070C0"/>
              </a:solidFill>
            </a:endParaRPr>
          </a:p>
        </p:txBody>
      </p:sp>
      <p:sp>
        <p:nvSpPr>
          <p:cNvPr id="8" name="عنصر نائب للمحتوى 2"/>
          <p:cNvSpPr txBox="1">
            <a:spLocks/>
          </p:cNvSpPr>
          <p:nvPr/>
        </p:nvSpPr>
        <p:spPr>
          <a:xfrm>
            <a:off x="-1683568" y="3995936"/>
            <a:ext cx="8229600" cy="4389120"/>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b="1" dirty="0" smtClean="0">
                <a:solidFill>
                  <a:srgbClr val="00B050"/>
                </a:solidFill>
              </a:rPr>
              <a:t>عوامل تتعلق بالقائد نفسه</a:t>
            </a:r>
          </a:p>
          <a:p>
            <a:pPr>
              <a:lnSpc>
                <a:spcPct val="150000"/>
              </a:lnSpc>
              <a:buFont typeface="Arial" pitchFamily="34" charset="0"/>
              <a:buNone/>
            </a:pPr>
            <a:r>
              <a:rPr lang="ar-SA" sz="1400" dirty="0" smtClean="0"/>
              <a:t>شخصيته، قيمه، طموحه، أهدافه، اتجاهاته، تجاه </a:t>
            </a:r>
            <a:r>
              <a:rPr lang="ar-SA" sz="1400" dirty="0" err="1" smtClean="0"/>
              <a:t>المرؤسيين</a:t>
            </a:r>
            <a:r>
              <a:rPr lang="ar-SA" sz="1400" dirty="0" smtClean="0"/>
              <a:t> ومدى ثقتهم به</a:t>
            </a:r>
          </a:p>
          <a:p>
            <a:pPr>
              <a:lnSpc>
                <a:spcPct val="150000"/>
              </a:lnSpc>
            </a:pPr>
            <a:r>
              <a:rPr lang="ar-SA" sz="1400" b="1" dirty="0" smtClean="0">
                <a:solidFill>
                  <a:srgbClr val="00B050"/>
                </a:solidFill>
              </a:rPr>
              <a:t>عوامل تتعلق بالجماعة وأفرادها التي يرأسها القائد</a:t>
            </a:r>
          </a:p>
          <a:p>
            <a:pPr>
              <a:lnSpc>
                <a:spcPct val="150000"/>
              </a:lnSpc>
              <a:buFont typeface="Arial" pitchFamily="34" charset="0"/>
              <a:buNone/>
            </a:pPr>
            <a:r>
              <a:rPr lang="ar-SA" sz="1400" dirty="0" smtClean="0"/>
              <a:t>شخصياتهم، قيمهم، </a:t>
            </a:r>
            <a:r>
              <a:rPr lang="ar-SA" sz="1400" dirty="0" err="1" smtClean="0"/>
              <a:t>اتجاهاتهم،وقدراتهم</a:t>
            </a:r>
            <a:r>
              <a:rPr lang="ar-SA" sz="1400" dirty="0" smtClean="0"/>
              <a:t> لتحمل المسؤولية</a:t>
            </a:r>
          </a:p>
          <a:p>
            <a:pPr>
              <a:lnSpc>
                <a:spcPct val="150000"/>
              </a:lnSpc>
            </a:pPr>
            <a:r>
              <a:rPr lang="ar-SA" sz="1400" b="1" dirty="0" smtClean="0">
                <a:solidFill>
                  <a:srgbClr val="00B050"/>
                </a:solidFill>
              </a:rPr>
              <a:t>عوامل تتعلق بالمنظمة</a:t>
            </a:r>
          </a:p>
          <a:p>
            <a:pPr>
              <a:lnSpc>
                <a:spcPct val="150000"/>
              </a:lnSpc>
              <a:buFont typeface="Arial" pitchFamily="34" charset="0"/>
              <a:buNone/>
            </a:pPr>
            <a:r>
              <a:rPr lang="ar-SA" sz="1400" dirty="0" smtClean="0"/>
              <a:t>سياستها، ثقافتها، طبيعة </a:t>
            </a:r>
            <a:r>
              <a:rPr lang="ar-SA" sz="1400" dirty="0" err="1" smtClean="0"/>
              <a:t>عملها،هيكلها</a:t>
            </a:r>
            <a:r>
              <a:rPr lang="ar-SA" sz="1400" dirty="0" smtClean="0"/>
              <a:t> التنظيمي</a:t>
            </a:r>
          </a:p>
          <a:p>
            <a:pPr>
              <a:lnSpc>
                <a:spcPct val="150000"/>
              </a:lnSpc>
            </a:pPr>
            <a:r>
              <a:rPr lang="ar-SA" sz="1400" b="1" dirty="0" smtClean="0">
                <a:solidFill>
                  <a:srgbClr val="00B050"/>
                </a:solidFill>
              </a:rPr>
              <a:t>عوامل ثقافية</a:t>
            </a:r>
          </a:p>
          <a:p>
            <a:pPr>
              <a:lnSpc>
                <a:spcPct val="150000"/>
              </a:lnSpc>
              <a:buFont typeface="Arial" pitchFamily="34" charset="0"/>
              <a:buNone/>
            </a:pPr>
            <a:r>
              <a:rPr lang="ar-SA" sz="1400" dirty="0" smtClean="0"/>
              <a:t>ثقافة المنظمة، ثقافة المجتمع</a:t>
            </a:r>
          </a:p>
          <a:p>
            <a:pPr>
              <a:lnSpc>
                <a:spcPct val="150000"/>
              </a:lnSpc>
            </a:pPr>
            <a:r>
              <a:rPr lang="ar-SA" sz="1400" b="1" dirty="0" smtClean="0">
                <a:solidFill>
                  <a:srgbClr val="00B050"/>
                </a:solidFill>
              </a:rPr>
              <a:t>ظروف الحالة والموقف </a:t>
            </a:r>
          </a:p>
          <a:p>
            <a:pPr>
              <a:lnSpc>
                <a:spcPct val="150000"/>
              </a:lnSpc>
              <a:buFont typeface="Arial" pitchFamily="34" charset="0"/>
              <a:buNone/>
            </a:pPr>
            <a:r>
              <a:rPr lang="ar-SA" sz="1400" dirty="0" smtClean="0"/>
              <a:t>مدى وضوح المهام والإجراءات ، مدى توافر المعلومات، طبيعة المشكلة، عامل الزمن.</a:t>
            </a:r>
          </a:p>
          <a:p>
            <a:pPr>
              <a:lnSpc>
                <a:spcPct val="150000"/>
              </a:lnSpc>
            </a:pPr>
            <a:endParaRPr lang="ar-SA" sz="1400" dirty="0" smtClean="0"/>
          </a:p>
          <a:p>
            <a:pPr>
              <a:lnSpc>
                <a:spcPct val="150000"/>
              </a:lnSpc>
            </a:pPr>
            <a:endParaRPr lang="ar-SA" sz="1400" dirty="0"/>
          </a:p>
        </p:txBody>
      </p:sp>
    </p:spTree>
    <p:extLst>
      <p:ext uri="{BB962C8B-B14F-4D97-AF65-F5344CB8AC3E}">
        <p14:creationId xmlns:p14="http://schemas.microsoft.com/office/powerpoint/2010/main" val="78186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51226"/>
            <a:ext cx="6741368" cy="90572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20</a:t>
            </a:fld>
            <a:endParaRPr lang="ar-SA"/>
          </a:p>
        </p:txBody>
      </p:sp>
      <p:sp>
        <p:nvSpPr>
          <p:cNvPr id="4" name="عنوان فرعي 2"/>
          <p:cNvSpPr txBox="1">
            <a:spLocks/>
          </p:cNvSpPr>
          <p:nvPr/>
        </p:nvSpPr>
        <p:spPr>
          <a:xfrm>
            <a:off x="-243408" y="443136"/>
            <a:ext cx="7854696" cy="175260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ar-SA" sz="1800" dirty="0" smtClean="0"/>
              <a:t>الدافعية الانسانية</a:t>
            </a:r>
            <a:endParaRPr lang="ar-SA" sz="1800" dirty="0"/>
          </a:p>
        </p:txBody>
      </p:sp>
      <p:sp>
        <p:nvSpPr>
          <p:cNvPr id="5" name="عنوان 1"/>
          <p:cNvSpPr txBox="1">
            <a:spLocks/>
          </p:cNvSpPr>
          <p:nvPr/>
        </p:nvSpPr>
        <p:spPr>
          <a:xfrm>
            <a:off x="-246184" y="-108520"/>
            <a:ext cx="7851648" cy="18288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t/>
            </a:r>
            <a:br>
              <a:rPr lang="ar-SA" sz="1800" b="1" dirty="0" smtClean="0"/>
            </a:br>
            <a:r>
              <a:rPr lang="ar-SA" sz="1800" dirty="0" smtClean="0"/>
              <a:t>المحاضرة العاشرة </a:t>
            </a:r>
          </a:p>
          <a:p>
            <a:r>
              <a:rPr lang="ar-SA" sz="1800" dirty="0" smtClean="0"/>
              <a:t>    (                                  )</a:t>
            </a:r>
            <a:endParaRPr lang="ar-SA" sz="1800" dirty="0"/>
          </a:p>
        </p:txBody>
      </p:sp>
      <p:sp>
        <p:nvSpPr>
          <p:cNvPr id="6" name="عنوان 1"/>
          <p:cNvSpPr txBox="1">
            <a:spLocks/>
          </p:cNvSpPr>
          <p:nvPr/>
        </p:nvSpPr>
        <p:spPr>
          <a:xfrm>
            <a:off x="-1683568" y="104360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smtClean="0">
                <a:solidFill>
                  <a:srgbClr val="0070C0"/>
                </a:solidFill>
              </a:rPr>
              <a:t>الدافعية الانسانية</a:t>
            </a:r>
            <a:endParaRPr lang="ar-SA" sz="1600" dirty="0">
              <a:solidFill>
                <a:srgbClr val="0070C0"/>
              </a:solidFill>
            </a:endParaRPr>
          </a:p>
        </p:txBody>
      </p:sp>
      <p:sp>
        <p:nvSpPr>
          <p:cNvPr id="7" name="عنصر نائب للمحتوى 2"/>
          <p:cNvSpPr txBox="1">
            <a:spLocks/>
          </p:cNvSpPr>
          <p:nvPr/>
        </p:nvSpPr>
        <p:spPr>
          <a:xfrm>
            <a:off x="-1611560" y="1407016"/>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1600" dirty="0" smtClean="0"/>
              <a:t>أهمية الدافعية </a:t>
            </a:r>
          </a:p>
          <a:p>
            <a:r>
              <a:rPr lang="ar-SA" sz="1600" dirty="0" smtClean="0"/>
              <a:t> مفهوم الدافعية</a:t>
            </a:r>
          </a:p>
          <a:p>
            <a:r>
              <a:rPr lang="ar-SA" sz="1600" dirty="0" smtClean="0"/>
              <a:t>نظرية سلم الحاجات</a:t>
            </a:r>
          </a:p>
          <a:p>
            <a:r>
              <a:rPr lang="ar-SA" sz="1600" dirty="0" smtClean="0"/>
              <a:t>وسائل زيادة دافعية العاملين وتحفيزهم</a:t>
            </a:r>
            <a:endParaRPr lang="ar-SA" sz="1600" dirty="0"/>
          </a:p>
        </p:txBody>
      </p:sp>
      <p:sp>
        <p:nvSpPr>
          <p:cNvPr id="8" name="عنوان 1"/>
          <p:cNvSpPr txBox="1">
            <a:spLocks/>
          </p:cNvSpPr>
          <p:nvPr/>
        </p:nvSpPr>
        <p:spPr>
          <a:xfrm>
            <a:off x="-1776264" y="285293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أهمية الدافعية</a:t>
            </a:r>
            <a:endParaRPr lang="ar-SA" sz="1600" dirty="0">
              <a:solidFill>
                <a:srgbClr val="0070C0"/>
              </a:solidFill>
            </a:endParaRPr>
          </a:p>
        </p:txBody>
      </p:sp>
      <p:sp>
        <p:nvSpPr>
          <p:cNvPr id="9" name="عنصر نائب للمحتوى 2"/>
          <p:cNvSpPr txBox="1">
            <a:spLocks/>
          </p:cNvSpPr>
          <p:nvPr/>
        </p:nvSpPr>
        <p:spPr>
          <a:xfrm>
            <a:off x="44624" y="2411760"/>
            <a:ext cx="6625952"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endParaRPr lang="ar-SA" sz="1400" dirty="0" smtClean="0"/>
          </a:p>
          <a:p>
            <a:pPr>
              <a:lnSpc>
                <a:spcPct val="150000"/>
              </a:lnSpc>
              <a:buFont typeface="Arial" pitchFamily="34" charset="0"/>
              <a:buNone/>
            </a:pPr>
            <a:endParaRPr lang="ar-SA" sz="1400" dirty="0" smtClean="0"/>
          </a:p>
          <a:p>
            <a:pPr>
              <a:lnSpc>
                <a:spcPct val="150000"/>
              </a:lnSpc>
              <a:buFontTx/>
              <a:buChar char="-"/>
            </a:pPr>
            <a:r>
              <a:rPr lang="ar-SA" sz="1400" dirty="0" smtClean="0"/>
              <a:t>بالرغم من شيوع استخدام الحاسوب والتقنيات الحديثة، وفي ظل التحديات الكبيرة التي تواجه المنظمات المعاصرة، صار من الضروري ان تعمل على ضمان مشاركة جميع العاملين وتحفيزهم لتحقيق أعلى مستويات الاداء والجودة.</a:t>
            </a:r>
          </a:p>
          <a:p>
            <a:pPr>
              <a:lnSpc>
                <a:spcPct val="150000"/>
              </a:lnSpc>
              <a:buFontTx/>
              <a:buChar char="-"/>
            </a:pPr>
            <a:r>
              <a:rPr lang="ar-SA" sz="1400" dirty="0" smtClean="0"/>
              <a:t>مستوى أداء الفرد يتوقف على عاملين أساسيين </a:t>
            </a:r>
            <a:r>
              <a:rPr lang="ar-SA" sz="1400" dirty="0" err="1" smtClean="0"/>
              <a:t>وهما:قدرات</a:t>
            </a:r>
            <a:r>
              <a:rPr lang="ar-SA" sz="1400" dirty="0" smtClean="0"/>
              <a:t> الفرد  </a:t>
            </a:r>
          </a:p>
          <a:p>
            <a:pPr>
              <a:lnSpc>
                <a:spcPct val="150000"/>
              </a:lnSpc>
              <a:buFont typeface="Arial" pitchFamily="34" charset="0"/>
              <a:buNone/>
            </a:pPr>
            <a:endParaRPr lang="ar-SA" sz="1400" dirty="0" smtClean="0"/>
          </a:p>
          <a:p>
            <a:pPr>
              <a:lnSpc>
                <a:spcPct val="150000"/>
              </a:lnSpc>
              <a:buFont typeface="Arial" pitchFamily="34" charset="0"/>
              <a:buNone/>
            </a:pPr>
            <a:r>
              <a:rPr lang="ar-SA" sz="1400" dirty="0" smtClean="0"/>
              <a:t> </a:t>
            </a:r>
            <a:endParaRPr lang="ar-SA" sz="1400" dirty="0"/>
          </a:p>
        </p:txBody>
      </p:sp>
      <p:sp>
        <p:nvSpPr>
          <p:cNvPr id="10" name="عنوان 1"/>
          <p:cNvSpPr txBox="1">
            <a:spLocks/>
          </p:cNvSpPr>
          <p:nvPr/>
        </p:nvSpPr>
        <p:spPr>
          <a:xfrm>
            <a:off x="-1899592" y="486003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مفهوم الدافعية</a:t>
            </a:r>
            <a:endParaRPr lang="ar-SA" sz="1600" dirty="0">
              <a:solidFill>
                <a:srgbClr val="0070C0"/>
              </a:solidFill>
            </a:endParaRPr>
          </a:p>
        </p:txBody>
      </p:sp>
      <p:sp>
        <p:nvSpPr>
          <p:cNvPr id="11" name="عنصر نائب للمحتوى 2"/>
          <p:cNvSpPr txBox="1">
            <a:spLocks/>
          </p:cNvSpPr>
          <p:nvPr/>
        </p:nvSpPr>
        <p:spPr>
          <a:xfrm>
            <a:off x="44624" y="5076056"/>
            <a:ext cx="6525344"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ar-SA" sz="1400" dirty="0" err="1" smtClean="0"/>
              <a:t>هى</a:t>
            </a:r>
            <a:r>
              <a:rPr lang="ar-SA" sz="1400" dirty="0" smtClean="0"/>
              <a:t> الاسباب التي تدفع الانسان للقيام بسلوك معين</a:t>
            </a:r>
          </a:p>
          <a:p>
            <a:pPr>
              <a:lnSpc>
                <a:spcPct val="150000"/>
              </a:lnSpc>
            </a:pPr>
            <a:r>
              <a:rPr lang="ar-SA" sz="1400" dirty="0" smtClean="0"/>
              <a:t>قوى داخلية تحرك الفرد وتوجهه للتصرف في اتجاه معين وبقوة محددة لتحقيق هدف أو منفعة </a:t>
            </a:r>
            <a:r>
              <a:rPr lang="ar-SA" sz="1400" dirty="0" err="1" smtClean="0"/>
              <a:t>لاشباع</a:t>
            </a:r>
            <a:r>
              <a:rPr lang="ar-SA" sz="1400" dirty="0" smtClean="0"/>
              <a:t> حاجة فسيولوجية أو نفسية.</a:t>
            </a:r>
          </a:p>
          <a:p>
            <a:pPr>
              <a:lnSpc>
                <a:spcPct val="150000"/>
              </a:lnSpc>
            </a:pPr>
            <a:r>
              <a:rPr lang="ar-SA" sz="1400" dirty="0" smtClean="0"/>
              <a:t>لا يمكن مشاهدة الدافعية أو ملاحظتها أو قياسها</a:t>
            </a:r>
          </a:p>
          <a:p>
            <a:pPr>
              <a:lnSpc>
                <a:spcPct val="150000"/>
              </a:lnSpc>
            </a:pPr>
            <a:r>
              <a:rPr lang="ar-SA" sz="1400" dirty="0" smtClean="0"/>
              <a:t>يمكن استنتاج الدافعية من السلوك الظاهري للفرد و أفعاله ( المواظبة ، التعاون، عدم الغياب والتمارض، تكريس جهد ووقت الفرد للعمل).</a:t>
            </a:r>
          </a:p>
          <a:p>
            <a:pPr>
              <a:lnSpc>
                <a:spcPct val="150000"/>
              </a:lnSpc>
            </a:pPr>
            <a:endParaRPr lang="ar-SA" sz="1400" dirty="0"/>
          </a:p>
        </p:txBody>
      </p:sp>
      <p:sp>
        <p:nvSpPr>
          <p:cNvPr id="12" name="عنوان 1"/>
          <p:cNvSpPr txBox="1">
            <a:spLocks/>
          </p:cNvSpPr>
          <p:nvPr/>
        </p:nvSpPr>
        <p:spPr>
          <a:xfrm>
            <a:off x="-1883474" y="7270616"/>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نظريات الدافعية</a:t>
            </a:r>
            <a:endParaRPr lang="ar-SA" sz="1600" dirty="0">
              <a:solidFill>
                <a:srgbClr val="0070C0"/>
              </a:solidFill>
            </a:endParaRPr>
          </a:p>
        </p:txBody>
      </p:sp>
      <p:sp>
        <p:nvSpPr>
          <p:cNvPr id="13" name="عنصر نائب للمحتوى 2"/>
          <p:cNvSpPr txBox="1">
            <a:spLocks/>
          </p:cNvSpPr>
          <p:nvPr/>
        </p:nvSpPr>
        <p:spPr>
          <a:xfrm>
            <a:off x="-1632248" y="7671712"/>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ar-SA" sz="1400" dirty="0" smtClean="0"/>
              <a:t>1- نظريات المضمون ( نظرية سلم الحاجات، نظرية ذات </a:t>
            </a:r>
            <a:r>
              <a:rPr lang="ar-SA" sz="1400" dirty="0" err="1" smtClean="0"/>
              <a:t>العاملين،نظرية</a:t>
            </a:r>
            <a:r>
              <a:rPr lang="ar-SA" sz="1400" dirty="0" smtClean="0"/>
              <a:t> الانجاز)</a:t>
            </a:r>
          </a:p>
          <a:p>
            <a:pPr>
              <a:buFont typeface="Arial" pitchFamily="34" charset="0"/>
              <a:buNone/>
            </a:pPr>
            <a:endParaRPr lang="ar-SA" sz="1400" dirty="0" smtClean="0"/>
          </a:p>
          <a:p>
            <a:pPr>
              <a:buFont typeface="Arial" pitchFamily="34" charset="0"/>
              <a:buNone/>
            </a:pPr>
            <a:r>
              <a:rPr lang="ar-SA" sz="1400" dirty="0" smtClean="0"/>
              <a:t>2- النظريات المعرفية( نظرية التوقع، نظرية المساواة، نظرية وضع الاهداف)</a:t>
            </a:r>
          </a:p>
          <a:p>
            <a:pPr>
              <a:buFont typeface="Arial" pitchFamily="34" charset="0"/>
              <a:buNone/>
            </a:pPr>
            <a:endParaRPr lang="ar-SA" sz="1400" dirty="0" smtClean="0"/>
          </a:p>
          <a:p>
            <a:pPr>
              <a:buFont typeface="Arial" pitchFamily="34" charset="0"/>
              <a:buNone/>
            </a:pPr>
            <a:r>
              <a:rPr lang="ar-SA" sz="1400" dirty="0" smtClean="0"/>
              <a:t>3- نظريات التدعيم أو التعزيز</a:t>
            </a:r>
            <a:endParaRPr lang="ar-SA" sz="1400" dirty="0"/>
          </a:p>
        </p:txBody>
      </p:sp>
    </p:spTree>
    <p:extLst>
      <p:ext uri="{BB962C8B-B14F-4D97-AF65-F5344CB8AC3E}">
        <p14:creationId xmlns:p14="http://schemas.microsoft.com/office/powerpoint/2010/main" val="29139461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72008"/>
            <a:ext cx="6741368" cy="90364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21</a:t>
            </a:fld>
            <a:endParaRPr lang="ar-SA"/>
          </a:p>
        </p:txBody>
      </p:sp>
      <p:sp>
        <p:nvSpPr>
          <p:cNvPr id="4" name="عنوان 1"/>
          <p:cNvSpPr txBox="1">
            <a:spLocks/>
          </p:cNvSpPr>
          <p:nvPr/>
        </p:nvSpPr>
        <p:spPr>
          <a:xfrm>
            <a:off x="-1539552" y="188640"/>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err="1" smtClean="0">
                <a:solidFill>
                  <a:srgbClr val="0070C0"/>
                </a:solidFill>
              </a:rPr>
              <a:t>أولا:نظرية</a:t>
            </a:r>
            <a:r>
              <a:rPr lang="ar-SA" sz="1600" dirty="0" smtClean="0">
                <a:solidFill>
                  <a:srgbClr val="0070C0"/>
                </a:solidFill>
              </a:rPr>
              <a:t> المضمون</a:t>
            </a:r>
            <a:endParaRPr lang="ar-SA" sz="1600" dirty="0">
              <a:solidFill>
                <a:srgbClr val="0070C0"/>
              </a:solidFill>
            </a:endParaRPr>
          </a:p>
        </p:txBody>
      </p:sp>
      <p:sp>
        <p:nvSpPr>
          <p:cNvPr id="5" name="عنصر نائب للمحتوى 2"/>
          <p:cNvSpPr txBox="1">
            <a:spLocks/>
          </p:cNvSpPr>
          <p:nvPr/>
        </p:nvSpPr>
        <p:spPr>
          <a:xfrm>
            <a:off x="-1560240" y="539552"/>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solidFill>
                  <a:srgbClr val="00B050"/>
                </a:solidFill>
              </a:rPr>
              <a:t>نظرية سلم الحاجات</a:t>
            </a:r>
          </a:p>
          <a:p>
            <a:pPr>
              <a:lnSpc>
                <a:spcPct val="150000"/>
              </a:lnSpc>
            </a:pPr>
            <a:r>
              <a:rPr lang="ar-SA" sz="1400" dirty="0" smtClean="0"/>
              <a:t>تنسب الى العالم ابراهم </a:t>
            </a:r>
            <a:r>
              <a:rPr lang="ar-SA" sz="1400" dirty="0" err="1" smtClean="0"/>
              <a:t>ماسلو</a:t>
            </a:r>
            <a:r>
              <a:rPr lang="ar-SA" sz="1400" dirty="0" smtClean="0"/>
              <a:t> </a:t>
            </a:r>
            <a:r>
              <a:rPr lang="en-US" sz="1400" dirty="0" smtClean="0"/>
              <a:t>Abraham Maslow</a:t>
            </a:r>
            <a:r>
              <a:rPr lang="ar-SA" sz="1400" dirty="0" smtClean="0"/>
              <a:t>وتقوم على افتراضين أساسين هما :</a:t>
            </a:r>
          </a:p>
          <a:p>
            <a:pPr>
              <a:lnSpc>
                <a:spcPct val="150000"/>
              </a:lnSpc>
              <a:buFont typeface="Arial" pitchFamily="34" charset="0"/>
              <a:buNone/>
            </a:pPr>
            <a:r>
              <a:rPr lang="ar-SA" sz="1400" dirty="0" smtClean="0"/>
              <a:t>1- تنشط الحاجات المختلفة في أوقات مختلفة ، وأن الحاجات غير المشبعة </a:t>
            </a:r>
            <a:r>
              <a:rPr lang="ar-SA" sz="1400" dirty="0" err="1" smtClean="0"/>
              <a:t>هى</a:t>
            </a:r>
            <a:r>
              <a:rPr lang="ar-SA" sz="1400" dirty="0" smtClean="0"/>
              <a:t> التي تؤثر على سلوك الانسان.</a:t>
            </a:r>
          </a:p>
          <a:p>
            <a:pPr>
              <a:lnSpc>
                <a:spcPct val="150000"/>
              </a:lnSpc>
              <a:buFont typeface="Arial" pitchFamily="34" charset="0"/>
              <a:buNone/>
            </a:pPr>
            <a:r>
              <a:rPr lang="ar-SA" sz="1400" dirty="0" smtClean="0"/>
              <a:t>2- الحاجات مرتبة حسب أهميتها بشكل ثابت. </a:t>
            </a:r>
          </a:p>
          <a:p>
            <a:pPr>
              <a:lnSpc>
                <a:spcPct val="150000"/>
              </a:lnSpc>
            </a:pPr>
            <a:endParaRPr lang="ar-SA" sz="1400" dirty="0"/>
          </a:p>
        </p:txBody>
      </p:sp>
      <p:sp>
        <p:nvSpPr>
          <p:cNvPr id="6" name="عنوان 1"/>
          <p:cNvSpPr txBox="1">
            <a:spLocks/>
          </p:cNvSpPr>
          <p:nvPr/>
        </p:nvSpPr>
        <p:spPr>
          <a:xfrm>
            <a:off x="-1611560" y="2051720"/>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400" dirty="0" smtClean="0">
                <a:solidFill>
                  <a:srgbClr val="FF0000"/>
                </a:solidFill>
              </a:rPr>
              <a:t>تصنيف </a:t>
            </a:r>
            <a:r>
              <a:rPr lang="ar-SA" sz="1400" dirty="0" err="1" smtClean="0">
                <a:solidFill>
                  <a:srgbClr val="FF0000"/>
                </a:solidFill>
              </a:rPr>
              <a:t>ماسلو</a:t>
            </a:r>
            <a:r>
              <a:rPr lang="ar-SA" sz="1400" dirty="0" smtClean="0">
                <a:solidFill>
                  <a:srgbClr val="FF0000"/>
                </a:solidFill>
              </a:rPr>
              <a:t> لحاجات الانسان</a:t>
            </a:r>
            <a:endParaRPr lang="ar-SA" sz="1400" dirty="0">
              <a:solidFill>
                <a:srgbClr val="FF0000"/>
              </a:solidFill>
            </a:endParaRPr>
          </a:p>
        </p:txBody>
      </p:sp>
      <p:sp>
        <p:nvSpPr>
          <p:cNvPr id="7" name="عنصر نائب للمحتوى 4"/>
          <p:cNvSpPr txBox="1">
            <a:spLocks/>
          </p:cNvSpPr>
          <p:nvPr/>
        </p:nvSpPr>
        <p:spPr>
          <a:xfrm>
            <a:off x="-1560240" y="2339752"/>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r>
              <a:rPr lang="ar-SA" sz="1400" dirty="0" smtClean="0"/>
              <a:t>1- الحاجات الفسيولوجية ( رواتب وعلاوات مناسبة)</a:t>
            </a:r>
          </a:p>
          <a:p>
            <a:pPr>
              <a:lnSpc>
                <a:spcPct val="150000"/>
              </a:lnSpc>
              <a:buFont typeface="Arial" pitchFamily="34" charset="0"/>
              <a:buNone/>
            </a:pPr>
            <a:r>
              <a:rPr lang="ar-SA" sz="1400" dirty="0" smtClean="0"/>
              <a:t>2- حاجات الامان والسلامة ( استقرار وظيفي، </a:t>
            </a:r>
            <a:r>
              <a:rPr lang="ar-SA" sz="1400" dirty="0" err="1" smtClean="0"/>
              <a:t>تقاعد،تأمين</a:t>
            </a:r>
            <a:r>
              <a:rPr lang="ar-SA" sz="1400" dirty="0" smtClean="0"/>
              <a:t> صحي)</a:t>
            </a:r>
          </a:p>
          <a:p>
            <a:pPr>
              <a:lnSpc>
                <a:spcPct val="150000"/>
              </a:lnSpc>
              <a:buFont typeface="Arial" pitchFamily="34" charset="0"/>
              <a:buNone/>
            </a:pPr>
            <a:r>
              <a:rPr lang="ar-SA" sz="1400" dirty="0" smtClean="0"/>
              <a:t>3- الحاجات الاجتماعية(العضوية في جماعات العمل)</a:t>
            </a:r>
          </a:p>
          <a:p>
            <a:pPr>
              <a:lnSpc>
                <a:spcPct val="150000"/>
              </a:lnSpc>
              <a:buFont typeface="Arial" pitchFamily="34" charset="0"/>
              <a:buNone/>
            </a:pPr>
            <a:r>
              <a:rPr lang="ar-SA" sz="1400" dirty="0" smtClean="0"/>
              <a:t>4- حاجات الاحترام والتقدير (الترقية والتقدير)</a:t>
            </a:r>
          </a:p>
          <a:p>
            <a:pPr>
              <a:lnSpc>
                <a:spcPct val="150000"/>
              </a:lnSpc>
              <a:buFont typeface="Arial" pitchFamily="34" charset="0"/>
              <a:buNone/>
            </a:pPr>
            <a:r>
              <a:rPr lang="ar-SA" sz="1400" dirty="0" smtClean="0"/>
              <a:t>5- حاجات تحقيق الذات</a:t>
            </a:r>
          </a:p>
          <a:p>
            <a:pPr>
              <a:lnSpc>
                <a:spcPct val="150000"/>
              </a:lnSpc>
              <a:buFont typeface="Arial" pitchFamily="34" charset="0"/>
              <a:buNone/>
            </a:pPr>
            <a:r>
              <a:rPr lang="ar-SA" sz="1400" dirty="0" smtClean="0"/>
              <a:t>  </a:t>
            </a:r>
          </a:p>
          <a:p>
            <a:pPr>
              <a:lnSpc>
                <a:spcPct val="150000"/>
              </a:lnSpc>
              <a:buFont typeface="Arial" pitchFamily="34" charset="0"/>
              <a:buNone/>
            </a:pPr>
            <a:endParaRPr lang="ar-SA" sz="1400" dirty="0"/>
          </a:p>
        </p:txBody>
      </p:sp>
      <p:sp>
        <p:nvSpPr>
          <p:cNvPr id="8" name="عنوان 1"/>
          <p:cNvSpPr txBox="1">
            <a:spLocks/>
          </p:cNvSpPr>
          <p:nvPr/>
        </p:nvSpPr>
        <p:spPr>
          <a:xfrm>
            <a:off x="-1560240" y="458112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B050"/>
                </a:solidFill>
              </a:rPr>
              <a:t>ثانيا: نظرية المعرفية</a:t>
            </a:r>
            <a:endParaRPr lang="ar-SA" sz="1600" dirty="0">
              <a:solidFill>
                <a:srgbClr val="00B050"/>
              </a:solidFill>
            </a:endParaRPr>
          </a:p>
        </p:txBody>
      </p:sp>
      <p:sp>
        <p:nvSpPr>
          <p:cNvPr id="9" name="عنصر نائب للمحتوى 2"/>
          <p:cNvSpPr txBox="1">
            <a:spLocks/>
          </p:cNvSpPr>
          <p:nvPr/>
        </p:nvSpPr>
        <p:spPr>
          <a:xfrm>
            <a:off x="-99392" y="4401830"/>
            <a:ext cx="684076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endParaRPr lang="ar-SA" sz="1400" dirty="0" smtClean="0"/>
          </a:p>
          <a:p>
            <a:pPr>
              <a:lnSpc>
                <a:spcPct val="150000"/>
              </a:lnSpc>
              <a:buFont typeface="Arial" pitchFamily="34" charset="0"/>
              <a:buNone/>
            </a:pPr>
            <a:r>
              <a:rPr lang="ar-SA" sz="1400" dirty="0" smtClean="0"/>
              <a:t>    </a:t>
            </a:r>
          </a:p>
          <a:p>
            <a:pPr>
              <a:lnSpc>
                <a:spcPct val="150000"/>
              </a:lnSpc>
              <a:buFont typeface="Arial" pitchFamily="34" charset="0"/>
              <a:buNone/>
            </a:pPr>
            <a:r>
              <a:rPr lang="ar-SA" sz="1400" dirty="0" smtClean="0"/>
              <a:t>    تنظر هذه النظريات الى الدافعية على أنها عملية عقلانية معرفية تتضمن المفاضلة والتقييم والتحليل والاستنتاج والاختيار في تحديد الاهداف والنتائج المرغوبة واختيار الوسائل المناسبة لتحقيق ذلك</a:t>
            </a:r>
            <a:endParaRPr lang="ar-SA" sz="1400" dirty="0"/>
          </a:p>
        </p:txBody>
      </p:sp>
      <p:sp>
        <p:nvSpPr>
          <p:cNvPr id="10" name="عنوان 1"/>
          <p:cNvSpPr txBox="1">
            <a:spLocks/>
          </p:cNvSpPr>
          <p:nvPr/>
        </p:nvSpPr>
        <p:spPr>
          <a:xfrm>
            <a:off x="-1611560" y="6237312"/>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B050"/>
                </a:solidFill>
              </a:rPr>
              <a:t>ثالثا: نظرية التدعيم أو التعزيز</a:t>
            </a:r>
            <a:endParaRPr lang="ar-SA" sz="1600" dirty="0">
              <a:solidFill>
                <a:srgbClr val="00B050"/>
              </a:solidFill>
            </a:endParaRPr>
          </a:p>
        </p:txBody>
      </p:sp>
      <p:sp>
        <p:nvSpPr>
          <p:cNvPr id="11" name="عنصر نائب للمحتوى 2"/>
          <p:cNvSpPr txBox="1">
            <a:spLocks/>
          </p:cNvSpPr>
          <p:nvPr/>
        </p:nvSpPr>
        <p:spPr>
          <a:xfrm>
            <a:off x="476672" y="6303560"/>
            <a:ext cx="6336704"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endParaRPr lang="ar-SA" sz="1400" dirty="0" smtClean="0"/>
          </a:p>
          <a:p>
            <a:pPr>
              <a:lnSpc>
                <a:spcPct val="150000"/>
              </a:lnSpc>
              <a:buFont typeface="Arial" pitchFamily="34" charset="0"/>
              <a:buNone/>
            </a:pPr>
            <a:r>
              <a:rPr lang="ar-SA" sz="1400" dirty="0" smtClean="0"/>
              <a:t>     تعتمد هذه النظرية على المدخل السلوكي في تفسير الدافعية وجوهر هذه النظرية هو أن سلوك الانسان على نحو معين هو أساس استجابة لمثير خارجي، وأن ما يتحكم بسلوك الفرد هو المدعمات. فالنتيجة التي تأتي مباشرة بعد سلوك معين قد تزيد أو تقلل من احتمال تكرار السلوك  </a:t>
            </a:r>
            <a:endParaRPr lang="ar-SA" sz="1400" dirty="0"/>
          </a:p>
        </p:txBody>
      </p:sp>
    </p:spTree>
    <p:extLst>
      <p:ext uri="{BB962C8B-B14F-4D97-AF65-F5344CB8AC3E}">
        <p14:creationId xmlns:p14="http://schemas.microsoft.com/office/powerpoint/2010/main" val="3096685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624" y="144016"/>
            <a:ext cx="6741368" cy="88924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رقم الشريحة 2"/>
          <p:cNvSpPr>
            <a:spLocks noGrp="1"/>
          </p:cNvSpPr>
          <p:nvPr>
            <p:ph type="sldNum" sz="quarter" idx="12"/>
          </p:nvPr>
        </p:nvSpPr>
        <p:spPr/>
        <p:txBody>
          <a:bodyPr/>
          <a:lstStyle/>
          <a:p>
            <a:fld id="{158055EF-807F-4E94-B270-981809C942D0}" type="slidenum">
              <a:rPr lang="ar-SA" smtClean="0"/>
              <a:t>22</a:t>
            </a:fld>
            <a:endParaRPr lang="ar-SA"/>
          </a:p>
        </p:txBody>
      </p:sp>
      <p:sp>
        <p:nvSpPr>
          <p:cNvPr id="4" name="عنوان 1"/>
          <p:cNvSpPr txBox="1">
            <a:spLocks/>
          </p:cNvSpPr>
          <p:nvPr/>
        </p:nvSpPr>
        <p:spPr>
          <a:xfrm>
            <a:off x="-1539552" y="32352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وسائل زيادة دافعية العاملين وتحفيزهم</a:t>
            </a:r>
            <a:endParaRPr lang="ar-SA" sz="1600" dirty="0">
              <a:solidFill>
                <a:srgbClr val="0070C0"/>
              </a:solidFill>
            </a:endParaRPr>
          </a:p>
        </p:txBody>
      </p:sp>
      <p:sp>
        <p:nvSpPr>
          <p:cNvPr id="5" name="عنصر نائب للمحتوى 2"/>
          <p:cNvSpPr txBox="1">
            <a:spLocks/>
          </p:cNvSpPr>
          <p:nvPr/>
        </p:nvSpPr>
        <p:spPr>
          <a:xfrm>
            <a:off x="-1560240" y="251520"/>
            <a:ext cx="8229600" cy="4389120"/>
          </a:xfrm>
          <a:prstGeom prst="rect">
            <a:avLst/>
          </a:prstGeom>
        </p:spPr>
        <p:txBody>
          <a:bodyPr>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pitchFamily="34" charset="0"/>
              <a:buNone/>
            </a:pPr>
            <a:endParaRPr lang="ar-SA" sz="1400" dirty="0" smtClean="0"/>
          </a:p>
          <a:p>
            <a:pPr>
              <a:lnSpc>
                <a:spcPct val="150000"/>
              </a:lnSpc>
              <a:buFont typeface="Arial" pitchFamily="34" charset="0"/>
              <a:buNone/>
            </a:pPr>
            <a:r>
              <a:rPr lang="ar-SA" sz="1400" dirty="0" smtClean="0">
                <a:solidFill>
                  <a:srgbClr val="00B050"/>
                </a:solidFill>
              </a:rPr>
              <a:t>1- مشاركة العاملين</a:t>
            </a:r>
          </a:p>
          <a:p>
            <a:pPr>
              <a:lnSpc>
                <a:spcPct val="150000"/>
              </a:lnSpc>
              <a:buFont typeface="Arial" pitchFamily="34" charset="0"/>
              <a:buNone/>
            </a:pPr>
            <a:r>
              <a:rPr lang="ar-SA" sz="1400" dirty="0" smtClean="0"/>
              <a:t>استخدام كامل طاقات وإمكانات العاملين  </a:t>
            </a:r>
          </a:p>
          <a:p>
            <a:pPr>
              <a:lnSpc>
                <a:spcPct val="150000"/>
              </a:lnSpc>
              <a:buFont typeface="Arial" pitchFamily="34" charset="0"/>
              <a:buNone/>
            </a:pPr>
            <a:r>
              <a:rPr lang="ar-SA" sz="1400" dirty="0" smtClean="0">
                <a:solidFill>
                  <a:srgbClr val="00B050"/>
                </a:solidFill>
              </a:rPr>
              <a:t>2- برامج رواتب معينة</a:t>
            </a:r>
          </a:p>
          <a:p>
            <a:pPr>
              <a:lnSpc>
                <a:spcPct val="150000"/>
              </a:lnSpc>
            </a:pPr>
            <a:r>
              <a:rPr lang="ar-SA" sz="1400" dirty="0" smtClean="0"/>
              <a:t>المشاركة في الارباح</a:t>
            </a:r>
          </a:p>
          <a:p>
            <a:pPr>
              <a:lnSpc>
                <a:spcPct val="150000"/>
              </a:lnSpc>
            </a:pPr>
            <a:r>
              <a:rPr lang="ar-SA" sz="1400" dirty="0" smtClean="0"/>
              <a:t>توزيع الارباح مناصفة بين العاملين والمنظمة</a:t>
            </a:r>
          </a:p>
          <a:p>
            <a:pPr>
              <a:lnSpc>
                <a:spcPct val="150000"/>
              </a:lnSpc>
            </a:pPr>
            <a:r>
              <a:rPr lang="ar-SA" sz="1400" dirty="0" smtClean="0"/>
              <a:t>تخصيص مبلغ يدفع على أساس الفرد والجماعة</a:t>
            </a:r>
          </a:p>
          <a:p>
            <a:pPr>
              <a:lnSpc>
                <a:spcPct val="150000"/>
              </a:lnSpc>
            </a:pPr>
            <a:r>
              <a:rPr lang="ar-SA" sz="1400" dirty="0" smtClean="0"/>
              <a:t>تخصيص مبلغ ثابت يدفع لكل وحدة انتاج يتم انجازها</a:t>
            </a:r>
          </a:p>
        </p:txBody>
      </p:sp>
      <p:sp>
        <p:nvSpPr>
          <p:cNvPr id="6" name="عنوان 1"/>
          <p:cNvSpPr txBox="1">
            <a:spLocks/>
          </p:cNvSpPr>
          <p:nvPr/>
        </p:nvSpPr>
        <p:spPr>
          <a:xfrm>
            <a:off x="-1611560" y="3501008"/>
            <a:ext cx="8229600" cy="1143000"/>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1600" dirty="0" smtClean="0">
                <a:solidFill>
                  <a:srgbClr val="0070C0"/>
                </a:solidFill>
              </a:rPr>
              <a:t>تابع وسائل زيادة دافعية العاملين وتحفيزهم</a:t>
            </a:r>
            <a:endParaRPr lang="ar-SA" sz="1600" dirty="0">
              <a:solidFill>
                <a:srgbClr val="0070C0"/>
              </a:solidFill>
            </a:endParaRPr>
          </a:p>
        </p:txBody>
      </p:sp>
      <p:sp>
        <p:nvSpPr>
          <p:cNvPr id="7" name="عنصر نائب للمحتوى 2"/>
          <p:cNvSpPr txBox="1">
            <a:spLocks/>
          </p:cNvSpPr>
          <p:nvPr/>
        </p:nvSpPr>
        <p:spPr>
          <a:xfrm>
            <a:off x="-1755576" y="3707904"/>
            <a:ext cx="8229600" cy="4389120"/>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1400" dirty="0" smtClean="0"/>
          </a:p>
          <a:p>
            <a:pPr>
              <a:buFont typeface="Arial" pitchFamily="34" charset="0"/>
              <a:buNone/>
            </a:pPr>
            <a:r>
              <a:rPr lang="ar-SA" sz="1400" dirty="0" smtClean="0"/>
              <a:t>3- التعويض على أساس المهارة</a:t>
            </a:r>
          </a:p>
          <a:p>
            <a:pPr>
              <a:buFont typeface="Arial" pitchFamily="34" charset="0"/>
              <a:buNone/>
            </a:pPr>
            <a:endParaRPr lang="ar-SA" sz="1400" dirty="0" smtClean="0"/>
          </a:p>
          <a:p>
            <a:pPr>
              <a:buFont typeface="Arial" pitchFamily="34" charset="0"/>
              <a:buNone/>
            </a:pPr>
            <a:r>
              <a:rPr lang="ar-SA" sz="1400" dirty="0" smtClean="0"/>
              <a:t>4- توفير مكان عائلي ومريح</a:t>
            </a:r>
          </a:p>
          <a:p>
            <a:pPr>
              <a:buFont typeface="Arial" pitchFamily="34" charset="0"/>
              <a:buNone/>
            </a:pPr>
            <a:endParaRPr lang="ar-SA" sz="1400" dirty="0" smtClean="0"/>
          </a:p>
          <a:p>
            <a:pPr>
              <a:buFont typeface="Arial" pitchFamily="34" charset="0"/>
              <a:buNone/>
            </a:pPr>
            <a:r>
              <a:rPr lang="ar-SA" sz="1400" dirty="0" smtClean="0"/>
              <a:t>5- برامج الاعتراف والتقدير</a:t>
            </a:r>
          </a:p>
          <a:p>
            <a:pPr>
              <a:buFont typeface="Arial" pitchFamily="34" charset="0"/>
              <a:buNone/>
            </a:pPr>
            <a:endParaRPr lang="ar-SA" sz="1400" dirty="0"/>
          </a:p>
        </p:txBody>
      </p:sp>
    </p:spTree>
    <p:extLst>
      <p:ext uri="{BB962C8B-B14F-4D97-AF65-F5344CB8AC3E}">
        <p14:creationId xmlns:p14="http://schemas.microsoft.com/office/powerpoint/2010/main" val="2007515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2990</Words>
  <Application>Microsoft Office PowerPoint</Application>
  <PresentationFormat>عرض على الشاشة (3:4)‏</PresentationFormat>
  <Paragraphs>457</Paragraphs>
  <Slides>22</Slides>
  <Notes>1</Notes>
  <HiddenSlides>0</HiddenSlides>
  <MMClips>0</MMClips>
  <ScaleCrop>false</ScaleCrop>
  <HeadingPairs>
    <vt:vector size="4" baseType="variant">
      <vt:variant>
        <vt:lpstr>نسق</vt:lpstr>
      </vt:variant>
      <vt:variant>
        <vt:i4>1</vt:i4>
      </vt:variant>
      <vt:variant>
        <vt:lpstr>عناوين الشرائح</vt:lpstr>
      </vt:variant>
      <vt:variant>
        <vt:i4>22</vt:i4>
      </vt:variant>
    </vt:vector>
  </HeadingPairs>
  <TitlesOfParts>
    <vt:vector size="23"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ABUMADA</dc:creator>
  <cp:lastModifiedBy>ABUMADA</cp:lastModifiedBy>
  <cp:revision>45</cp:revision>
  <dcterms:created xsi:type="dcterms:W3CDTF">2014-02-17T19:21:57Z</dcterms:created>
  <dcterms:modified xsi:type="dcterms:W3CDTF">2014-04-03T22:08:59Z</dcterms:modified>
</cp:coreProperties>
</file>