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0" r:id="rId1"/>
  </p:sldMasterIdLst>
  <p:notesMasterIdLst>
    <p:notesMasterId r:id="rId12"/>
  </p:notesMasterIdLst>
  <p:handoutMasterIdLst>
    <p:handoutMasterId r:id="rId13"/>
  </p:handoutMasterIdLst>
  <p:sldIdLst>
    <p:sldId id="256" r:id="rId2"/>
    <p:sldId id="259" r:id="rId3"/>
    <p:sldId id="257" r:id="rId4"/>
    <p:sldId id="258" r:id="rId5"/>
    <p:sldId id="261" r:id="rId6"/>
    <p:sldId id="260" r:id="rId7"/>
    <p:sldId id="262" r:id="rId8"/>
    <p:sldId id="263" r:id="rId9"/>
    <p:sldId id="265" r:id="rId10"/>
    <p:sldId id="266" r:id="rId11"/>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8F45E943-FFC0-458F-A3D0-9BD9D04BCE39}" type="datetimeFigureOut">
              <a:rPr lang="ar-SA" smtClean="0"/>
              <a:t>07/06/35</a:t>
            </a:fld>
            <a:endParaRPr lang="ar-SA"/>
          </a:p>
        </p:txBody>
      </p:sp>
      <p:sp>
        <p:nvSpPr>
          <p:cNvPr id="4" name="Footer Placeholder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r>
              <a:rPr lang="ar-SA" smtClean="0"/>
              <a:t>علم الاجتماع</a:t>
            </a:r>
            <a:endParaRPr lang="ar-SA"/>
          </a:p>
        </p:txBody>
      </p:sp>
      <p:sp>
        <p:nvSpPr>
          <p:cNvPr id="5" name="Slide Number Placeholder 4"/>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8621E0F8-2ED6-4C6E-8D6E-2A66770065E8}" type="slidenum">
              <a:rPr lang="ar-SA" smtClean="0"/>
              <a:t>‹#›</a:t>
            </a:fld>
            <a:endParaRPr lang="ar-SA"/>
          </a:p>
        </p:txBody>
      </p:sp>
    </p:spTree>
    <p:extLst>
      <p:ext uri="{BB962C8B-B14F-4D97-AF65-F5344CB8AC3E}">
        <p14:creationId xmlns:p14="http://schemas.microsoft.com/office/powerpoint/2010/main" val="231601866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EB787155-7599-42D6-85A7-04B1351B0EB6}" type="datetimeFigureOut">
              <a:rPr lang="ar-SA" smtClean="0"/>
              <a:t>07/06/35</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r>
              <a:rPr lang="ar-SA" smtClean="0"/>
              <a:t>علم الاجتماع</a:t>
            </a:r>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EE6DE83-E879-48A4-A06F-BB51BD234DD3}" type="slidenum">
              <a:rPr lang="ar-SA" smtClean="0"/>
              <a:t>‹#›</a:t>
            </a:fld>
            <a:endParaRPr lang="ar-SA"/>
          </a:p>
        </p:txBody>
      </p:sp>
    </p:spTree>
    <p:extLst>
      <p:ext uri="{BB962C8B-B14F-4D97-AF65-F5344CB8AC3E}">
        <p14:creationId xmlns:p14="http://schemas.microsoft.com/office/powerpoint/2010/main" val="1701820852"/>
      </p:ext>
    </p:extLst>
  </p:cSld>
  <p:clrMap bg1="lt1" tx1="dk1" bg2="lt2" tx2="dk2" accent1="accent1" accent2="accent2" accent3="accent3" accent4="accent4" accent5="accent5" accent6="accent6" hlink="hlink" folHlink="folHlink"/>
  <p:hf hd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Footer Placeholder 3"/>
          <p:cNvSpPr>
            <a:spLocks noGrp="1"/>
          </p:cNvSpPr>
          <p:nvPr>
            <p:ph type="ftr" sz="quarter" idx="10"/>
          </p:nvPr>
        </p:nvSpPr>
        <p:spPr/>
        <p:txBody>
          <a:bodyPr/>
          <a:lstStyle/>
          <a:p>
            <a:r>
              <a:rPr lang="ar-SA" smtClean="0"/>
              <a:t>علم الاجتماع</a:t>
            </a:r>
            <a:endParaRPr lang="ar-SA"/>
          </a:p>
        </p:txBody>
      </p:sp>
      <p:sp>
        <p:nvSpPr>
          <p:cNvPr id="5" name="Slide Number Placeholder 4"/>
          <p:cNvSpPr>
            <a:spLocks noGrp="1"/>
          </p:cNvSpPr>
          <p:nvPr>
            <p:ph type="sldNum" sz="quarter" idx="11"/>
          </p:nvPr>
        </p:nvSpPr>
        <p:spPr/>
        <p:txBody>
          <a:bodyPr/>
          <a:lstStyle/>
          <a:p>
            <a:fld id="{6EE6DE83-E879-48A4-A06F-BB51BD234DD3}" type="slidenum">
              <a:rPr lang="ar-SA" smtClean="0"/>
              <a:t>1</a:t>
            </a:fld>
            <a:endParaRPr lang="ar-SA"/>
          </a:p>
        </p:txBody>
      </p:sp>
    </p:spTree>
    <p:extLst>
      <p:ext uri="{BB962C8B-B14F-4D97-AF65-F5344CB8AC3E}">
        <p14:creationId xmlns:p14="http://schemas.microsoft.com/office/powerpoint/2010/main" val="3821776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6EE6DE83-E879-48A4-A06F-BB51BD234DD3}" type="slidenum">
              <a:rPr lang="ar-SA" smtClean="0"/>
              <a:t>3</a:t>
            </a:fld>
            <a:endParaRPr lang="ar-SA"/>
          </a:p>
        </p:txBody>
      </p:sp>
      <p:sp>
        <p:nvSpPr>
          <p:cNvPr id="5" name="Footer Placeholder 4"/>
          <p:cNvSpPr>
            <a:spLocks noGrp="1"/>
          </p:cNvSpPr>
          <p:nvPr>
            <p:ph type="ftr" sz="quarter" idx="11"/>
          </p:nvPr>
        </p:nvSpPr>
        <p:spPr/>
        <p:txBody>
          <a:bodyPr/>
          <a:lstStyle/>
          <a:p>
            <a:r>
              <a:rPr lang="ar-SA" smtClean="0"/>
              <a:t>علم الاجتماع</a:t>
            </a:r>
            <a:endParaRPr lang="ar-SA"/>
          </a:p>
        </p:txBody>
      </p:sp>
    </p:spTree>
    <p:extLst>
      <p:ext uri="{BB962C8B-B14F-4D97-AF65-F5344CB8AC3E}">
        <p14:creationId xmlns:p14="http://schemas.microsoft.com/office/powerpoint/2010/main" val="1634654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6EE6DE83-E879-48A4-A06F-BB51BD234DD3}" type="slidenum">
              <a:rPr lang="ar-SA" smtClean="0"/>
              <a:t>10</a:t>
            </a:fld>
            <a:endParaRPr lang="ar-SA"/>
          </a:p>
        </p:txBody>
      </p:sp>
      <p:sp>
        <p:nvSpPr>
          <p:cNvPr id="5" name="Footer Placeholder 4"/>
          <p:cNvSpPr>
            <a:spLocks noGrp="1"/>
          </p:cNvSpPr>
          <p:nvPr>
            <p:ph type="ftr" sz="quarter" idx="11"/>
          </p:nvPr>
        </p:nvSpPr>
        <p:spPr/>
        <p:txBody>
          <a:bodyPr/>
          <a:lstStyle/>
          <a:p>
            <a:r>
              <a:rPr lang="ar-SA" smtClean="0"/>
              <a:t>علم الاجتماع</a:t>
            </a:r>
            <a:endParaRPr lang="ar-SA"/>
          </a:p>
        </p:txBody>
      </p:sp>
    </p:spTree>
    <p:extLst>
      <p:ext uri="{BB962C8B-B14F-4D97-AF65-F5344CB8AC3E}">
        <p14:creationId xmlns:p14="http://schemas.microsoft.com/office/powerpoint/2010/main" val="13455770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FF9D807-96CA-402E-BF13-FB4C1DA670F3}" type="uaqdatetime1">
              <a:rPr lang="ar-SA" smtClean="0"/>
              <a:t>07/06/35</a:t>
            </a:fld>
            <a:endParaRPr lang="ar-SA"/>
          </a:p>
        </p:txBody>
      </p:sp>
      <p:sp>
        <p:nvSpPr>
          <p:cNvPr id="5" name="Footer Placeholder 4"/>
          <p:cNvSpPr>
            <a:spLocks noGrp="1"/>
          </p:cNvSpPr>
          <p:nvPr>
            <p:ph type="ftr" sz="quarter" idx="11"/>
          </p:nvPr>
        </p:nvSpPr>
        <p:spPr/>
        <p:txBody>
          <a:bodyPr/>
          <a:lstStyle/>
          <a:p>
            <a:r>
              <a:rPr lang="ar-SA" smtClean="0"/>
              <a:t>علم الاجتماع</a:t>
            </a:r>
            <a:endParaRPr lang="ar-SA"/>
          </a:p>
        </p:txBody>
      </p:sp>
      <p:sp>
        <p:nvSpPr>
          <p:cNvPr id="6" name="Slide Number Placeholder 5"/>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869563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DB234B-1E06-43F6-A039-61DADEB945C2}" type="uaqdatetime1">
              <a:rPr lang="ar-SA" smtClean="0"/>
              <a:t>07/06/35</a:t>
            </a:fld>
            <a:endParaRPr lang="ar-SA"/>
          </a:p>
        </p:txBody>
      </p:sp>
      <p:sp>
        <p:nvSpPr>
          <p:cNvPr id="5" name="Footer Placeholder 4"/>
          <p:cNvSpPr>
            <a:spLocks noGrp="1"/>
          </p:cNvSpPr>
          <p:nvPr>
            <p:ph type="ftr" sz="quarter" idx="11"/>
          </p:nvPr>
        </p:nvSpPr>
        <p:spPr/>
        <p:txBody>
          <a:bodyPr/>
          <a:lstStyle/>
          <a:p>
            <a:r>
              <a:rPr lang="ar-SA" smtClean="0"/>
              <a:t>علم الاجتماع</a:t>
            </a:r>
            <a:endParaRPr lang="ar-SA"/>
          </a:p>
        </p:txBody>
      </p:sp>
      <p:sp>
        <p:nvSpPr>
          <p:cNvPr id="6" name="Slide Number Placeholder 5"/>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3159452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6A5ADE-9ADC-42E3-ACFF-9016B057025E}" type="uaqdatetime1">
              <a:rPr lang="ar-SA" smtClean="0"/>
              <a:t>07/06/35</a:t>
            </a:fld>
            <a:endParaRPr lang="ar-SA"/>
          </a:p>
        </p:txBody>
      </p:sp>
      <p:sp>
        <p:nvSpPr>
          <p:cNvPr id="5" name="Footer Placeholder 4"/>
          <p:cNvSpPr>
            <a:spLocks noGrp="1"/>
          </p:cNvSpPr>
          <p:nvPr>
            <p:ph type="ftr" sz="quarter" idx="11"/>
          </p:nvPr>
        </p:nvSpPr>
        <p:spPr/>
        <p:txBody>
          <a:bodyPr/>
          <a:lstStyle/>
          <a:p>
            <a:r>
              <a:rPr lang="ar-SA" smtClean="0"/>
              <a:t>علم الاجتماع</a:t>
            </a:r>
            <a:endParaRPr lang="ar-SA"/>
          </a:p>
        </p:txBody>
      </p:sp>
      <p:sp>
        <p:nvSpPr>
          <p:cNvPr id="6" name="Slide Number Placeholder 5"/>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937136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96507B6-5B95-4FD1-91EE-7930F0B44C6E}" type="uaqdatetime1">
              <a:rPr lang="ar-SA" smtClean="0"/>
              <a:t>07/06/35</a:t>
            </a:fld>
            <a:endParaRPr lang="ar-SA"/>
          </a:p>
        </p:txBody>
      </p:sp>
      <p:sp>
        <p:nvSpPr>
          <p:cNvPr id="6" name="Footer Placeholder 5"/>
          <p:cNvSpPr>
            <a:spLocks noGrp="1"/>
          </p:cNvSpPr>
          <p:nvPr>
            <p:ph type="ftr" sz="quarter" idx="11"/>
          </p:nvPr>
        </p:nvSpPr>
        <p:spPr/>
        <p:txBody>
          <a:bodyPr/>
          <a:lstStyle/>
          <a:p>
            <a:r>
              <a:rPr lang="ar-SA" smtClean="0"/>
              <a:t>علم الاجتماع</a:t>
            </a:r>
            <a:endParaRPr lang="ar-SA"/>
          </a:p>
        </p:txBody>
      </p:sp>
      <p:sp>
        <p:nvSpPr>
          <p:cNvPr id="7" name="Slide Number Placeholder 6"/>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3389893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D39538-D647-46E8-AB58-ADD84F744398}" type="uaqdatetime1">
              <a:rPr lang="ar-SA" smtClean="0"/>
              <a:t>07/06/35</a:t>
            </a:fld>
            <a:endParaRPr lang="ar-SA"/>
          </a:p>
        </p:txBody>
      </p:sp>
      <p:sp>
        <p:nvSpPr>
          <p:cNvPr id="8" name="Footer Placeholder 7"/>
          <p:cNvSpPr>
            <a:spLocks noGrp="1"/>
          </p:cNvSpPr>
          <p:nvPr>
            <p:ph type="ftr" sz="quarter" idx="11"/>
          </p:nvPr>
        </p:nvSpPr>
        <p:spPr/>
        <p:txBody>
          <a:bodyPr/>
          <a:lstStyle/>
          <a:p>
            <a:r>
              <a:rPr lang="ar-SA" smtClean="0"/>
              <a:t>علم الاجتماع</a:t>
            </a:r>
            <a:endParaRPr lang="ar-SA"/>
          </a:p>
        </p:txBody>
      </p:sp>
      <p:sp>
        <p:nvSpPr>
          <p:cNvPr id="9" name="Slide Number Placeholder 8"/>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4173177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1EFF56B-5881-4F39-9B7A-015AAC7CA39F}" type="uaqdatetime1">
              <a:rPr lang="ar-SA" smtClean="0"/>
              <a:t>07/06/35</a:t>
            </a:fld>
            <a:endParaRPr lang="ar-SA"/>
          </a:p>
        </p:txBody>
      </p:sp>
      <p:sp>
        <p:nvSpPr>
          <p:cNvPr id="4" name="Footer Placeholder 3"/>
          <p:cNvSpPr>
            <a:spLocks noGrp="1"/>
          </p:cNvSpPr>
          <p:nvPr>
            <p:ph type="ftr" sz="quarter" idx="11"/>
          </p:nvPr>
        </p:nvSpPr>
        <p:spPr/>
        <p:txBody>
          <a:bodyPr/>
          <a:lstStyle/>
          <a:p>
            <a:r>
              <a:rPr lang="ar-SA" smtClean="0"/>
              <a:t>علم الاجتماع</a:t>
            </a:r>
            <a:endParaRPr lang="ar-SA"/>
          </a:p>
        </p:txBody>
      </p:sp>
      <p:sp>
        <p:nvSpPr>
          <p:cNvPr id="5" name="Slide Number Placeholder 4"/>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3141429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C87421F5-2A27-45CE-BBA1-9988C20890EE}" type="uaqdatetime1">
              <a:rPr lang="ar-SA" smtClean="0"/>
              <a:t>07/06/35</a:t>
            </a:fld>
            <a:endParaRPr lang="ar-SA"/>
          </a:p>
        </p:txBody>
      </p:sp>
      <p:sp>
        <p:nvSpPr>
          <p:cNvPr id="3" name="Footer Placeholder 2"/>
          <p:cNvSpPr>
            <a:spLocks noGrp="1"/>
          </p:cNvSpPr>
          <p:nvPr>
            <p:ph type="ftr" sz="quarter" idx="11"/>
          </p:nvPr>
        </p:nvSpPr>
        <p:spPr/>
        <p:txBody>
          <a:bodyPr/>
          <a:lstStyle/>
          <a:p>
            <a:r>
              <a:rPr lang="ar-SA" smtClean="0"/>
              <a:t>علم الاجتماع</a:t>
            </a:r>
            <a:endParaRPr lang="ar-SA"/>
          </a:p>
        </p:txBody>
      </p:sp>
      <p:sp>
        <p:nvSpPr>
          <p:cNvPr id="4" name="Slide Number Placeholder 3"/>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3930057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206DCC-A90A-46C8-85E0-D90F9C80DB70}" type="uaqdatetime1">
              <a:rPr lang="ar-SA" smtClean="0"/>
              <a:t>07/06/35</a:t>
            </a:fld>
            <a:endParaRPr lang="ar-SA"/>
          </a:p>
        </p:txBody>
      </p:sp>
      <p:sp>
        <p:nvSpPr>
          <p:cNvPr id="6" name="Footer Placeholder 5"/>
          <p:cNvSpPr>
            <a:spLocks noGrp="1"/>
          </p:cNvSpPr>
          <p:nvPr>
            <p:ph type="ftr" sz="quarter" idx="11"/>
          </p:nvPr>
        </p:nvSpPr>
        <p:spPr/>
        <p:txBody>
          <a:bodyPr/>
          <a:lstStyle/>
          <a:p>
            <a:r>
              <a:rPr lang="ar-SA" smtClean="0"/>
              <a:t>علم الاجتماع</a:t>
            </a:r>
            <a:endParaRPr lang="ar-SA"/>
          </a:p>
        </p:txBody>
      </p:sp>
      <p:sp>
        <p:nvSpPr>
          <p:cNvPr id="7" name="Slide Number Placeholder 6"/>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971791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1B8D50-6665-4DC3-BCDD-0EF629CEAC21}" type="uaqdatetime1">
              <a:rPr lang="ar-SA" smtClean="0"/>
              <a:t>07/06/35</a:t>
            </a:fld>
            <a:endParaRPr lang="ar-SA"/>
          </a:p>
        </p:txBody>
      </p:sp>
      <p:sp>
        <p:nvSpPr>
          <p:cNvPr id="6" name="Footer Placeholder 5"/>
          <p:cNvSpPr>
            <a:spLocks noGrp="1"/>
          </p:cNvSpPr>
          <p:nvPr>
            <p:ph type="ftr" sz="quarter" idx="11"/>
          </p:nvPr>
        </p:nvSpPr>
        <p:spPr/>
        <p:txBody>
          <a:bodyPr/>
          <a:lstStyle/>
          <a:p>
            <a:r>
              <a:rPr lang="ar-SA" smtClean="0"/>
              <a:t>علم الاجتماع</a:t>
            </a:r>
            <a:endParaRPr lang="ar-SA"/>
          </a:p>
        </p:txBody>
      </p:sp>
      <p:sp>
        <p:nvSpPr>
          <p:cNvPr id="7" name="Slide Number Placeholder 6"/>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1756033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E8D62-F61D-4B6E-9DC5-064620C3217B}" type="uaqdatetime1">
              <a:rPr lang="ar-SA" smtClean="0"/>
              <a:t>07/06/35</a:t>
            </a:fld>
            <a:endParaRPr lang="ar-SA"/>
          </a:p>
        </p:txBody>
      </p:sp>
      <p:sp>
        <p:nvSpPr>
          <p:cNvPr id="6" name="Footer Placeholder 5"/>
          <p:cNvSpPr>
            <a:spLocks noGrp="1"/>
          </p:cNvSpPr>
          <p:nvPr>
            <p:ph type="ftr" sz="quarter" idx="11"/>
          </p:nvPr>
        </p:nvSpPr>
        <p:spPr/>
        <p:txBody>
          <a:bodyPr/>
          <a:lstStyle/>
          <a:p>
            <a:r>
              <a:rPr lang="ar-SA" smtClean="0"/>
              <a:t>علم الاجتماع</a:t>
            </a:r>
            <a:endParaRPr lang="ar-SA"/>
          </a:p>
        </p:txBody>
      </p:sp>
      <p:sp>
        <p:nvSpPr>
          <p:cNvPr id="7" name="Slide Number Placeholder 6"/>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2592705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2E96F4-E514-4940-9BA6-645E76C4B306}" type="uaqdatetime1">
              <a:rPr lang="ar-SA" smtClean="0"/>
              <a:t>07/06/35</a:t>
            </a:fld>
            <a:endParaRPr lang="ar-SA"/>
          </a:p>
        </p:txBody>
      </p:sp>
      <p:sp>
        <p:nvSpPr>
          <p:cNvPr id="6" name="Footer Placeholder 5"/>
          <p:cNvSpPr>
            <a:spLocks noGrp="1"/>
          </p:cNvSpPr>
          <p:nvPr>
            <p:ph type="ftr" sz="quarter" idx="11"/>
          </p:nvPr>
        </p:nvSpPr>
        <p:spPr/>
        <p:txBody>
          <a:bodyPr/>
          <a:lstStyle/>
          <a:p>
            <a:r>
              <a:rPr lang="ar-SA" smtClean="0"/>
              <a:t>علم الاجتماع</a:t>
            </a:r>
            <a:endParaRPr lang="ar-SA"/>
          </a:p>
        </p:txBody>
      </p:sp>
      <p:sp>
        <p:nvSpPr>
          <p:cNvPr id="7" name="Slide Number Placeholder 6"/>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80841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CE91F6-7230-4FAF-A034-57393D4531D1}" type="uaqdatetime1">
              <a:rPr lang="ar-SA" smtClean="0"/>
              <a:t>07/06/35</a:t>
            </a:fld>
            <a:endParaRPr lang="ar-SA"/>
          </a:p>
        </p:txBody>
      </p:sp>
      <p:sp>
        <p:nvSpPr>
          <p:cNvPr id="6" name="Footer Placeholder 5"/>
          <p:cNvSpPr>
            <a:spLocks noGrp="1"/>
          </p:cNvSpPr>
          <p:nvPr>
            <p:ph type="ftr" sz="quarter" idx="11"/>
          </p:nvPr>
        </p:nvSpPr>
        <p:spPr/>
        <p:txBody>
          <a:bodyPr/>
          <a:lstStyle/>
          <a:p>
            <a:r>
              <a:rPr lang="ar-SA" smtClean="0"/>
              <a:t>علم الاجتماع</a:t>
            </a:r>
            <a:endParaRPr lang="ar-SA"/>
          </a:p>
        </p:txBody>
      </p:sp>
      <p:sp>
        <p:nvSpPr>
          <p:cNvPr id="7" name="Slide Number Placeholder 6"/>
          <p:cNvSpPr>
            <a:spLocks noGrp="1"/>
          </p:cNvSpPr>
          <p:nvPr>
            <p:ph type="sldNum" sz="quarter" idx="12"/>
          </p:nvPr>
        </p:nvSpPr>
        <p:spPr/>
        <p:txBody>
          <a:bodyPr/>
          <a:lstStyle/>
          <a:p>
            <a:fld id="{B6C48FCF-4D8E-462B-8503-7B8539C41C66}" type="slidenum">
              <a:rPr lang="ar-SA" smtClean="0"/>
              <a:t>‹#›</a:t>
            </a:fld>
            <a:endParaRPr lang="ar-SA"/>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76855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9ACEC1-0AB8-4619-9E9B-E7004C6BD17F}" type="uaqdatetime1">
              <a:rPr lang="ar-SA" smtClean="0"/>
              <a:t>07/06/35</a:t>
            </a:fld>
            <a:endParaRPr lang="ar-SA"/>
          </a:p>
        </p:txBody>
      </p:sp>
      <p:sp>
        <p:nvSpPr>
          <p:cNvPr id="6" name="Footer Placeholder 5"/>
          <p:cNvSpPr>
            <a:spLocks noGrp="1"/>
          </p:cNvSpPr>
          <p:nvPr>
            <p:ph type="ftr" sz="quarter" idx="11"/>
          </p:nvPr>
        </p:nvSpPr>
        <p:spPr/>
        <p:txBody>
          <a:bodyPr/>
          <a:lstStyle/>
          <a:p>
            <a:r>
              <a:rPr lang="ar-SA" smtClean="0"/>
              <a:t>علم الاجتماع</a:t>
            </a:r>
            <a:endParaRPr lang="ar-SA"/>
          </a:p>
        </p:txBody>
      </p:sp>
      <p:sp>
        <p:nvSpPr>
          <p:cNvPr id="7" name="Slide Number Placeholder 6"/>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1004642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27D300B5-6AAA-434E-B0CB-C488C43E8554}" type="uaqdatetime1">
              <a:rPr lang="ar-SA" smtClean="0"/>
              <a:t>07/06/35</a:t>
            </a:fld>
            <a:endParaRPr lang="ar-SA"/>
          </a:p>
        </p:txBody>
      </p:sp>
      <p:sp>
        <p:nvSpPr>
          <p:cNvPr id="4" name="Footer Placeholder 3"/>
          <p:cNvSpPr>
            <a:spLocks noGrp="1"/>
          </p:cNvSpPr>
          <p:nvPr>
            <p:ph type="ftr" sz="quarter" idx="11"/>
          </p:nvPr>
        </p:nvSpPr>
        <p:spPr/>
        <p:txBody>
          <a:bodyPr/>
          <a:lstStyle/>
          <a:p>
            <a:r>
              <a:rPr lang="ar-SA" smtClean="0"/>
              <a:t>علم الاجتماع</a:t>
            </a:r>
            <a:endParaRPr lang="ar-SA"/>
          </a:p>
        </p:txBody>
      </p:sp>
      <p:sp>
        <p:nvSpPr>
          <p:cNvPr id="5" name="Slide Number Placeholder 4"/>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889521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CFCC9F5-BA2B-4233-8AC2-A29F7B855D82}" type="uaqdatetime1">
              <a:rPr lang="ar-SA" smtClean="0"/>
              <a:t>07/06/35</a:t>
            </a:fld>
            <a:endParaRPr lang="ar-SA"/>
          </a:p>
        </p:txBody>
      </p:sp>
      <p:sp>
        <p:nvSpPr>
          <p:cNvPr id="4" name="Footer Placeholder 3"/>
          <p:cNvSpPr>
            <a:spLocks noGrp="1"/>
          </p:cNvSpPr>
          <p:nvPr>
            <p:ph type="ftr" sz="quarter" idx="11"/>
          </p:nvPr>
        </p:nvSpPr>
        <p:spPr/>
        <p:txBody>
          <a:bodyPr/>
          <a:lstStyle/>
          <a:p>
            <a:r>
              <a:rPr lang="ar-SA" smtClean="0"/>
              <a:t>علم الاجتماع</a:t>
            </a:r>
            <a:endParaRPr lang="ar-SA"/>
          </a:p>
        </p:txBody>
      </p:sp>
      <p:sp>
        <p:nvSpPr>
          <p:cNvPr id="5" name="Slide Number Placeholder 4"/>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35415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B49996-8A51-4BE1-A8E4-F06FB62C9A78}" type="uaqdatetime1">
              <a:rPr lang="ar-SA" smtClean="0"/>
              <a:t>07/06/35</a:t>
            </a:fld>
            <a:endParaRPr lang="ar-SA"/>
          </a:p>
        </p:txBody>
      </p:sp>
      <p:sp>
        <p:nvSpPr>
          <p:cNvPr id="5" name="Footer Placeholder 4"/>
          <p:cNvSpPr>
            <a:spLocks noGrp="1"/>
          </p:cNvSpPr>
          <p:nvPr>
            <p:ph type="ftr" sz="quarter" idx="11"/>
          </p:nvPr>
        </p:nvSpPr>
        <p:spPr/>
        <p:txBody>
          <a:bodyPr/>
          <a:lstStyle/>
          <a:p>
            <a:r>
              <a:rPr lang="ar-SA" smtClean="0"/>
              <a:t>علم الاجتماع</a:t>
            </a:r>
            <a:endParaRPr lang="ar-SA"/>
          </a:p>
        </p:txBody>
      </p:sp>
      <p:sp>
        <p:nvSpPr>
          <p:cNvPr id="6" name="Slide Number Placeholder 5"/>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39801534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001E79-60C5-43AE-A20E-5122E5D9F7DA}" type="uaqdatetime1">
              <a:rPr lang="ar-SA" smtClean="0"/>
              <a:t>07/06/35</a:t>
            </a:fld>
            <a:endParaRPr lang="ar-SA"/>
          </a:p>
        </p:txBody>
      </p:sp>
      <p:sp>
        <p:nvSpPr>
          <p:cNvPr id="5" name="Footer Placeholder 4"/>
          <p:cNvSpPr>
            <a:spLocks noGrp="1"/>
          </p:cNvSpPr>
          <p:nvPr>
            <p:ph type="ftr" sz="quarter" idx="11"/>
          </p:nvPr>
        </p:nvSpPr>
        <p:spPr/>
        <p:txBody>
          <a:bodyPr/>
          <a:lstStyle/>
          <a:p>
            <a:r>
              <a:rPr lang="ar-SA" smtClean="0"/>
              <a:t>علم الاجتماع</a:t>
            </a:r>
            <a:endParaRPr lang="ar-SA"/>
          </a:p>
        </p:txBody>
      </p:sp>
      <p:sp>
        <p:nvSpPr>
          <p:cNvPr id="6" name="Slide Number Placeholder 5"/>
          <p:cNvSpPr>
            <a:spLocks noGrp="1"/>
          </p:cNvSpPr>
          <p:nvPr>
            <p:ph type="sldNum" sz="quarter" idx="12"/>
          </p:nvPr>
        </p:nvSpPr>
        <p:spPr/>
        <p:txBody>
          <a:bodyPr/>
          <a:lstStyle/>
          <a:p>
            <a:fld id="{B6C48FCF-4D8E-462B-8503-7B8539C41C66}" type="slidenum">
              <a:rPr lang="ar-SA" smtClean="0"/>
              <a:t>‹#›</a:t>
            </a:fld>
            <a:endParaRPr lang="ar-SA"/>
          </a:p>
        </p:txBody>
      </p:sp>
    </p:spTree>
    <p:extLst>
      <p:ext uri="{BB962C8B-B14F-4D97-AF65-F5344CB8AC3E}">
        <p14:creationId xmlns:p14="http://schemas.microsoft.com/office/powerpoint/2010/main" val="1842212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26454578-AEC7-4E7C-A434-0B1C232C8D17}" type="uaqdatetime1">
              <a:rPr lang="ar-SA" smtClean="0"/>
              <a:t>07/06/35</a:t>
            </a:fld>
            <a:endParaRPr lang="ar-SA"/>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r>
              <a:rPr lang="ar-SA" smtClean="0"/>
              <a:t>علم الاجتماع</a:t>
            </a:r>
            <a:endParaRPr lang="ar-SA"/>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B6C48FCF-4D8E-462B-8503-7B8539C41C66}" type="slidenum">
              <a:rPr lang="ar-SA" smtClean="0"/>
              <a:t>‹#›</a:t>
            </a:fld>
            <a:endParaRPr lang="ar-SA"/>
          </a:p>
        </p:txBody>
      </p:sp>
    </p:spTree>
    <p:extLst>
      <p:ext uri="{BB962C8B-B14F-4D97-AF65-F5344CB8AC3E}">
        <p14:creationId xmlns:p14="http://schemas.microsoft.com/office/powerpoint/2010/main" val="422140141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hf hdr="0" dt="0"/>
  <p:txStyles>
    <p:titleStyle>
      <a:lvl1pPr algn="ctr" defTabSz="914400" rtl="1"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296233"/>
            <a:ext cx="8689976" cy="2509213"/>
          </a:xfrm>
        </p:spPr>
        <p:txBody>
          <a:bodyPr/>
          <a:lstStyle/>
          <a:p>
            <a:r>
              <a:rPr lang="ar-SA" dirty="0" smtClean="0"/>
              <a:t>علم الاجتماع</a:t>
            </a:r>
            <a:endParaRPr lang="ar-SA" dirty="0"/>
          </a:p>
        </p:txBody>
      </p:sp>
      <p:sp>
        <p:nvSpPr>
          <p:cNvPr id="3" name="Subtitle 2"/>
          <p:cNvSpPr>
            <a:spLocks noGrp="1"/>
          </p:cNvSpPr>
          <p:nvPr>
            <p:ph type="subTitle" idx="1"/>
          </p:nvPr>
        </p:nvSpPr>
        <p:spPr>
          <a:xfrm>
            <a:off x="532327" y="2649001"/>
            <a:ext cx="9144000" cy="2451032"/>
          </a:xfrm>
        </p:spPr>
        <p:txBody>
          <a:bodyPr>
            <a:normAutofit/>
          </a:bodyPr>
          <a:lstStyle/>
          <a:p>
            <a:pPr marL="342900" indent="-342900" algn="just">
              <a:spcBef>
                <a:spcPct val="20000"/>
              </a:spcBef>
              <a:buClr>
                <a:schemeClr val="tx1"/>
              </a:buClr>
            </a:pPr>
            <a:r>
              <a:rPr lang="ar-SA" sz="2000" dirty="0" smtClean="0">
                <a:solidFill>
                  <a:schemeClr val="accent1">
                    <a:lumMod val="75000"/>
                  </a:schemeClr>
                </a:solidFill>
                <a:cs typeface="+mj-cs"/>
              </a:rPr>
              <a:t>أصبح علم الاجتماع اليوم أحد العلوم الاجتماعية التي لا غنى عنها لدراسة الخصائص العامة لكل أنواع الظواهر الاجتماعية ، بالإضافة إلى دراسة العلاقات المتبادلة بين هذه الظواهر .</a:t>
            </a:r>
            <a:endParaRPr lang="en-US" sz="2000" dirty="0" smtClean="0">
              <a:solidFill>
                <a:schemeClr val="accent1">
                  <a:lumMod val="75000"/>
                </a:schemeClr>
              </a:solidFill>
              <a:cs typeface="+mj-cs"/>
            </a:endParaRPr>
          </a:p>
          <a:p>
            <a:pPr marL="342900" indent="-342900" algn="just">
              <a:spcBef>
                <a:spcPct val="20000"/>
              </a:spcBef>
              <a:buClr>
                <a:schemeClr val="tx1"/>
              </a:buClr>
            </a:pPr>
            <a:endParaRPr lang="ar-SA" sz="2000" dirty="0" smtClean="0">
              <a:solidFill>
                <a:schemeClr val="accent1">
                  <a:lumMod val="75000"/>
                </a:schemeClr>
              </a:solidFill>
              <a:cs typeface="+mj-cs"/>
            </a:endParaRPr>
          </a:p>
          <a:p>
            <a:pPr marL="342900" indent="-342900" algn="just">
              <a:spcBef>
                <a:spcPct val="20000"/>
              </a:spcBef>
              <a:buClr>
                <a:schemeClr val="tx1"/>
              </a:buClr>
            </a:pPr>
            <a:r>
              <a:rPr lang="ar-SA" sz="2000" dirty="0" smtClean="0">
                <a:solidFill>
                  <a:schemeClr val="accent1">
                    <a:lumMod val="75000"/>
                  </a:schemeClr>
                </a:solidFill>
                <a:cs typeface="+mj-cs"/>
              </a:rPr>
              <a:t> ــ ويشبه علم الاجتماع في أهميته بالنسبة للعلوم الاجتماعية ، أهمية علم الرياضيات بالنسبة للعلوم الطبيعية ، حيث أنه من المستحيل دراسة علم الطبيعة مثلاً دون الإلمام ببعض المعرفة عن الرياضيات . كذلك لا يمكن دراسة علم الاقتصاد أو علم السياسة مثلاً مع تجاهل علم الاجتماع .</a:t>
            </a:r>
            <a:endParaRPr lang="en-US" sz="2000" dirty="0" smtClean="0">
              <a:solidFill>
                <a:schemeClr val="accent1">
                  <a:lumMod val="75000"/>
                </a:schemeClr>
              </a:solidFill>
              <a:cs typeface="+mj-cs"/>
            </a:endParaRPr>
          </a:p>
          <a:p>
            <a:endParaRPr lang="ar-SA" dirty="0"/>
          </a:p>
        </p:txBody>
      </p:sp>
      <p:sp>
        <p:nvSpPr>
          <p:cNvPr id="4" name="Slide Number Placeholder 3"/>
          <p:cNvSpPr>
            <a:spLocks noGrp="1"/>
          </p:cNvSpPr>
          <p:nvPr>
            <p:ph type="sldNum" sz="quarter" idx="12"/>
          </p:nvPr>
        </p:nvSpPr>
        <p:spPr/>
        <p:txBody>
          <a:bodyPr/>
          <a:lstStyle/>
          <a:p>
            <a:fld id="{B6C48FCF-4D8E-462B-8503-7B8539C41C66}" type="slidenum">
              <a:rPr lang="ar-SA" smtClean="0"/>
              <a:t>1</a:t>
            </a:fld>
            <a:endParaRPr lang="ar-SA"/>
          </a:p>
        </p:txBody>
      </p:sp>
      <p:sp>
        <p:nvSpPr>
          <p:cNvPr id="5" name="Footer Placeholder 4"/>
          <p:cNvSpPr>
            <a:spLocks noGrp="1"/>
          </p:cNvSpPr>
          <p:nvPr>
            <p:ph type="ftr" sz="quarter" idx="11"/>
          </p:nvPr>
        </p:nvSpPr>
        <p:spPr/>
        <p:txBody>
          <a:bodyPr/>
          <a:lstStyle/>
          <a:p>
            <a:r>
              <a:rPr lang="ar-SA" smtClean="0"/>
              <a:t>علم الاجتماع</a:t>
            </a:r>
            <a:endParaRPr lang="ar-SA"/>
          </a:p>
        </p:txBody>
      </p:sp>
    </p:spTree>
    <p:extLst>
      <p:ext uri="{BB962C8B-B14F-4D97-AF65-F5344CB8AC3E}">
        <p14:creationId xmlns:p14="http://schemas.microsoft.com/office/powerpoint/2010/main" val="31736396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que 1"/>
          <p:cNvSpPr/>
          <p:nvPr/>
        </p:nvSpPr>
        <p:spPr>
          <a:xfrm>
            <a:off x="2408349" y="669701"/>
            <a:ext cx="7804597" cy="5885645"/>
          </a:xfrm>
          <a:prstGeom prst="plaque">
            <a:avLst/>
          </a:prstGeom>
        </p:spPr>
        <p:style>
          <a:lnRef idx="0">
            <a:schemeClr val="accent3"/>
          </a:lnRef>
          <a:fillRef idx="3">
            <a:schemeClr val="accent3"/>
          </a:fillRef>
          <a:effectRef idx="3">
            <a:schemeClr val="accent3"/>
          </a:effectRef>
          <a:fontRef idx="minor">
            <a:schemeClr val="lt1"/>
          </a:fontRef>
        </p:style>
        <p:txBody>
          <a:bodyPr rtlCol="1" anchor="ctr"/>
          <a:lstStyle/>
          <a:p>
            <a:r>
              <a:rPr lang="ar-SA" dirty="0" smtClean="0"/>
              <a:t>علم الاجتماع توجه أكاديمي جديد نسبيا بين علومِ الاجتماعيات الأخرى بما فيها الاقتصادِ، عِلْم السياسة، عِلْم الإنسان، التاريخ، وعلم النفْس. لكن الأفكار المؤسسة له، على أية حال، ذات تاريخ طويل ويُمْكِنُ أَنْ نتتبّعَ أصولَها في خَلِيط المَعرِفَة الإنسَانِيَّةِ والفلسفة المشتركة.</a:t>
            </a:r>
          </a:p>
          <a:p>
            <a:r>
              <a:rPr lang="ar-SA" dirty="0" smtClean="0"/>
              <a:t>ظهر علم الاجتماع كما هو حاليا كصياغة علمية في أوائِل القرن التاسع عشرِ، كرَدّ أكاديمي على تحدي الحداثةِ: فالعالم كَانَ يتحول إلى كل متكامل ومترابط أكثر فأكثر، في حين أصبحت حياة الأفراد أكثر فردية وانعزالا. تمنى علماء الاجتماع أَنْ يَفْهموا التحولات التي طرأت على المجموعاتَ الاجتماعيةَ، متطلعين لتَطوير دواءَ للتفككِ الاجتماعيِ.</a:t>
            </a:r>
          </a:p>
          <a:p>
            <a:pPr algn="ctr"/>
            <a:endParaRPr lang="ar-SA" dirty="0"/>
          </a:p>
        </p:txBody>
      </p:sp>
      <p:sp>
        <p:nvSpPr>
          <p:cNvPr id="3" name="Slide Number Placeholder 2"/>
          <p:cNvSpPr>
            <a:spLocks noGrp="1"/>
          </p:cNvSpPr>
          <p:nvPr>
            <p:ph type="sldNum" sz="quarter" idx="12"/>
          </p:nvPr>
        </p:nvSpPr>
        <p:spPr/>
        <p:txBody>
          <a:bodyPr/>
          <a:lstStyle/>
          <a:p>
            <a:fld id="{B6C48FCF-4D8E-462B-8503-7B8539C41C66}" type="slidenum">
              <a:rPr lang="ar-SA" smtClean="0"/>
              <a:t>2</a:t>
            </a:fld>
            <a:endParaRPr lang="ar-SA"/>
          </a:p>
        </p:txBody>
      </p:sp>
      <p:sp>
        <p:nvSpPr>
          <p:cNvPr id="4" name="Footer Placeholder 3"/>
          <p:cNvSpPr>
            <a:spLocks noGrp="1"/>
          </p:cNvSpPr>
          <p:nvPr>
            <p:ph type="ftr" sz="quarter" idx="11"/>
          </p:nvPr>
        </p:nvSpPr>
        <p:spPr/>
        <p:txBody>
          <a:bodyPr/>
          <a:lstStyle/>
          <a:p>
            <a:r>
              <a:rPr lang="ar-SA" smtClean="0"/>
              <a:t>علم الاجتماع</a:t>
            </a:r>
            <a:endParaRPr lang="ar-SA"/>
          </a:p>
        </p:txBody>
      </p:sp>
    </p:spTree>
    <p:extLst>
      <p:ext uri="{BB962C8B-B14F-4D97-AF65-F5344CB8AC3E}">
        <p14:creationId xmlns:p14="http://schemas.microsoft.com/office/powerpoint/2010/main" val="209633025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1800" dirty="0" smtClean="0">
                <a:solidFill>
                  <a:srgbClr val="0070C0"/>
                </a:solidFill>
                <a:latin typeface="mylotus" panose="02000000000000000000" pitchFamily="2" charset="-78"/>
                <a:cs typeface="mylotus" panose="02000000000000000000" pitchFamily="2" charset="-78"/>
              </a:rPr>
              <a:t>كان يرغب " </a:t>
            </a:r>
            <a:r>
              <a:rPr lang="ar-SA" sz="1800" dirty="0" smtClean="0">
                <a:solidFill>
                  <a:schemeClr val="tx1">
                    <a:lumMod val="95000"/>
                    <a:lumOff val="5000"/>
                  </a:schemeClr>
                </a:solidFill>
                <a:latin typeface="mylotus" panose="02000000000000000000" pitchFamily="2" charset="-78"/>
                <a:cs typeface="mylotus" panose="02000000000000000000" pitchFamily="2" charset="-78"/>
              </a:rPr>
              <a:t>كونت</a:t>
            </a:r>
            <a:r>
              <a:rPr lang="ar-SA" sz="1800" dirty="0" smtClean="0">
                <a:solidFill>
                  <a:srgbClr val="0070C0"/>
                </a:solidFill>
                <a:latin typeface="mylotus" panose="02000000000000000000" pitchFamily="2" charset="-78"/>
                <a:cs typeface="mylotus" panose="02000000000000000000" pitchFamily="2" charset="-78"/>
              </a:rPr>
              <a:t>" فى البداية تسمية علم الاجتماع بالفيزياء الاجتماعية حتى يوضح وجهة نظره فى أن المجتمع يمكن دراسته وكذلك ظواهره مثل الظواهر الكونية ولكن "كونت" تخلى عن هذه التسمية بعد أن نشر الباحث البلجيكى " </a:t>
            </a:r>
            <a:r>
              <a:rPr lang="ar-SA" sz="1800" dirty="0" smtClean="0">
                <a:solidFill>
                  <a:schemeClr val="tx1">
                    <a:lumMod val="95000"/>
                    <a:lumOff val="5000"/>
                  </a:schemeClr>
                </a:solidFill>
                <a:latin typeface="mylotus" panose="02000000000000000000" pitchFamily="2" charset="-78"/>
                <a:cs typeface="mylotus" panose="02000000000000000000" pitchFamily="2" charset="-78"/>
              </a:rPr>
              <a:t>أدولف كيتيليه</a:t>
            </a:r>
            <a:r>
              <a:rPr lang="ar-SA" sz="1800" dirty="0" smtClean="0">
                <a:solidFill>
                  <a:srgbClr val="0070C0"/>
                </a:solidFill>
                <a:latin typeface="mylotus" panose="02000000000000000000" pitchFamily="2" charset="-78"/>
                <a:cs typeface="mylotus" panose="02000000000000000000" pitchFamily="2" charset="-78"/>
              </a:rPr>
              <a:t>" دراسات إحصائية عن المجتمع أطلق عليها نفس هذه التسمية الفيزياء الاجتماعية0 </a:t>
            </a:r>
            <a:br>
              <a:rPr lang="ar-SA" sz="1800" dirty="0" smtClean="0">
                <a:solidFill>
                  <a:srgbClr val="0070C0"/>
                </a:solidFill>
                <a:latin typeface="mylotus" panose="02000000000000000000" pitchFamily="2" charset="-78"/>
                <a:cs typeface="mylotus" panose="02000000000000000000" pitchFamily="2" charset="-78"/>
              </a:rPr>
            </a:br>
            <a:endParaRPr lang="ar-SA" sz="1800" dirty="0">
              <a:solidFill>
                <a:srgbClr val="0070C0"/>
              </a:solidFill>
              <a:latin typeface="mylotus" panose="02000000000000000000" pitchFamily="2" charset="-78"/>
              <a:cs typeface="mylotus" panose="02000000000000000000" pitchFamily="2" charset="-78"/>
            </a:endParaRPr>
          </a:p>
        </p:txBody>
      </p:sp>
      <p:pic>
        <p:nvPicPr>
          <p:cNvPr id="4" name="Picture 2" descr="ملف:Auguste Comte.jpg"/>
          <p:cNvPicPr>
            <a:picLocks noGrp="1" noChangeAspect="1" noChangeArrowheads="1"/>
          </p:cNvPicPr>
          <p:nvPr>
            <p:ph sz="quarter" idx="13"/>
          </p:nvPr>
        </p:nvPicPr>
        <p:blipFill>
          <a:blip r:embed="rId3" cstate="print"/>
          <a:stretch>
            <a:fillRect/>
          </a:stretch>
        </p:blipFill>
        <p:spPr bwMode="auto">
          <a:xfrm>
            <a:off x="4912666" y="2366963"/>
            <a:ext cx="2366667" cy="342423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C48FCF-4D8E-462B-8503-7B8539C41C66}" type="slidenum">
              <a:rPr lang="ar-SA" smtClean="0"/>
              <a:t>3</a:t>
            </a:fld>
            <a:endParaRPr lang="ar-SA"/>
          </a:p>
        </p:txBody>
      </p:sp>
      <p:sp>
        <p:nvSpPr>
          <p:cNvPr id="6" name="Footer Placeholder 5"/>
          <p:cNvSpPr>
            <a:spLocks noGrp="1"/>
          </p:cNvSpPr>
          <p:nvPr>
            <p:ph type="ftr" sz="quarter" idx="11"/>
          </p:nvPr>
        </p:nvSpPr>
        <p:spPr/>
        <p:txBody>
          <a:bodyPr/>
          <a:lstStyle/>
          <a:p>
            <a:r>
              <a:rPr lang="ar-SA" smtClean="0"/>
              <a:t>علم الاجتماع</a:t>
            </a:r>
            <a:endParaRPr lang="ar-SA"/>
          </a:p>
        </p:txBody>
      </p:sp>
    </p:spTree>
    <p:extLst>
      <p:ext uri="{BB962C8B-B14F-4D97-AF65-F5344CB8AC3E}">
        <p14:creationId xmlns:p14="http://schemas.microsoft.com/office/powerpoint/2010/main" val="9250764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100" dirty="0" smtClean="0">
                <a:solidFill>
                  <a:schemeClr val="accent2">
                    <a:lumMod val="75000"/>
                  </a:schemeClr>
                </a:solidFill>
              </a:rPr>
              <a:t>عبد الرحمن ابن خلدون.. مؤسس علم الاجتماع ومؤرخ مسلم </a:t>
            </a:r>
            <a:br>
              <a:rPr lang="ar-SA" sz="3100" dirty="0" smtClean="0">
                <a:solidFill>
                  <a:schemeClr val="accent2">
                    <a:lumMod val="75000"/>
                  </a:schemeClr>
                </a:solidFill>
              </a:rPr>
            </a:br>
            <a:r>
              <a:rPr lang="ar-SA" sz="3100" dirty="0" smtClean="0">
                <a:solidFill>
                  <a:schemeClr val="accent2">
                    <a:lumMod val="75000"/>
                  </a:schemeClr>
                </a:solidFill>
              </a:rPr>
              <a:t>ولد فى تونس وتوفى ودفن فى مصر</a:t>
            </a:r>
            <a:r>
              <a:rPr lang="ar-SA" dirty="0" smtClean="0">
                <a:solidFill>
                  <a:schemeClr val="accent2">
                    <a:lumMod val="75000"/>
                  </a:schemeClr>
                </a:solidFill>
              </a:rPr>
              <a:t/>
            </a:r>
            <a:br>
              <a:rPr lang="ar-SA" dirty="0" smtClean="0">
                <a:solidFill>
                  <a:schemeClr val="accent2">
                    <a:lumMod val="75000"/>
                  </a:schemeClr>
                </a:solidFill>
              </a:rPr>
            </a:br>
            <a:endParaRPr lang="ar-SA" dirty="0">
              <a:solidFill>
                <a:schemeClr val="accent2">
                  <a:lumMod val="75000"/>
                </a:schemeClr>
              </a:solidFill>
            </a:endParaRPr>
          </a:p>
        </p:txBody>
      </p:sp>
      <p:sp>
        <p:nvSpPr>
          <p:cNvPr id="3" name="Text Placeholder 2"/>
          <p:cNvSpPr>
            <a:spLocks noGrp="1"/>
          </p:cNvSpPr>
          <p:nvPr>
            <p:ph type="body" idx="1"/>
          </p:nvPr>
        </p:nvSpPr>
        <p:spPr/>
        <p:txBody>
          <a:bodyPr/>
          <a:lstStyle/>
          <a:p>
            <a:r>
              <a:rPr lang="ar-SA" dirty="0" smtClean="0"/>
              <a:t>مؤسس علم الاجتماع</a:t>
            </a:r>
            <a:endParaRPr lang="ar-SA" dirty="0"/>
          </a:p>
        </p:txBody>
      </p:sp>
      <p:pic>
        <p:nvPicPr>
          <p:cNvPr id="8" name="Content Placeholder 7"/>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609850" y="3392487"/>
            <a:ext cx="1714500" cy="2057400"/>
          </a:xfrm>
        </p:spPr>
      </p:pic>
      <p:sp>
        <p:nvSpPr>
          <p:cNvPr id="5" name="Text Placeholder 4"/>
          <p:cNvSpPr>
            <a:spLocks noGrp="1"/>
          </p:cNvSpPr>
          <p:nvPr>
            <p:ph type="body" sz="quarter" idx="3"/>
          </p:nvPr>
        </p:nvSpPr>
        <p:spPr/>
        <p:txBody>
          <a:bodyPr/>
          <a:lstStyle/>
          <a:p>
            <a:r>
              <a:rPr lang="ar-SA" dirty="0" smtClean="0"/>
              <a:t>ابن خلدون</a:t>
            </a:r>
            <a:endParaRPr lang="ar-SA" dirty="0"/>
          </a:p>
        </p:txBody>
      </p:sp>
      <p:pic>
        <p:nvPicPr>
          <p:cNvPr id="7" name="Content Placeholder 6"/>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7653337" y="3349625"/>
            <a:ext cx="2143125" cy="2143125"/>
          </a:xfrm>
        </p:spPr>
      </p:pic>
      <p:sp>
        <p:nvSpPr>
          <p:cNvPr id="9" name="Slide Number Placeholder 8"/>
          <p:cNvSpPr>
            <a:spLocks noGrp="1"/>
          </p:cNvSpPr>
          <p:nvPr>
            <p:ph type="sldNum" sz="quarter" idx="12"/>
          </p:nvPr>
        </p:nvSpPr>
        <p:spPr/>
        <p:txBody>
          <a:bodyPr/>
          <a:lstStyle/>
          <a:p>
            <a:fld id="{B6C48FCF-4D8E-462B-8503-7B8539C41C66}" type="slidenum">
              <a:rPr lang="ar-SA" smtClean="0"/>
              <a:t>4</a:t>
            </a:fld>
            <a:endParaRPr lang="ar-SA"/>
          </a:p>
        </p:txBody>
      </p:sp>
      <p:sp>
        <p:nvSpPr>
          <p:cNvPr id="10" name="Footer Placeholder 9"/>
          <p:cNvSpPr>
            <a:spLocks noGrp="1"/>
          </p:cNvSpPr>
          <p:nvPr>
            <p:ph type="ftr" sz="quarter" idx="11"/>
          </p:nvPr>
        </p:nvSpPr>
        <p:spPr/>
        <p:txBody>
          <a:bodyPr/>
          <a:lstStyle/>
          <a:p>
            <a:r>
              <a:rPr lang="ar-SA" smtClean="0"/>
              <a:t>علم الاجتماع</a:t>
            </a:r>
            <a:endParaRPr lang="ar-SA"/>
          </a:p>
        </p:txBody>
      </p:sp>
    </p:spTree>
    <p:extLst>
      <p:ext uri="{BB962C8B-B14F-4D97-AF65-F5344CB8AC3E}">
        <p14:creationId xmlns:p14="http://schemas.microsoft.com/office/powerpoint/2010/main" val="368480876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solidFill>
                  <a:srgbClr val="C00000"/>
                </a:solidFill>
              </a:rPr>
              <a:t>ابن خلدون</a:t>
            </a:r>
            <a:endParaRPr lang="ar-SA" b="1" dirty="0">
              <a:solidFill>
                <a:srgbClr val="C00000"/>
              </a:solidFill>
            </a:endParaRPr>
          </a:p>
        </p:txBody>
      </p:sp>
      <p:sp>
        <p:nvSpPr>
          <p:cNvPr id="3" name="TextBox 2"/>
          <p:cNvSpPr txBox="1"/>
          <p:nvPr/>
        </p:nvSpPr>
        <p:spPr>
          <a:xfrm>
            <a:off x="1059894" y="2498501"/>
            <a:ext cx="10072212" cy="2862322"/>
          </a:xfrm>
          <a:prstGeom prst="rect">
            <a:avLst/>
          </a:prstGeom>
          <a:noFill/>
        </p:spPr>
        <p:txBody>
          <a:bodyPr wrap="square" rtlCol="1">
            <a:spAutoFit/>
          </a:bodyPr>
          <a:lstStyle/>
          <a:p>
            <a:r>
              <a:rPr lang="ar-SA" dirty="0" smtClean="0">
                <a:solidFill>
                  <a:srgbClr val="C00000"/>
                </a:solidFill>
                <a:latin typeface="mylotus" panose="02000000000000000000" pitchFamily="2" charset="-78"/>
                <a:cs typeface="mylotus" panose="02000000000000000000" pitchFamily="2" charset="-78"/>
              </a:rPr>
              <a:t>يعتبر ابن خلدون أحد العلماء الذين تفخر بهم الحضارة الإسلامية، فهو مؤسس علم الاجتماع وأول من وضعه على أسسه الحديثة، وقد توصل إلى نظريات باهرة في هذا العلم حول قوانين العمران ونظرية العصبية، وبناء الدولة وأطوار عمارها وسقوطها. وقد سبقت آراؤه ونظرياته ما توصل إليه لاحقاً بعدة قرون عدد من مشاهير العلماء كالعالم الفرنسي أوجست كونت</a:t>
            </a:r>
            <a:br>
              <a:rPr lang="ar-SA" dirty="0" smtClean="0">
                <a:solidFill>
                  <a:srgbClr val="C00000"/>
                </a:solidFill>
                <a:latin typeface="mylotus" panose="02000000000000000000" pitchFamily="2" charset="-78"/>
                <a:cs typeface="mylotus" panose="02000000000000000000" pitchFamily="2" charset="-78"/>
              </a:rPr>
            </a:br>
            <a:r>
              <a:rPr lang="ar-SA" dirty="0" smtClean="0">
                <a:solidFill>
                  <a:srgbClr val="C00000"/>
                </a:solidFill>
                <a:latin typeface="mylotus" panose="02000000000000000000" pitchFamily="2" charset="-78"/>
                <a:cs typeface="mylotus" panose="02000000000000000000" pitchFamily="2" charset="-78"/>
              </a:rPr>
              <a:t/>
            </a:r>
            <a:br>
              <a:rPr lang="ar-SA" dirty="0" smtClean="0">
                <a:solidFill>
                  <a:srgbClr val="C00000"/>
                </a:solidFill>
                <a:latin typeface="mylotus" panose="02000000000000000000" pitchFamily="2" charset="-78"/>
                <a:cs typeface="mylotus" panose="02000000000000000000" pitchFamily="2" charset="-78"/>
              </a:rPr>
            </a:br>
            <a:r>
              <a:rPr lang="ar-SA" dirty="0" smtClean="0">
                <a:solidFill>
                  <a:srgbClr val="C00000"/>
                </a:solidFill>
                <a:latin typeface="mylotus" panose="02000000000000000000" pitchFamily="2" charset="-78"/>
                <a:cs typeface="mylotus" panose="02000000000000000000" pitchFamily="2" charset="-78"/>
              </a:rPr>
              <a:t>امتاز ابن خلدون بسعة اطلاعه على ما كتبه القدامى على أحوال البشر وقدرته على استعراض الآراء ونقدها، ودقة الملاحظة مع حرية في التفكير وإنصاف أصحاب الآراء المخالفة لرأيه. وقد كان لخبرته في الحياة السياسية والإدارية وفي القضاء، إلى جانب أسفاره الكثيرة من موطنه الأصيل تونس وبقية بلاد شمال أفريقيا إلى بلدان أخرى مثل مصر والحجاز والشام، أثر بالغ في موضوعية وعلمية كتاباته عن التاريخ وملاحظاته.</a:t>
            </a:r>
            <a:br>
              <a:rPr lang="ar-SA" dirty="0" smtClean="0">
                <a:solidFill>
                  <a:srgbClr val="C00000"/>
                </a:solidFill>
                <a:latin typeface="mylotus" panose="02000000000000000000" pitchFamily="2" charset="-78"/>
                <a:cs typeface="mylotus" panose="02000000000000000000" pitchFamily="2" charset="-78"/>
              </a:rPr>
            </a:br>
            <a:r>
              <a:rPr lang="ar-SA" dirty="0" smtClean="0">
                <a:solidFill>
                  <a:srgbClr val="C00000"/>
                </a:solidFill>
                <a:latin typeface="mylotus" panose="02000000000000000000" pitchFamily="2" charset="-78"/>
                <a:cs typeface="mylotus" panose="02000000000000000000" pitchFamily="2" charset="-78"/>
              </a:rPr>
              <a:t/>
            </a:r>
            <a:br>
              <a:rPr lang="ar-SA" dirty="0" smtClean="0">
                <a:solidFill>
                  <a:srgbClr val="C00000"/>
                </a:solidFill>
                <a:latin typeface="mylotus" panose="02000000000000000000" pitchFamily="2" charset="-78"/>
                <a:cs typeface="mylotus" panose="02000000000000000000" pitchFamily="2" charset="-78"/>
              </a:rPr>
            </a:br>
            <a:r>
              <a:rPr lang="ar-SA" dirty="0" smtClean="0">
                <a:solidFill>
                  <a:srgbClr val="C00000"/>
                </a:solidFill>
                <a:latin typeface="mylotus" panose="02000000000000000000" pitchFamily="2" charset="-78"/>
                <a:cs typeface="mylotus" panose="02000000000000000000" pitchFamily="2" charset="-78"/>
              </a:rPr>
              <a:t>بسبب فكر ابن خلدون الدبلوماسي الحكيم، أُرسل أكثر من مرة لحل نزاعات دولية، فقد عينه السلطان محمد بن الأحمر سفيراً إلى أمير قشتالة لعقد الصلح.</a:t>
            </a:r>
            <a:endParaRPr lang="ar-SA" dirty="0">
              <a:solidFill>
                <a:srgbClr val="C00000"/>
              </a:solidFill>
              <a:latin typeface="mylotus" panose="02000000000000000000" pitchFamily="2" charset="-78"/>
              <a:cs typeface="mylotus" panose="02000000000000000000" pitchFamily="2" charset="-78"/>
            </a:endParaRPr>
          </a:p>
        </p:txBody>
      </p:sp>
      <p:sp>
        <p:nvSpPr>
          <p:cNvPr id="4" name="Slide Number Placeholder 3"/>
          <p:cNvSpPr>
            <a:spLocks noGrp="1"/>
          </p:cNvSpPr>
          <p:nvPr>
            <p:ph type="sldNum" sz="quarter" idx="12"/>
          </p:nvPr>
        </p:nvSpPr>
        <p:spPr/>
        <p:txBody>
          <a:bodyPr/>
          <a:lstStyle/>
          <a:p>
            <a:fld id="{B6C48FCF-4D8E-462B-8503-7B8539C41C66}" type="slidenum">
              <a:rPr lang="ar-SA" smtClean="0"/>
              <a:t>5</a:t>
            </a:fld>
            <a:endParaRPr lang="ar-SA"/>
          </a:p>
        </p:txBody>
      </p:sp>
      <p:sp>
        <p:nvSpPr>
          <p:cNvPr id="5" name="Footer Placeholder 4"/>
          <p:cNvSpPr>
            <a:spLocks noGrp="1"/>
          </p:cNvSpPr>
          <p:nvPr>
            <p:ph type="ftr" sz="quarter" idx="11"/>
          </p:nvPr>
        </p:nvSpPr>
        <p:spPr/>
        <p:txBody>
          <a:bodyPr/>
          <a:lstStyle/>
          <a:p>
            <a:r>
              <a:rPr lang="ar-SA" smtClean="0"/>
              <a:t>علم الاجتماع</a:t>
            </a:r>
            <a:endParaRPr lang="ar-SA"/>
          </a:p>
        </p:txBody>
      </p:sp>
    </p:spTree>
    <p:extLst>
      <p:ext uri="{BB962C8B-B14F-4D97-AF65-F5344CB8AC3E}">
        <p14:creationId xmlns:p14="http://schemas.microsoft.com/office/powerpoint/2010/main" val="16559361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4000" dirty="0" smtClean="0">
                <a:solidFill>
                  <a:schemeClr val="accent2">
                    <a:lumMod val="75000"/>
                  </a:schemeClr>
                </a:solidFill>
                <a:cs typeface="MCS Slim S_I normal." pitchFamily="2" charset="-78"/>
              </a:rPr>
              <a:t>كارل ماركس</a:t>
            </a:r>
            <a:endParaRPr lang="ar-SA" sz="4000" dirty="0">
              <a:solidFill>
                <a:schemeClr val="accent2">
                  <a:lumMod val="75000"/>
                </a:schemeClr>
              </a:solidFill>
              <a:cs typeface="MCS Slim S_I normal." pitchFamily="2" charset="-78"/>
            </a:endParaRP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3181" r="13181"/>
          <a:stretch>
            <a:fillRect/>
          </a:stretch>
        </p:blipFill>
        <p:spPr/>
      </p:pic>
      <p:sp>
        <p:nvSpPr>
          <p:cNvPr id="4" name="Text Placeholder 3"/>
          <p:cNvSpPr>
            <a:spLocks noGrp="1"/>
          </p:cNvSpPr>
          <p:nvPr>
            <p:ph type="body" sz="half" idx="2"/>
          </p:nvPr>
        </p:nvSpPr>
        <p:spPr/>
        <p:txBody>
          <a:bodyPr>
            <a:normAutofit/>
          </a:bodyPr>
          <a:lstStyle/>
          <a:p>
            <a:r>
              <a:rPr lang="ar-SA" b="1" dirty="0" smtClean="0">
                <a:solidFill>
                  <a:schemeClr val="accent1">
                    <a:lumMod val="75000"/>
                  </a:schemeClr>
                </a:solidFill>
                <a:latin typeface="E72ÒÎÇÑÝ ÍÌã " pitchFamily="2" charset="0"/>
              </a:rPr>
              <a:t>اعتبرت دراسات كارل ماركس المبكرة الاجتماعية حقلا مشابها للعلوم الطبيعة مثل الفيزياء أو علم الأحياء. كنتيجة لذلك، جادل العديد من الباحثين بأن الطريقة والمنهج المستعملان في العلوم المتماسكة منهجيا تناسب بشكل مثالي الاستعمال في دراسات علم الاجتماع. وكان استخدام الطريقة العلمية وتشديد النزعة التجريبيةِ امتيازَ علم الاجتماع عن علم اللاهوت، والفلسفة، الميتافيزيقيا. هذا أدى إلى علم اجتماع معترف به كعِلْم تجريبي. هذه النظرة الاجتماعية المبكّرة، مدعومة من قبل كونت، أدت إلى الفلسفة الواقعية، المستندة على الطبيعية الاجتماعية.</a:t>
            </a:r>
            <a:endParaRPr lang="ar-SA" b="1" dirty="0">
              <a:solidFill>
                <a:schemeClr val="accent1">
                  <a:lumMod val="75000"/>
                </a:schemeClr>
              </a:solidFill>
              <a:latin typeface="E72ÒÎÇÑÝ ÍÌã " pitchFamily="2" charset="0"/>
            </a:endParaRPr>
          </a:p>
        </p:txBody>
      </p:sp>
      <p:sp>
        <p:nvSpPr>
          <p:cNvPr id="6" name="Slide Number Placeholder 5"/>
          <p:cNvSpPr>
            <a:spLocks noGrp="1"/>
          </p:cNvSpPr>
          <p:nvPr>
            <p:ph type="sldNum" sz="quarter" idx="12"/>
          </p:nvPr>
        </p:nvSpPr>
        <p:spPr/>
        <p:txBody>
          <a:bodyPr/>
          <a:lstStyle/>
          <a:p>
            <a:fld id="{B6C48FCF-4D8E-462B-8503-7B8539C41C66}" type="slidenum">
              <a:rPr lang="ar-SA" smtClean="0"/>
              <a:t>6</a:t>
            </a:fld>
            <a:endParaRPr lang="ar-SA"/>
          </a:p>
        </p:txBody>
      </p:sp>
      <p:sp>
        <p:nvSpPr>
          <p:cNvPr id="7" name="Footer Placeholder 6"/>
          <p:cNvSpPr>
            <a:spLocks noGrp="1"/>
          </p:cNvSpPr>
          <p:nvPr>
            <p:ph type="ftr" sz="quarter" idx="11"/>
          </p:nvPr>
        </p:nvSpPr>
        <p:spPr/>
        <p:txBody>
          <a:bodyPr/>
          <a:lstStyle/>
          <a:p>
            <a:r>
              <a:rPr lang="ar-SA" smtClean="0"/>
              <a:t>علم الاجتماع</a:t>
            </a:r>
            <a:endParaRPr lang="ar-SA"/>
          </a:p>
        </p:txBody>
      </p:sp>
    </p:spTree>
    <p:extLst>
      <p:ext uri="{BB962C8B-B14F-4D97-AF65-F5344CB8AC3E}">
        <p14:creationId xmlns:p14="http://schemas.microsoft.com/office/powerpoint/2010/main" val="299208179"/>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4000" b="1" dirty="0" smtClean="0">
                <a:solidFill>
                  <a:schemeClr val="bg1">
                    <a:lumMod val="50000"/>
                  </a:schemeClr>
                </a:solidFill>
              </a:rPr>
              <a:t>العلم ورياضيات علم الاجتماع</a:t>
            </a:r>
            <a:endParaRPr lang="ar-SA" sz="4000" dirty="0">
              <a:solidFill>
                <a:schemeClr val="bg1">
                  <a:lumMod val="50000"/>
                </a:schemeClr>
              </a:solidFill>
            </a:endParaRPr>
          </a:p>
        </p:txBody>
      </p:sp>
      <p:sp>
        <p:nvSpPr>
          <p:cNvPr id="3" name="TextBox 2"/>
          <p:cNvSpPr txBox="1"/>
          <p:nvPr/>
        </p:nvSpPr>
        <p:spPr>
          <a:xfrm>
            <a:off x="1481070" y="2459865"/>
            <a:ext cx="9272789" cy="2862322"/>
          </a:xfrm>
          <a:prstGeom prst="rect">
            <a:avLst/>
          </a:prstGeom>
          <a:noFill/>
        </p:spPr>
        <p:txBody>
          <a:bodyPr wrap="square" rtlCol="1">
            <a:spAutoFit/>
          </a:bodyPr>
          <a:lstStyle/>
          <a:p>
            <a:r>
              <a:rPr lang="ar-SA" dirty="0" smtClean="0">
                <a:solidFill>
                  <a:schemeClr val="accent1">
                    <a:lumMod val="75000"/>
                  </a:schemeClr>
                </a:solidFill>
                <a:latin typeface="E72ÒÎÇÑÝ ÍÌã " pitchFamily="2" charset="0"/>
              </a:rPr>
              <a:t>يدرس علماء الاجتماع المجتمع والسلوك الاجتماعي بفحص المجموعات والمؤسسات الاجتماعية التي يشكلها البشر، بالإضافة إلى السياسة والدين والتجمعات المختلفة وتنظيمات العمل. كما يدرسون أيضاً السلوك، والتفاعل الاجتماعي بين المجموعات، يتتبع أصلهم ونموهم، ويحلل تأثيرَ نشاطات المجموعة على الأعضاء الأفراد. يهتم علماء الاجتماع بخصائص المجموعات الاجتماعية والمنظمات والمؤسسات؛ وكيفية تأثر الأفراد من قبل بعضهم البعض وبالمجموعاتِ التي يعودون إليها؛ وتأثير الميزات الاجتماعية مثل الجنس، العمر، أَو الحياة اليومية. تساعد نتائج البحث الاجتماعيِ المربين، والمشرعين والمدراء والآخرون المهتمون بحل المشاكل الاجتماعية وصياغة سياسة عامة. يعمل أكثر علماء الاجتماع في واحد أو أكثرِ من التنظيمات الاجتماعية، مثل المنظمة الاجتماعية التقسيم الطبقي، وقدرة التنقل؛ العلاقات العرقية؛ تعليم؛ العائلة؛ علم النفس الاجتماعي؛ والحضري، و الريفي، سياسي، وعلم الاجتماع المقارن؛ أدوار جنس وعلاقات؛ علم سكان؛ علم الشيخوخة؛ علم الإجرام؛ والممارسات الاجتماعية.</a:t>
            </a:r>
          </a:p>
          <a:p>
            <a:endParaRPr lang="ar-SA" dirty="0"/>
          </a:p>
        </p:txBody>
      </p:sp>
      <p:sp>
        <p:nvSpPr>
          <p:cNvPr id="4" name="Slide Number Placeholder 3"/>
          <p:cNvSpPr>
            <a:spLocks noGrp="1"/>
          </p:cNvSpPr>
          <p:nvPr>
            <p:ph type="sldNum" sz="quarter" idx="12"/>
          </p:nvPr>
        </p:nvSpPr>
        <p:spPr/>
        <p:txBody>
          <a:bodyPr/>
          <a:lstStyle/>
          <a:p>
            <a:fld id="{B6C48FCF-4D8E-462B-8503-7B8539C41C66}" type="slidenum">
              <a:rPr lang="ar-SA" smtClean="0"/>
              <a:t>7</a:t>
            </a:fld>
            <a:endParaRPr lang="ar-SA"/>
          </a:p>
        </p:txBody>
      </p:sp>
      <p:sp>
        <p:nvSpPr>
          <p:cNvPr id="5" name="Footer Placeholder 4"/>
          <p:cNvSpPr>
            <a:spLocks noGrp="1"/>
          </p:cNvSpPr>
          <p:nvPr>
            <p:ph type="ftr" sz="quarter" idx="11"/>
          </p:nvPr>
        </p:nvSpPr>
        <p:spPr/>
        <p:txBody>
          <a:bodyPr/>
          <a:lstStyle/>
          <a:p>
            <a:r>
              <a:rPr lang="ar-SA" smtClean="0"/>
              <a:t>علم الاجتماع</a:t>
            </a:r>
            <a:endParaRPr lang="ar-SA"/>
          </a:p>
        </p:txBody>
      </p:sp>
    </p:spTree>
    <p:extLst>
      <p:ext uri="{BB962C8B-B14F-4D97-AF65-F5344CB8AC3E}">
        <p14:creationId xmlns:p14="http://schemas.microsoft.com/office/powerpoint/2010/main" val="3699867988"/>
      </p:ext>
    </p:extLst>
  </p:cSld>
  <p:clrMapOvr>
    <a:masterClrMapping/>
  </p:clrMapOvr>
  <p:transition spd="slow">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tx2">
                    <a:lumMod val="75000"/>
                  </a:schemeClr>
                </a:solidFill>
                <a:cs typeface="2Osmaanywaab" pitchFamily="2" charset="-78"/>
              </a:rPr>
              <a:t>المجتمع</a:t>
            </a:r>
            <a:endParaRPr lang="ar-SA" dirty="0">
              <a:solidFill>
                <a:schemeClr val="tx2">
                  <a:lumMod val="75000"/>
                </a:schemeClr>
              </a:solidFill>
              <a:cs typeface="2Osmaanywaab" pitchFamily="2" charset="-78"/>
            </a:endParaRPr>
          </a:p>
        </p:txBody>
      </p:sp>
      <p:sp>
        <p:nvSpPr>
          <p:cNvPr id="4" name="Rectangle 1"/>
          <p:cNvSpPr>
            <a:spLocks noGrp="1" noChangeArrowheads="1"/>
          </p:cNvSpPr>
          <p:nvPr>
            <p:ph sz="quarter" idx="13"/>
          </p:nvPr>
        </p:nvSpPr>
        <p:spPr bwMode="auto">
          <a:xfrm>
            <a:off x="838200" y="3916655"/>
            <a:ext cx="38472" cy="169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Arial" panose="020B0604020202020204" pitchFamily="34" charset="0"/>
              </a:rPr>
              <a:t>.</a:t>
            </a:r>
            <a:endParaRPr kumimoji="0" lang="ar-SA" sz="1800" b="0" i="0" u="none" strike="noStrike" cap="none" normalizeH="0" baseline="0" dirty="0" smtClean="0">
              <a:ln>
                <a:noFill/>
              </a:ln>
              <a:solidFill>
                <a:schemeClr val="tx1"/>
              </a:solidFill>
              <a:effectLst/>
              <a:latin typeface="Arial" panose="020B0604020202020204" pitchFamily="34" charset="0"/>
            </a:endParaRPr>
          </a:p>
        </p:txBody>
      </p:sp>
      <p:sp>
        <p:nvSpPr>
          <p:cNvPr id="5" name="TextBox 4"/>
          <p:cNvSpPr txBox="1"/>
          <p:nvPr/>
        </p:nvSpPr>
        <p:spPr>
          <a:xfrm>
            <a:off x="162851" y="2377772"/>
            <a:ext cx="11190949" cy="3139321"/>
          </a:xfrm>
          <a:prstGeom prst="rect">
            <a:avLst/>
          </a:prstGeom>
          <a:noFill/>
        </p:spPr>
        <p:txBody>
          <a:bodyPr wrap="none" rtlCol="1">
            <a:spAutoFit/>
          </a:bodyPr>
          <a:lstStyle/>
          <a:p>
            <a:endParaRPr lang="ar-SA" dirty="0" smtClean="0"/>
          </a:p>
          <a:p>
            <a:r>
              <a:rPr lang="ar-SA" dirty="0" smtClean="0">
                <a:solidFill>
                  <a:schemeClr val="accent1">
                    <a:lumMod val="50000"/>
                  </a:schemeClr>
                </a:solidFill>
              </a:rPr>
              <a:t>جماعات من البشر تعيش على قطعة محددة من الأرض لفترة طويلة من الزمن تسمح بإقامة علاقات مستمرة ومستقرة مع تحقيق درجة من الاكتفاء الذاتي</a:t>
            </a:r>
          </a:p>
          <a:p>
            <a:r>
              <a:rPr lang="ar-SA" dirty="0" smtClean="0">
                <a:solidFill>
                  <a:schemeClr val="accent1">
                    <a:lumMod val="50000"/>
                  </a:schemeClr>
                </a:solidFill>
              </a:rPr>
              <a:t>مقومات المجتمع</a:t>
            </a:r>
          </a:p>
          <a:p>
            <a:r>
              <a:rPr lang="ar-SA" dirty="0" smtClean="0">
                <a:solidFill>
                  <a:srgbClr val="FF0000"/>
                </a:solidFill>
              </a:rPr>
              <a:t>1. الأرض محددة.</a:t>
            </a:r>
          </a:p>
          <a:p>
            <a:endParaRPr lang="ar-SA" dirty="0" smtClean="0">
              <a:solidFill>
                <a:srgbClr val="FF0000"/>
              </a:solidFill>
            </a:endParaRPr>
          </a:p>
          <a:p>
            <a:r>
              <a:rPr lang="ar-SA" dirty="0" smtClean="0">
                <a:solidFill>
                  <a:srgbClr val="FF0000"/>
                </a:solidFill>
              </a:rPr>
              <a:t>2. البشر أي السكان.</a:t>
            </a:r>
          </a:p>
          <a:p>
            <a:endParaRPr lang="ar-SA" dirty="0" smtClean="0">
              <a:solidFill>
                <a:srgbClr val="FF0000"/>
              </a:solidFill>
            </a:endParaRPr>
          </a:p>
          <a:p>
            <a:r>
              <a:rPr lang="ar-SA" dirty="0" smtClean="0">
                <a:solidFill>
                  <a:srgbClr val="FF0000"/>
                </a:solidFill>
              </a:rPr>
              <a:t>3. الاستمرار في الزمن أي علاقات تاريخية.</a:t>
            </a:r>
          </a:p>
          <a:p>
            <a:endParaRPr lang="ar-SA" dirty="0" smtClean="0">
              <a:solidFill>
                <a:srgbClr val="FF0000"/>
              </a:solidFill>
            </a:endParaRPr>
          </a:p>
          <a:p>
            <a:r>
              <a:rPr lang="ar-SA" dirty="0" smtClean="0">
                <a:solidFill>
                  <a:srgbClr val="FF0000"/>
                </a:solidFill>
              </a:rPr>
              <a:t>4. الحد الأدنى من الاكتفاء الذاتي.</a:t>
            </a:r>
          </a:p>
          <a:p>
            <a:endParaRPr lang="ar-SA" dirty="0"/>
          </a:p>
        </p:txBody>
      </p:sp>
      <p:sp>
        <p:nvSpPr>
          <p:cNvPr id="6" name="Slide Number Placeholder 5"/>
          <p:cNvSpPr>
            <a:spLocks noGrp="1"/>
          </p:cNvSpPr>
          <p:nvPr>
            <p:ph type="sldNum" sz="quarter" idx="12"/>
          </p:nvPr>
        </p:nvSpPr>
        <p:spPr/>
        <p:txBody>
          <a:bodyPr/>
          <a:lstStyle/>
          <a:p>
            <a:fld id="{B6C48FCF-4D8E-462B-8503-7B8539C41C66}" type="slidenum">
              <a:rPr lang="ar-SA" smtClean="0"/>
              <a:t>8</a:t>
            </a:fld>
            <a:endParaRPr lang="ar-SA"/>
          </a:p>
        </p:txBody>
      </p:sp>
      <p:sp>
        <p:nvSpPr>
          <p:cNvPr id="7" name="Footer Placeholder 6"/>
          <p:cNvSpPr>
            <a:spLocks noGrp="1"/>
          </p:cNvSpPr>
          <p:nvPr>
            <p:ph type="ftr" sz="quarter" idx="11"/>
          </p:nvPr>
        </p:nvSpPr>
        <p:spPr/>
        <p:txBody>
          <a:bodyPr/>
          <a:lstStyle/>
          <a:p>
            <a:r>
              <a:rPr lang="ar-SA" smtClean="0"/>
              <a:t>علم الاجتماع</a:t>
            </a:r>
            <a:endParaRPr lang="ar-SA"/>
          </a:p>
        </p:txBody>
      </p:sp>
    </p:spTree>
    <p:extLst>
      <p:ext uri="{BB962C8B-B14F-4D97-AF65-F5344CB8AC3E}">
        <p14:creationId xmlns:p14="http://schemas.microsoft.com/office/powerpoint/2010/main" val="3588182601"/>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789050" y="288746"/>
            <a:ext cx="3932237" cy="1600200"/>
          </a:xfrm>
        </p:spPr>
        <p:txBody>
          <a:bodyPr/>
          <a:lstStyle/>
          <a:p>
            <a:r>
              <a:rPr lang="ar-SA" dirty="0" smtClean="0">
                <a:solidFill>
                  <a:srgbClr val="00B0F0"/>
                </a:solidFill>
              </a:rPr>
              <a:t>تصنيف المجتمعات</a:t>
            </a:r>
            <a:endParaRPr lang="ar-SA" dirty="0">
              <a:solidFill>
                <a:srgbClr val="00B0F0"/>
              </a:solidFill>
            </a:endParaRPr>
          </a:p>
        </p:txBody>
      </p:sp>
      <p:sp>
        <p:nvSpPr>
          <p:cNvPr id="6" name="Content Placeholder 5"/>
          <p:cNvSpPr>
            <a:spLocks noGrp="1"/>
          </p:cNvSpPr>
          <p:nvPr>
            <p:ph sz="quarter" idx="13"/>
          </p:nvPr>
        </p:nvSpPr>
        <p:spPr>
          <a:xfrm>
            <a:off x="4899853" y="1888946"/>
            <a:ext cx="6172200" cy="4873625"/>
          </a:xfrm>
        </p:spPr>
        <p:txBody>
          <a:bodyPr/>
          <a:lstStyle/>
          <a:p>
            <a:endParaRPr lang="ar-SA" b="1" dirty="0" smtClean="0"/>
          </a:p>
          <a:p>
            <a:r>
              <a:rPr lang="ar-SA" b="1" dirty="0" smtClean="0">
                <a:solidFill>
                  <a:srgbClr val="C00000"/>
                </a:solidFill>
                <a:cs typeface="MCS Slim S_I normal." pitchFamily="2" charset="-78"/>
              </a:rPr>
              <a:t>تصنيف ثنائي:</a:t>
            </a:r>
            <a:endParaRPr lang="ar-SA" dirty="0" smtClean="0">
              <a:solidFill>
                <a:srgbClr val="C00000"/>
              </a:solidFill>
              <a:cs typeface="MCS Slim S_I normal." pitchFamily="2" charset="-78"/>
            </a:endParaRPr>
          </a:p>
          <a:p>
            <a:r>
              <a:rPr lang="ar-SA" b="1" dirty="0" smtClean="0">
                <a:solidFill>
                  <a:srgbClr val="C00000"/>
                </a:solidFill>
                <a:cs typeface="MCS Slim S_I normal." pitchFamily="2" charset="-78"/>
              </a:rPr>
              <a:t>تصنيف تطوري</a:t>
            </a:r>
          </a:p>
          <a:p>
            <a:r>
              <a:rPr lang="ar-SA" b="1" dirty="0" smtClean="0">
                <a:solidFill>
                  <a:srgbClr val="C00000"/>
                </a:solidFill>
                <a:cs typeface="MCS Slim S_I normal." pitchFamily="2" charset="-78"/>
              </a:rPr>
              <a:t>تصنيف مقارن:</a:t>
            </a:r>
            <a:endParaRPr lang="ar-SA" dirty="0" smtClean="0">
              <a:solidFill>
                <a:srgbClr val="C00000"/>
              </a:solidFill>
              <a:cs typeface="MCS Slim S_I normal." pitchFamily="2" charset="-78"/>
            </a:endParaRPr>
          </a:p>
          <a:p>
            <a:endParaRPr lang="ar-SA" dirty="0"/>
          </a:p>
        </p:txBody>
      </p:sp>
      <p:sp>
        <p:nvSpPr>
          <p:cNvPr id="8" name="Slide Number Placeholder 7"/>
          <p:cNvSpPr>
            <a:spLocks noGrp="1"/>
          </p:cNvSpPr>
          <p:nvPr>
            <p:ph type="sldNum" sz="quarter" idx="12"/>
          </p:nvPr>
        </p:nvSpPr>
        <p:spPr/>
        <p:txBody>
          <a:bodyPr/>
          <a:lstStyle/>
          <a:p>
            <a:fld id="{B6C48FCF-4D8E-462B-8503-7B8539C41C66}" type="slidenum">
              <a:rPr lang="ar-SA" smtClean="0"/>
              <a:t>9</a:t>
            </a:fld>
            <a:endParaRPr lang="ar-SA"/>
          </a:p>
        </p:txBody>
      </p:sp>
      <p:sp>
        <p:nvSpPr>
          <p:cNvPr id="9" name="Footer Placeholder 8"/>
          <p:cNvSpPr>
            <a:spLocks noGrp="1"/>
          </p:cNvSpPr>
          <p:nvPr>
            <p:ph type="ftr" sz="quarter" idx="11"/>
          </p:nvPr>
        </p:nvSpPr>
        <p:spPr/>
        <p:txBody>
          <a:bodyPr/>
          <a:lstStyle/>
          <a:p>
            <a:r>
              <a:rPr lang="ar-SA" smtClean="0"/>
              <a:t>علم الاجتماع</a:t>
            </a:r>
            <a:endParaRPr lang="ar-SA"/>
          </a:p>
        </p:txBody>
      </p:sp>
    </p:spTree>
    <p:extLst>
      <p:ext uri="{BB962C8B-B14F-4D97-AF65-F5344CB8AC3E}">
        <p14:creationId xmlns:p14="http://schemas.microsoft.com/office/powerpoint/2010/main" val="18941856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025761361"/>
              </p:ext>
            </p:extLst>
          </p:nvPr>
        </p:nvGraphicFramePr>
        <p:xfrm>
          <a:off x="2199424" y="1747735"/>
          <a:ext cx="8128000" cy="4363720"/>
        </p:xfrm>
        <a:graphic>
          <a:graphicData uri="http://schemas.openxmlformats.org/drawingml/2006/table">
            <a:tbl>
              <a:tblPr rtl="1" firstRow="1" bandRow="1">
                <a:tableStyleId>{5C22544A-7EE6-4342-B048-85BDC9FD1C3A}</a:tableStyleId>
              </a:tblPr>
              <a:tblGrid>
                <a:gridCol w="4064000"/>
                <a:gridCol w="4064000"/>
              </a:tblGrid>
              <a:tr h="370840">
                <a:tc>
                  <a:txBody>
                    <a:bodyPr/>
                    <a:lstStyle/>
                    <a:p>
                      <a:pPr rtl="1"/>
                      <a:r>
                        <a:rPr lang="ar-SA" sz="1400" dirty="0" smtClean="0"/>
                        <a:t>علم النفس</a:t>
                      </a:r>
                      <a:endParaRPr lang="ar-SA" sz="1400" dirty="0"/>
                    </a:p>
                  </a:txBody>
                  <a:tcPr/>
                </a:tc>
                <a:tc>
                  <a:txBody>
                    <a:bodyPr/>
                    <a:lstStyle/>
                    <a:p>
                      <a:pPr rtl="1"/>
                      <a:r>
                        <a:rPr lang="ar-SA" sz="1400" dirty="0" smtClean="0"/>
                        <a:t>هو العلم الذى يهتم بدراسة نمو التفكير الفردي ،والشخصية والسلوك .أو انه (الدراسة العلمية للسلوك الإنساني ولتوافقه مع البيئة)</a:t>
                      </a:r>
                      <a:endParaRPr lang="ar-SA" sz="1400" dirty="0"/>
                    </a:p>
                  </a:txBody>
                  <a:tcPr/>
                </a:tc>
              </a:tr>
              <a:tr h="370840">
                <a:tc>
                  <a:txBody>
                    <a:bodyPr/>
                    <a:lstStyle/>
                    <a:p>
                      <a:pPr rtl="1"/>
                      <a:r>
                        <a:rPr lang="ar-SA" sz="1400" dirty="0" smtClean="0"/>
                        <a:t>تعريف</a:t>
                      </a:r>
                      <a:r>
                        <a:rPr lang="ar-SA" sz="1400" baseline="0" dirty="0" smtClean="0"/>
                        <a:t> علم الاقتصاد</a:t>
                      </a:r>
                      <a:endParaRPr lang="ar-SA" sz="1400" dirty="0"/>
                    </a:p>
                  </a:txBody>
                  <a:tcPr/>
                </a:tc>
                <a:tc>
                  <a:txBody>
                    <a:bodyPr/>
                    <a:lstStyle/>
                    <a:p>
                      <a:pPr rtl="1"/>
                      <a:endParaRPr lang="ar-SA" sz="1400" dirty="0" smtClean="0"/>
                    </a:p>
                    <a:p>
                      <a:pPr rtl="1"/>
                      <a:r>
                        <a:rPr lang="ar-SA" sz="1400" dirty="0" smtClean="0"/>
                        <a:t>هو  "العلم الذي يهتم بدراسة ذلك الجزء من النشاط الفردي والاجتماعي الذي نكرسه للوصول إلى أحسن الظروف المادية لتحقيق الرفاهية  . "وهكذا تبدو الثروة ـ التي أهتم بها تعريف  "آدم سميث  "منذ القدم ـ كوسيلة لتحقيق الرفاهية أو لتحقيق حياة أفضل للفرد والمجتمع  .  بين مجال علم الاقتصاد وعلم ً ومن ثم تبدو الصلة واضحة تماما الاجتماع </a:t>
                      </a:r>
                      <a:endParaRPr lang="ar-SA" sz="1400"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t>تعريف </a:t>
                      </a:r>
                      <a:r>
                        <a:rPr lang="ar-SA" sz="1400" dirty="0" smtClean="0"/>
                        <a:t>الاجتماع السياسي </a:t>
                      </a:r>
                    </a:p>
                    <a:p>
                      <a:pPr rtl="1"/>
                      <a:endParaRPr lang="ar-SA" sz="1400" dirty="0"/>
                    </a:p>
                  </a:txBody>
                  <a:tcPr/>
                </a:tc>
                <a:tc>
                  <a:txBody>
                    <a:bodyPr/>
                    <a:lstStyle/>
                    <a:p>
                      <a:pPr rtl="1"/>
                      <a:r>
                        <a:rPr lang="ar-SA" sz="1400" dirty="0" smtClean="0"/>
                        <a:t>علم الاجتماع السياسي هو العلم الذى يهتم بدراسة الظواهر والنظم السياسية في ضوء البناء الاجتماعي والثقافة السائدة في المجتمع  .بمعنى أن هذا العلم ، يربط دراسته للظواهر والنظم السياسية بالأوضاع والظروف الاجتماعية والثقافية السائدة في المجتمع </a:t>
                      </a:r>
                      <a:endParaRPr lang="ar-SA" sz="1400" dirty="0"/>
                    </a:p>
                  </a:txBody>
                  <a:tcPr/>
                </a:tc>
              </a:tr>
              <a:tr h="370840">
                <a:tc>
                  <a:txBody>
                    <a:bodyPr/>
                    <a:lstStyle/>
                    <a:p>
                      <a:pPr rtl="1"/>
                      <a:r>
                        <a:rPr lang="ar-SA" sz="1400" dirty="0" smtClean="0"/>
                        <a:t>تعريف الاجتماع الاقتصادي </a:t>
                      </a:r>
                    </a:p>
                    <a:p>
                      <a:pPr rtl="1"/>
                      <a:endParaRPr lang="ar-SA" sz="1400" dirty="0"/>
                    </a:p>
                  </a:txBody>
                  <a:tcPr/>
                </a:tc>
                <a:tc>
                  <a:txBody>
                    <a:bodyPr/>
                    <a:lstStyle/>
                    <a:p>
                      <a:pPr rtl="1"/>
                      <a:r>
                        <a:rPr lang="ar-SA" sz="1400" dirty="0" smtClean="0"/>
                        <a:t>يذكر  "سملسر  "أن علم الاجتماع الاقتصادي هو  "محاولة منظمة لتطبيق نماذج التفسير والمتغيرات السوسيولوجية والإطار المرجعي لعلم الاجتماع في دراسة مجموعة من النشاطات المعقدة المتعلقة بالإنتاج ، والتوزيع ، والتبادل ، واستهلاك السلع النادرة والخدمات " </a:t>
                      </a:r>
                      <a:endParaRPr lang="ar-SA" sz="1400" dirty="0"/>
                    </a:p>
                  </a:txBody>
                  <a:tcPr/>
                </a:tc>
              </a:tr>
              <a:tr h="370840">
                <a:tc>
                  <a:txBody>
                    <a:bodyPr/>
                    <a:lstStyle/>
                    <a:p>
                      <a:pPr rtl="1"/>
                      <a:endParaRPr lang="ar-SA" sz="1400"/>
                    </a:p>
                  </a:txBody>
                  <a:tcPr/>
                </a:tc>
                <a:tc>
                  <a:txBody>
                    <a:bodyPr/>
                    <a:lstStyle/>
                    <a:p>
                      <a:pPr rtl="1"/>
                      <a:endParaRPr lang="ar-SA" sz="1400" dirty="0"/>
                    </a:p>
                  </a:txBody>
                  <a:tcPr/>
                </a:tc>
              </a:tr>
            </a:tbl>
          </a:graphicData>
        </a:graphic>
      </p:graphicFrame>
      <p:sp>
        <p:nvSpPr>
          <p:cNvPr id="8" name="Snip Diagonal Corner Rectangle 7"/>
          <p:cNvSpPr/>
          <p:nvPr/>
        </p:nvSpPr>
        <p:spPr>
          <a:xfrm>
            <a:off x="3670479" y="206062"/>
            <a:ext cx="5692462" cy="1120462"/>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TextBox 8"/>
          <p:cNvSpPr txBox="1"/>
          <p:nvPr/>
        </p:nvSpPr>
        <p:spPr>
          <a:xfrm>
            <a:off x="4005330" y="412124"/>
            <a:ext cx="4842456" cy="523220"/>
          </a:xfrm>
          <a:prstGeom prst="rect">
            <a:avLst/>
          </a:prstGeom>
          <a:noFill/>
        </p:spPr>
        <p:txBody>
          <a:bodyPr wrap="square" rtlCol="1">
            <a:spAutoFit/>
          </a:bodyPr>
          <a:lstStyle/>
          <a:p>
            <a:pPr algn="ctr"/>
            <a:r>
              <a:rPr lang="ar-SA" sz="2800" b="1" dirty="0" smtClean="0">
                <a:ln w="6600">
                  <a:solidFill>
                    <a:schemeClr val="accent2"/>
                  </a:solidFill>
                  <a:prstDash val="solid"/>
                </a:ln>
                <a:solidFill>
                  <a:srgbClr val="FFFFFF"/>
                </a:solidFill>
                <a:effectLst>
                  <a:outerShdw dist="38100" dir="2700000" algn="tl" rotWithShape="0">
                    <a:schemeClr val="accent2"/>
                  </a:outerShdw>
                </a:effectLst>
              </a:rPr>
              <a:t>مصطلحات</a:t>
            </a:r>
            <a:endParaRPr lang="ar-SA" sz="2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0" name="Slide Number Placeholder 9"/>
          <p:cNvSpPr>
            <a:spLocks noGrp="1"/>
          </p:cNvSpPr>
          <p:nvPr>
            <p:ph type="sldNum" sz="quarter" idx="12"/>
          </p:nvPr>
        </p:nvSpPr>
        <p:spPr/>
        <p:txBody>
          <a:bodyPr/>
          <a:lstStyle/>
          <a:p>
            <a:fld id="{B6C48FCF-4D8E-462B-8503-7B8539C41C66}" type="slidenum">
              <a:rPr lang="ar-SA" smtClean="0"/>
              <a:t>10</a:t>
            </a:fld>
            <a:endParaRPr lang="ar-SA"/>
          </a:p>
        </p:txBody>
      </p:sp>
      <p:sp>
        <p:nvSpPr>
          <p:cNvPr id="11" name="Footer Placeholder 10"/>
          <p:cNvSpPr>
            <a:spLocks noGrp="1"/>
          </p:cNvSpPr>
          <p:nvPr>
            <p:ph type="ftr" sz="quarter" idx="11"/>
          </p:nvPr>
        </p:nvSpPr>
        <p:spPr/>
        <p:txBody>
          <a:bodyPr/>
          <a:lstStyle/>
          <a:p>
            <a:r>
              <a:rPr lang="ar-SA" smtClean="0"/>
              <a:t>علم الاجتماع</a:t>
            </a:r>
            <a:endParaRPr lang="ar-SA"/>
          </a:p>
        </p:txBody>
      </p:sp>
    </p:spTree>
    <p:extLst>
      <p:ext uri="{BB962C8B-B14F-4D97-AF65-F5344CB8AC3E}">
        <p14:creationId xmlns:p14="http://schemas.microsoft.com/office/powerpoint/2010/main" val="111321883"/>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TC104033925[[fn=Droplet]]</Template>
  <TotalTime>78</TotalTime>
  <Words>839</Words>
  <Application>Microsoft Office PowerPoint</Application>
  <PresentationFormat>Widescreen</PresentationFormat>
  <Paragraphs>69</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2Osmaanywaab</vt:lpstr>
      <vt:lpstr>Arial</vt:lpstr>
      <vt:lpstr>Calibri</vt:lpstr>
      <vt:lpstr>E72ÒÎÇÑÝ ÍÌã </vt:lpstr>
      <vt:lpstr>MCS Slim S_I normal.</vt:lpstr>
      <vt:lpstr>mylotus</vt:lpstr>
      <vt:lpstr>Times New Roman</vt:lpstr>
      <vt:lpstr>Tw Cen MT</vt:lpstr>
      <vt:lpstr>Droplet</vt:lpstr>
      <vt:lpstr>علم الاجتماع</vt:lpstr>
      <vt:lpstr>PowerPoint Presentation</vt:lpstr>
      <vt:lpstr>كان يرغب " كونت" فى البداية تسمية علم الاجتماع بالفيزياء الاجتماعية حتى يوضح وجهة نظره فى أن المجتمع يمكن دراسته وكذلك ظواهره مثل الظواهر الكونية ولكن "كونت" تخلى عن هذه التسمية بعد أن نشر الباحث البلجيكى " أدولف كيتيليه" دراسات إحصائية عن المجتمع أطلق عليها نفس هذه التسمية الفيزياء الاجتماعية0  </vt:lpstr>
      <vt:lpstr>عبد الرحمن ابن خلدون.. مؤسس علم الاجتماع ومؤرخ مسلم  ولد فى تونس وتوفى ودفن فى مصر </vt:lpstr>
      <vt:lpstr>ابن خلدون</vt:lpstr>
      <vt:lpstr>كارل ماركس</vt:lpstr>
      <vt:lpstr>العلم ورياضيات علم الاجتماع</vt:lpstr>
      <vt:lpstr>المجتمع</vt:lpstr>
      <vt:lpstr>تصنيف المجتمعات</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miss nony</dc:creator>
  <cp:lastModifiedBy>miss nony</cp:lastModifiedBy>
  <cp:revision>7</cp:revision>
  <dcterms:created xsi:type="dcterms:W3CDTF">2014-04-07T03:11:13Z</dcterms:created>
  <dcterms:modified xsi:type="dcterms:W3CDTF">2014-04-07T04:30:08Z</dcterms:modified>
</cp:coreProperties>
</file>