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40"/>
  </p:notesMasterIdLst>
  <p:sldIdLst>
    <p:sldId id="303" r:id="rId2"/>
    <p:sldId id="306" r:id="rId3"/>
    <p:sldId id="336" r:id="rId4"/>
    <p:sldId id="305" r:id="rId5"/>
    <p:sldId id="304" r:id="rId6"/>
    <p:sldId id="311" r:id="rId7"/>
    <p:sldId id="258" r:id="rId8"/>
    <p:sldId id="301" r:id="rId9"/>
    <p:sldId id="279" r:id="rId10"/>
    <p:sldId id="310" r:id="rId11"/>
    <p:sldId id="280" r:id="rId12"/>
    <p:sldId id="281" r:id="rId13"/>
    <p:sldId id="283" r:id="rId14"/>
    <p:sldId id="282" r:id="rId15"/>
    <p:sldId id="260" r:id="rId16"/>
    <p:sldId id="312" r:id="rId17"/>
    <p:sldId id="337" r:id="rId18"/>
    <p:sldId id="338" r:id="rId19"/>
    <p:sldId id="352" r:id="rId20"/>
    <p:sldId id="339" r:id="rId21"/>
    <p:sldId id="353" r:id="rId22"/>
    <p:sldId id="340" r:id="rId23"/>
    <p:sldId id="355" r:id="rId24"/>
    <p:sldId id="356" r:id="rId25"/>
    <p:sldId id="354" r:id="rId26"/>
    <p:sldId id="341" r:id="rId27"/>
    <p:sldId id="342" r:id="rId28"/>
    <p:sldId id="343" r:id="rId29"/>
    <p:sldId id="358" r:id="rId30"/>
    <p:sldId id="357" r:id="rId31"/>
    <p:sldId id="344" r:id="rId32"/>
    <p:sldId id="359" r:id="rId33"/>
    <p:sldId id="345" r:id="rId34"/>
    <p:sldId id="362" r:id="rId35"/>
    <p:sldId id="360" r:id="rId36"/>
    <p:sldId id="361" r:id="rId37"/>
    <p:sldId id="346" r:id="rId38"/>
    <p:sldId id="329" r:id="rId3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بلا نمط، بلا شبكة">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نمط ذو سمات 1 - تميي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537" autoAdjust="0"/>
    <p:restoredTop sz="87037" autoAdjust="0"/>
  </p:normalViewPr>
  <p:slideViewPr>
    <p:cSldViewPr>
      <p:cViewPr varScale="1">
        <p:scale>
          <a:sx n="68" d="100"/>
          <a:sy n="68" d="100"/>
        </p:scale>
        <p:origin x="-123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7BBF72D-9510-4A68-AF2D-AA32D2659CD2}" type="datetimeFigureOut">
              <a:rPr lang="ar-SA" smtClean="0"/>
              <a:pPr/>
              <a:t>05/05/1435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76A8D20-51C7-4696-9A7F-EC55F4F1DFB4}"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200" b="0" i="0" u="none" strike="noStrike" cap="none" normalizeH="0" baseline="0" dirty="0" smtClean="0">
                <a:ln>
                  <a:noFill/>
                </a:ln>
                <a:solidFill>
                  <a:schemeClr val="tx1"/>
                </a:solidFill>
                <a:effectLst/>
                <a:latin typeface="Arial" pitchFamily="34" charset="0"/>
                <a:ea typeface="Times New Roman" pitchFamily="18" charset="0"/>
              </a:rPr>
              <a:t>   </a:t>
            </a:r>
            <a:endParaRPr lang="ar-SA" dirty="0"/>
          </a:p>
        </p:txBody>
      </p:sp>
      <p:sp>
        <p:nvSpPr>
          <p:cNvPr id="4" name="عنصر نائب لرقم الشريحة 3"/>
          <p:cNvSpPr>
            <a:spLocks noGrp="1"/>
          </p:cNvSpPr>
          <p:nvPr>
            <p:ph type="sldNum" sz="quarter" idx="10"/>
          </p:nvPr>
        </p:nvSpPr>
        <p:spPr/>
        <p:txBody>
          <a:bodyPr/>
          <a:lstStyle/>
          <a:p>
            <a:fld id="{B76A8D20-51C7-4696-9A7F-EC55F4F1DFB4}" type="slidenum">
              <a:rPr lang="ar-SA" smtClean="0"/>
              <a:pPr/>
              <a:t>12</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200" b="0" i="0" u="none" strike="noStrike" cap="none" normalizeH="0" baseline="0" dirty="0" smtClean="0">
                <a:ln>
                  <a:noFill/>
                </a:ln>
                <a:solidFill>
                  <a:schemeClr val="tx1"/>
                </a:solidFill>
                <a:effectLst/>
                <a:latin typeface="Arial" pitchFamily="34" charset="0"/>
                <a:ea typeface="Times New Roman" pitchFamily="18" charset="0"/>
              </a:rPr>
              <a:t> </a:t>
            </a:r>
            <a:endParaRPr kumimoji="0" lang="ar-SA" sz="1200" b="0" i="0" u="none" strike="noStrike" cap="none" normalizeH="0" baseline="0" dirty="0" smtClean="0">
              <a:ln>
                <a:noFill/>
              </a:ln>
              <a:solidFill>
                <a:schemeClr val="tx1"/>
              </a:solidFill>
              <a:effectLst/>
              <a:latin typeface="Arial" pitchFamily="34" charset="0"/>
            </a:endParaRPr>
          </a:p>
          <a:p>
            <a:endParaRPr lang="ar-SA" dirty="0"/>
          </a:p>
        </p:txBody>
      </p:sp>
      <p:sp>
        <p:nvSpPr>
          <p:cNvPr id="4" name="عنصر نائب لرقم الشريحة 3"/>
          <p:cNvSpPr>
            <a:spLocks noGrp="1"/>
          </p:cNvSpPr>
          <p:nvPr>
            <p:ph type="sldNum" sz="quarter" idx="10"/>
          </p:nvPr>
        </p:nvSpPr>
        <p:spPr/>
        <p:txBody>
          <a:bodyPr/>
          <a:lstStyle/>
          <a:p>
            <a:fld id="{B76A8D20-51C7-4696-9A7F-EC55F4F1DFB4}" type="slidenum">
              <a:rPr lang="ar-SA" smtClean="0"/>
              <a:pPr/>
              <a:t>13</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CBFDCA1F-8AD0-48B3-9F5A-DE24F8265D20}" type="datetimeFigureOut">
              <a:rPr lang="ar-SA" smtClean="0"/>
              <a:pPr/>
              <a:t>05/05/1435</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388FE920-44D5-4CAE-8859-353E81A24E04}"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BFDCA1F-8AD0-48B3-9F5A-DE24F8265D20}" type="datetimeFigureOut">
              <a:rPr lang="ar-SA" smtClean="0"/>
              <a:pPr/>
              <a:t>05/05/1435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BFDCA1F-8AD0-48B3-9F5A-DE24F8265D20}" type="datetimeFigureOut">
              <a:rPr lang="ar-SA" smtClean="0"/>
              <a:pPr/>
              <a:t>05/05/1435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88FE920-44D5-4CAE-8859-353E81A24E04}"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CBFDCA1F-8AD0-48B3-9F5A-DE24F8265D20}" type="datetimeFigureOut">
              <a:rPr lang="ar-SA" smtClean="0"/>
              <a:pPr/>
              <a:t>05/05/1435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CBFDCA1F-8AD0-48B3-9F5A-DE24F8265D20}" type="datetimeFigureOut">
              <a:rPr lang="ar-SA" smtClean="0"/>
              <a:pPr/>
              <a:t>05/05/1435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CBFDCA1F-8AD0-48B3-9F5A-DE24F8265D20}" type="datetimeFigureOut">
              <a:rPr lang="ar-SA" smtClean="0"/>
              <a:pPr/>
              <a:t>05/05/1435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BFDCA1F-8AD0-48B3-9F5A-DE24F8265D20}" type="datetimeFigureOut">
              <a:rPr lang="ar-SA" smtClean="0"/>
              <a:pPr/>
              <a:t>05/05/1435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CBFDCA1F-8AD0-48B3-9F5A-DE24F8265D20}" type="datetimeFigureOut">
              <a:rPr lang="ar-SA" smtClean="0"/>
              <a:pPr/>
              <a:t>05/05/1435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BFDCA1F-8AD0-48B3-9F5A-DE24F8265D20}" type="datetimeFigureOut">
              <a:rPr lang="ar-SA" smtClean="0"/>
              <a:pPr/>
              <a:t>05/05/1435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388FE920-44D5-4CAE-8859-353E81A24E04}"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BFDCA1F-8AD0-48B3-9F5A-DE24F8265D20}" type="datetimeFigureOut">
              <a:rPr lang="ar-SA" smtClean="0"/>
              <a:pPr/>
              <a:t>05/05/1435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BFDCA1F-8AD0-48B3-9F5A-DE24F8265D20}" type="datetimeFigureOut">
              <a:rPr lang="ar-SA" smtClean="0"/>
              <a:pPr/>
              <a:t>05/05/1435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BFDCA1F-8AD0-48B3-9F5A-DE24F8265D20}" type="datetimeFigureOut">
              <a:rPr lang="ar-SA" smtClean="0"/>
              <a:pPr/>
              <a:t>05/05/1435</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88FE920-44D5-4CAE-8859-353E81A24E04}"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hyperlink" Target="http://search.babylon.com/imageres.php?iu=http://4.bp.blogspot.com/_FmZ29oOaSI0/S1r79tkJDgI/AAAAAAAABlY/PzLJXTr1MrA/s400/Image+266.png&amp;ir=http://arabic.madura.net/2010_02_01_archive.html&amp;ig=http://t2.gstatic.com/images?q=tbn:ANd9GcRy8dJ_yusKvAyxsRBpR3p03HELYpCAbAg90utjVEIvs55C8ez99SydzS4&amp;h=380&amp;w=400&amp;q=%D8%B5%D9%88%D8%B1%D8%A9+%D9%85%D9%86%D8%B6%D8%AF%D8%A9&amp;babsrc=home" TargetMode="Externa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hyperlink" Target="http://search.babylon.com/imageres.php?iu=http://almisk.net/ar/upload/1343922635.jpg&amp;ir=http://almisk.net/ar/article.php?id=6604&amp;ig=http://t3.gstatic.com/images?q=tbn:ANd9GcQndJGMH1mo3nZ6_gAsfC-QbdhppNQPEi0TVruPEgIs-SGl80wtXLalViD9&amp;h=531&amp;w=800&amp;q=%D8%A7%D9%84%D9%82%D8%B1%D8%A2%D9%86+%D8%A7%D9%84%D9%83%D8%B1%D9%8A%D9%85&amp;babsrc=hom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earch.babylon.com/imageres.php?iu=http://files2.fatakat.com/2012/8/13458572631487.gif&amp;ir=http://forums.fatakat.com/thread3299374&amp;ig=http://t0.gstatic.com/images?q=tbn:ANd9GcRRumiTXxpdiV1alzDkCL9LXT7xPXsNfwWHcfHKnwW_KuK3xr8C5NCHzJfW&amp;h=361&amp;w=700&amp;q=%D8%A7%D9%84%D8%B3%D9%84%D8%A7%D9%85+%D8%B9%D9%84%D9%8A%D9%83%D9%85+%D9%88%D8%B1%D8%AD%D9%85%D8%A9+%D8%A7%D9%84%D9%84%D9%87+%D9%88%D8%A8%D8%B1%D9%83%D8%A7%D8%AA%D9%87&amp;babsrc=hom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2.gstatic.com/images?q=tbn:ANd9GcRy8dJ_yusKvAyxsRBpR3p03HELYpCAbAg90utjVEIvs55C8ez99SydzS4">
            <a:hlinkClick r:id="rId2"/>
          </p:cNvPr>
          <p:cNvPicPr>
            <a:picLocks noChangeAspect="1" noChangeArrowheads="1"/>
          </p:cNvPicPr>
          <p:nvPr/>
        </p:nvPicPr>
        <p:blipFill>
          <a:blip r:embed="rId3"/>
          <a:srcRect/>
          <a:stretch>
            <a:fillRect/>
          </a:stretch>
        </p:blipFill>
        <p:spPr bwMode="auto">
          <a:xfrm>
            <a:off x="1214414" y="3000372"/>
            <a:ext cx="6286544" cy="3857628"/>
          </a:xfrm>
          <a:prstGeom prst="rect">
            <a:avLst/>
          </a:prstGeom>
          <a:noFill/>
        </p:spPr>
      </p:pic>
      <p:pic>
        <p:nvPicPr>
          <p:cNvPr id="3" name="Picture 4" descr="http://t3.gstatic.com/images?q=tbn:ANd9GcQndJGMH1mo3nZ6_gAsfC-QbdhppNQPEi0TVruPEgIs-SGl80wtXLalViD9">
            <a:hlinkClick r:id="rId4"/>
          </p:cNvPr>
          <p:cNvPicPr>
            <a:picLocks noChangeAspect="1" noChangeArrowheads="1"/>
          </p:cNvPicPr>
          <p:nvPr/>
        </p:nvPicPr>
        <p:blipFill>
          <a:blip r:embed="rId5"/>
          <a:srcRect/>
          <a:stretch>
            <a:fillRect/>
          </a:stretch>
        </p:blipFill>
        <p:spPr bwMode="auto">
          <a:xfrm>
            <a:off x="3571868" y="2500306"/>
            <a:ext cx="1362075" cy="904876"/>
          </a:xfrm>
          <a:prstGeom prst="rect">
            <a:avLst/>
          </a:prstGeom>
          <a:noFill/>
        </p:spPr>
      </p:pic>
      <p:sp>
        <p:nvSpPr>
          <p:cNvPr id="4" name="مستطيل 3"/>
          <p:cNvSpPr/>
          <p:nvPr/>
        </p:nvSpPr>
        <p:spPr>
          <a:xfrm>
            <a:off x="2786050" y="928670"/>
            <a:ext cx="3525324" cy="584775"/>
          </a:xfrm>
          <a:prstGeom prst="rect">
            <a:avLst/>
          </a:prstGeom>
        </p:spPr>
        <p:txBody>
          <a:bodyPr wrap="none">
            <a:spAutoFit/>
          </a:bodyPr>
          <a:lstStyle/>
          <a:p>
            <a:r>
              <a:rPr lang="ar-SA" sz="3200" b="1" dirty="0" smtClean="0">
                <a:latin typeface="Simplified Arabic"/>
              </a:rPr>
              <a:t> بِسْمِ اللَّهِ الرَّحْمَنِ الرَّحِيمِ </a:t>
            </a:r>
          </a:p>
        </p:txBody>
      </p:sp>
      <p:sp>
        <p:nvSpPr>
          <p:cNvPr id="33794" name="AutoShape 2" descr="data:image/jpeg;base64,/9j/4AAQSkZJRgABAQAAAQABAAD/2wBDAAkGBwgHBgkIBwgKCgkLDRYPDQwMDRsUFRAWIB0iIiAdHx8kKDQsJCYxJx8fLT0tMTU3Ojo6Iys/RD84QzQ5Ojf/2wBDAQoKCg0MDRoPDxo3JR8lNzc3Nzc3Nzc3Nzc3Nzc3Nzc3Nzc3Nzc3Nzc3Nzc3Nzc3Nzc3Nzc3Nzc3Nzc3Nzc3Nzf/wAARCACaAH4DASIAAhEBAxEB/8QAGwAAAgMBAQEAAAAAAAAAAAAAAAUDBAYCBwH/xAA3EAACAQMDAgUCBAUEAgMAAAABAgMABBEFEiExQQYTIlFhcYEUkbHwFSMyQqFSwdHhFjM0YpL/xAAZAQADAQEBAAAAAAAAAAAAAAAAAwQCAQX/xAAmEQACAgEEAgICAwEAAAAAAAABAgADEQQSITETQSIyBVEUcZGh/9oADAMBAAIRAxEAPwD3GiiiiEr313HZQedKCRkAAdzXXm74SYx6scA1R1qSJ7doJ4ZdrEYkUD0nsQaWJqbQxp5hBKMPWvRx3B9jils4HE4SBH8NyrxoSeWFT5FY5NUiEktrbXCOplzE6sMKpJzk/HIpbrXia6t7wi2l/kwYVI0OTNnvxz++KzTYHO0mAIM9DzRmsFeanrs8EU34hYtrbvLhAyT7Hjp8A0ntbq90+yxDqU3mZLh2JLMT1yDkHp0phP65nWBXub+5uvNv/JXPlwglu2X9vypojBlB9xmvPI9U1JdGXU41heTzWM27tyecD3Jq/p/jNNYks7W2je3ZnH4h9wIRQegPz0+BU1VwLGAOeBNvRXIII4PWvuarhPtFFFEIUUUUQhXEkix4LkAE45967pZ4gmSHTJzIXGVOGVC20jkE+3SuE4EJxe67pUDTwXF3F5kR2yRE85IBx9cEcVmrwpGz+ZHtSToueMe1ZVrjULu4mEsW2VzxM6cHtn6gYrQX8ouPD6Nu3S2wD7x1wpAf/HNS6k4I2mdavK5MWaIkS39xLOuIIWMgDH0g9SfjJ/U1Bp1rpuoX9zc2cMZu5JXaR1mbc3OTkE4+4qDTyk1i8sEaXfmlkmVZM7uMAj+3HXrx096daKmn6dGoiszb3HlBn54Y7epfox6e3XpS6Th8H3GaFgr9Zle9ubi1tmiFqzv5q7BuLDGRnkZ5xnAPfH1qiHkkQw3UkbSOzkFQcx98MMcD696vX73HlidZP57bsRIegIwPuDj86zPja4fT7+OVpNwnhSQ25GNj855B5B9iOKvr2bGrbonMs1unCrvJj7QdXNk8un3q7oznIfo6nqP1NMbe2t9PkuoLXYu6UsGHUk4Of04ryaHxBqUkjwvAl7FtJUjPmRDA7jqO3Oa3miaqghhluXMwYNG27ggjHr+uCARxUi0+F9x6kmjZVbc3WJs9O1y5Nsu2RnZgCq7AdoJ4GffGD9CK0ml3ct1+IeUrtWTagAxgAAH6+rIrBabJLFFbmEiTfGAocYwxBYdueMVctZX/AIkksT+SVU7kYEKXJJDEA/8A2PHTnPahLSxyP8jGpZ13Cegg5qrdahb2rrHK/wDNb+mNeWP2rLa/4hms0WDTJvNnSIK7tjCnjn5bGeO3fFWPC0KXBmlunV5lI3evdvJGc57+2B7Uw3ZbaskJ5xNTFJ5kavgjIzg13XwYA4r7ThOwrN+NJonsPwTM4eQhjsbBAB/yD0xT65cx27umNyqSM9M1hb15p5J5rljlVXJJ7kdvgVhmH1j9PWHf5dTK3b3MULSxhUjBLhyRwfkY5z9aW6Je6reRmytB5xn3McA4jJJB56cgd+9XNTu2W2nTdjGIwM8Pkc098NuuleGLMbAZJ98h2Lje2SQPy/fNNSmtacEdmVXUA2Gpeok8L6dqGj6gllqunqunyTspZtskbBiWGcZx6icZx2rQeKNNNsIrfSBIj3xIilj/ALW4bLHBAwBwemAM54o8i6upJ5JpNtv/AG4YDI+g+/v2qPSdadNXt9K1CRQd20E8Bz0BH1447VHbURYCBMtofHjaY1sdJitbOB7uU3M6KAZGAAJA7DsP3mvP/F2kvd6olxqN1vt7ibZF5Ixzg8M3bge3bitZ4n1edL2W1hVlVGCAx/2njr7dc/Ss+11LJFPDcKMxngkcOwHH+cirasbwDzPQfSl6C7mJpNOtbaB1tVVHyctGhBK9hgnk8dTVXS3nW2u2R1MUBLLvJ5YgAjPzimmpK1xb7pCcl8LsbOR7fWtHpvg6COx8q5nZJFdZUaI4UkDuO/J6HuBVmoZCpH/J5Iq38ASxaPIPw0ds8ciYdGbcWEZXC9PfIxj3z818v5ZLdVWUiYvLuEiMQAQON6qM7eMDHsK5FhJpkJjhdiqEvuVc7+ckY+lU9SuIBbSSsAPLAZXPG1u3XoSCRXjNp1Vdw7nonSeOjep5Evac0L6gIrxT5jxeYpLHJxjPAxg13ex/htQK+uOMnco807se/J6/Gazg15bu4lniZI2iTCvt4HpwQM5689PetFpM1nrU0Mk85ZUTa7oT6iB12sOO3ArF1OwLj2J4rYYADubixF4ghe2vDd2ZReGKmQH69+3zTsHNKNKmsrW2WOBoow/qC4Cn7j8qbKQRnINVp1CLNes3ubGVolkkcRkCFWA3/mRz7c15Daa3eSiOC2gumtLdmhnkvMleeSC3HrBG3rnp2r2bV5mt9OmkSRY2C4DsMhSeM/5rxXxjNb2+nyxwXdzHIT5sZyBuk6EEY6f0/l191WD5DHc0u5fmPUhvILiYmG3WRhHJuJeQZAHPB6fHNPlvbuLw0YZoPw1xboyhHwyumePv0rjwtoMcVlYapcPM7SQh0t3VVSIHJBwAMtzkk5OTVPUp3uZ5YixKSnyZI/huDj2I/wBqpNjeMKZ7GkpsuY2N3NFoVwuo2XmWbIke0fzmXdye3yaj8SWU17bFBI7Opd4goAGMZ2kfbg9R7VdtVj0rw/ZW6+UiwxAho19JGQAxx1ODk0gv9cuWljeGCVIPNCCUjIbnGce1ZdARzHpS1xJEqXkFxc2yXsmoWrythJhL6WYg8AryC445U84zxVma1ePTZbhLfzQsSySN5gy0g6nuOmTwT0+5s3c9vdIl56ytrI4KBMqFdfUSAPY9fk9elVdTdLnTnh0J1RfILTSgq/m5HCMpHHcdMj3zU4W5mAWR6jU3IPF0BKsIgii0xrjEsl0TLEsfCELyRwe/v9ARzTGa/nE0Akki80OVlC/2rjIb328Y+9J/4jFPbWMuoOBvI8swA7lkHQIQCCCOOec5+KdQGeawa5mS4fYV3BV8k4zySGJH5V1buMueZTo7Klrye5dkuPxNpZSxBzFNIWV9uDt2nAx2JyPyrGa1fW06z2do880P4j+bNKeSV4OAAPSPnr9MVovFV1G+kSyzwObO0ZTtjzvWUONpJ3AY7cggEqT0rPfx7TrezuzbaTJc3MztIwkYEFscNuIzn4II+vSjybjkSDV6tnzWnRmb/lwKBBJuG5iec45rT+EHlWO4mbCh2VQ5JBwAc1l9Hikn1cWiSKhYMRnJAOMkfP8A1XrVhpTeSBaxqkbLwsfGD9KxeSw2CedXWWJMl8NEySsDcoJAx4KZ3fU9eg6VvbHJgBPcfeszp/h5YJlJLptOXAOeffGenStVaxmKIISDit6dGUfKCgiLPFEgXTSnUuwAA+Oa8W8cPboWjaJmeRSGIbgcHn869c8RO806xoRiMe3Oe5/SvOvEmmRXcgGG8wcb89f+qzbYFcZlLZFGP3HPg/VJtd8PRvcRgOi+S+3uy9Dj5G0/XNVTpQkvnmlmCWyPvlHlFenyef3xWPtrrWPCszy2MqDzVAaJ49yuOoOOD79+/epLXVtW8TaqY73UWS0RSzW0SKqsQeM9f1P2p24N0Y6n8iaUK+5v7m/07WFutJ06YSTW6BgiA4VegB/Ssti4sI4La7u02RNlIvUHxnhcEYPtwar6BejwxrVxcvaM9tNHsmEYAYAHKkZ685/Or03irSNY162s5YLi2xL6ZZVQAFeRyGOCce1N+39yrR/kkVcNJ9SLaRpPmTs8aSrI0yqgZ2yASAPp+nUV14Y0q2ljt3MSQLPICpgQL6VLdRyANuzPPLYqbXNIGqeVcWF+yzvuCsSGx8BSCO3tUlq8mkWyae1/Fc30jK123mjeAeAwHAzke3Y01rPEnEi1GoNrlpMyLbmK3tji7faIlZQWCLnGOOQOM4HcDipoJZreOWO3Rp5WYqQnIZh6iC3IUdcnAOMYBOMmsodNCyrAl7KIwESRTlznG1Tg53A4x3/KlmhX8bT75LC4snmIPlzIWRgvp/lOOcjBODznJ+a8RhnkSdQScSbX7Y6jp1taJPF5bzZkMTZkfaCAAvQgbjznqB78Qr4citZlRVZo0XAZV598H571o4oFuXNxhtqhvLAJJA46Hvn71OyCKVJNu4KrIOeQuP1zThS20SwU4xmZOHwrBDrsV+W9KsSkGOEYjDdfY8ivQNAtWWQ5X+V/WM9j7Urj02Se5HPlrnjqOP2f1rXWUKQQKiHIA5PvVapg5mbtlYwvuT4HWvtFFMkczuoaPLPI34KTY27LNL0+1ZiS2ji803PMpY7ju7gkf7e1ekYFZjxRp3JuY09L8SYz1/ff4pFlSnkyilgzAPPNtXs4rgeYoB3dNh+2MmszcRy6feJc2sWGtznnJBHsT3zXoF/YrFFkhTkkAfHf/ms7e2yPbOWcrIwK8Jgj2zUisa2iNRSdw2+4vk8SWdxp3m3MZSUD1xgHrjOAe4+ayeJNXkd4LY9wqjO0c8U/i8OSCTE5adn75OB9fetPaaZFboVjQAHqQMZ+KZdrVq4HcS9RRsYijwhqOqaDY/h5I4bmJDth84kNH14BHUfXpRLbXN3rZ1Kb/wCWWyrDoPofpn860MdovmMmdp5/t4PPvXc1p5MbcDK8qw5qJ9fY/BnGD4lnWp5bZLa4hc3TzIVWOcALBGAvQKMnnJ65564rvS3W61Vbgjy0K4WNXYg/IyeD8DuO/Wu7SPz40eXaVQY9R/pFN7K3RFYFF34O0++O447ZPv0FVVVtaFaenTSAofMvW3p3KMAZxlen3Ocnk+/ccV3GuT5aquGPIPH2/Y6fWqkQkurz8MGKRqCsjBsY46DvnJHxxU38ONjmaJmYe5YnPbvVzHGAI8gZwTzGkMkdvcxQykl5OFwOlOwMdKztvuuXjeXbmM5Vsc0/gfzI1bOcitBw3Rkd4wRJKKKK7J4VHPEksbJIAVIwc1JVLUXPllFzg9cZyeOgxXCYTIalbhZHSAiVQMJIvP7PNKJtKZIg2QzryR2r0CCwLIhlC4z/AOs5IA/5qteaLukDWzABuqH3+tTmnJLSmq4BtzdzFJZKFyV9QHJ+tSLb4wNvJH/5FaP/AMduCx4QDP8Aqz/t96sN4fSKB3eb1AAk7eBjk/Wor9G7HIhcytzmZAxbJwMgkjoRxVoW++NlKYJ45Hf3ri4Ja5IIIiR9pBHPXHf98VdE8iQMqFgR6TlcEVPp6Q9gExUuXAEUyX0FvfiBmbznU52LhQAe/b271oPDrmeRpGVTtUDJ5OfqaRyaaLi8siwwYm82RgewOf8Aj86vWl86zPDbyFfLI3gAYIJ/UcD716prK/U4AnpPUCuEl42rfxCd03ESNkqOh96ZvJ5yBJTtxjgCl63DBj5/qVv6ge1MkhZokdQxRuiyAg4+tOSpcfLmJs4xuk1usQRsOB9ak0iCSN5XbcEZjtB781LZwQFATEN465q8K6qov1GJG9nYE+0UUVqJkZaQnAjwPckUJGAcnlvepKKIQoooohClmpakIAYosNIRznoKYuCVIU844rNLZzPO3nEAg+oE810DMbWoJ5iu5iMrPJjLElmwOrHnNMdO06G4tN8kZZs8BWwMfY4q7IsccSwRqBk5JI5+tUI7qW2R4YFUcn1Ec1P/AB1Fu8e4wKS+V4i6SOT8bchnVQwVUA4Axnj/AD1qxp2ksIZ2yplm9I2tnaOOSasRWnmQtcSMS2SS3c44q9aSGGxDEZQjcpx1rexuFEqaxgNqz7Y6UJrlp5zmNW9Kf6sdzTzaMUhsWlVjOsjAtyV7GnVvOsybl69x7U01lJJqA+7JMq6jciw8qQICjPtb4q7FIsqBkOQao69D5umyEDmP1j7f9Zpfpd2yxq3J7MPf5rAOW2zCpvXPuaGiuY3DqGU5BrqtRUKKKKIQoooohCqt1beZ60/rH+atUUToOIjvo5baNZTDuG7Bwf6R71SihZiMjnOWOK0k4UxOGGQRgj3pNJbYi3Hk54+lBJ7j67DifXEbW62sTegDEj+3v965mbzY2VFwuMBfYVwIT849qmSOTGF4+a3UAfkY9QAMyJW8pQF6gUw0mF1QyOT6+g9hXNvZhnBcZ96ZAYAArrtmJusB4E5kQOhRhkEYIpVaWJgLp2zxTivm0ZzSscgxCttkNspQbT07VPXzFfa0ZwnMKKKK5OQoooohCiiiiEjmXcMfPNRGAEYqxQKJ0HEhWBB/aK7ES+1SUUZhuM+AY6V9ooonIUUUUQhRRRRCf//Z"/>
          <p:cNvSpPr>
            <a:spLocks noChangeAspect="1" noChangeArrowheads="1"/>
          </p:cNvSpPr>
          <p:nvPr/>
        </p:nvSpPr>
        <p:spPr bwMode="auto">
          <a:xfrm>
            <a:off x="9082088" y="-630238"/>
            <a:ext cx="1057275" cy="1285876"/>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33796" name="AutoShape 4" descr="data:image/jpeg;base64,/9j/4AAQSkZJRgABAQAAAQABAAD/2wBDAAkGBwgHBgkIBwgKCgkLDRYPDQwMDRsUFRAWIB0iIiAdHx8kKDQsJCYxJx8fLT0tMTU3Ojo6Iys/RD84QzQ5Ojf/2wBDAQoKCg0MDRoPDxo3JR8lNzc3Nzc3Nzc3Nzc3Nzc3Nzc3Nzc3Nzc3Nzc3Nzc3Nzc3Nzc3Nzc3Nzc3Nzc3Nzc3Nzf/wAARCACaAH4DASIAAhEBAxEB/8QAGwAAAgMBAQEAAAAAAAAAAAAAAAUDBAYCBwH/xAA3EAACAQMDAgUCBAUEAgMAAAABAgMABBEFEiExQQYTIlFhcYEUkbHwFSMyQqFSwdHhFjM0YpL/xAAZAQADAQEBAAAAAAAAAAAAAAAAAwQCAQX/xAAmEQACAgEEAgICAwEAAAAAAAABAgADEQQSITETQSIyBVEUcZGh/9oADAMBAAIRAxEAPwD3GiiiiEr313HZQedKCRkAAdzXXm74SYx6scA1R1qSJ7doJ4ZdrEYkUD0nsQaWJqbQxp5hBKMPWvRx3B9jils4HE4SBH8NyrxoSeWFT5FY5NUiEktrbXCOplzE6sMKpJzk/HIpbrXia6t7wi2l/kwYVI0OTNnvxz++KzTYHO0mAIM9DzRmsFeanrs8EU34hYtrbvLhAyT7Hjp8A0ntbq90+yxDqU3mZLh2JLMT1yDkHp0phP65nWBXub+5uvNv/JXPlwglu2X9vypojBlB9xmvPI9U1JdGXU41heTzWM27tyecD3Jq/p/jNNYks7W2je3ZnH4h9wIRQegPz0+BU1VwLGAOeBNvRXIII4PWvuarhPtFFFEIUUUUQhXEkix4LkAE45967pZ4gmSHTJzIXGVOGVC20jkE+3SuE4EJxe67pUDTwXF3F5kR2yRE85IBx9cEcVmrwpGz+ZHtSToueMe1ZVrjULu4mEsW2VzxM6cHtn6gYrQX8ouPD6Nu3S2wD7x1wpAf/HNS6k4I2mdavK5MWaIkS39xLOuIIWMgDH0g9SfjJ/U1Bp1rpuoX9zc2cMZu5JXaR1mbc3OTkE4+4qDTyk1i8sEaXfmlkmVZM7uMAj+3HXrx096daKmn6dGoiszb3HlBn54Y7epfox6e3XpS6Th8H3GaFgr9Zle9ubi1tmiFqzv5q7BuLDGRnkZ5xnAPfH1qiHkkQw3UkbSOzkFQcx98MMcD696vX73HlidZP57bsRIegIwPuDj86zPja4fT7+OVpNwnhSQ25GNj855B5B9iOKvr2bGrbonMs1unCrvJj7QdXNk8un3q7oznIfo6nqP1NMbe2t9PkuoLXYu6UsGHUk4Of04ryaHxBqUkjwvAl7FtJUjPmRDA7jqO3Oa3miaqghhluXMwYNG27ggjHr+uCARxUi0+F9x6kmjZVbc3WJs9O1y5Nsu2RnZgCq7AdoJ4GffGD9CK0ml3ct1+IeUrtWTagAxgAAH6+rIrBabJLFFbmEiTfGAocYwxBYdueMVctZX/AIkksT+SVU7kYEKXJJDEA/8A2PHTnPahLSxyP8jGpZ13Cegg5qrdahb2rrHK/wDNb+mNeWP2rLa/4hms0WDTJvNnSIK7tjCnjn5bGeO3fFWPC0KXBmlunV5lI3evdvJGc57+2B7Uw3ZbaskJ5xNTFJ5kavgjIzg13XwYA4r7ThOwrN+NJonsPwTM4eQhjsbBAB/yD0xT65cx27umNyqSM9M1hb15p5J5rljlVXJJ7kdvgVhmH1j9PWHf5dTK3b3MULSxhUjBLhyRwfkY5z9aW6Je6reRmytB5xn3McA4jJJB56cgd+9XNTu2W2nTdjGIwM8Pkc098NuuleGLMbAZJ98h2Lje2SQPy/fNNSmtacEdmVXUA2Gpeok8L6dqGj6gllqunqunyTspZtskbBiWGcZx6icZx2rQeKNNNsIrfSBIj3xIilj/ALW4bLHBAwBwemAM54o8i6upJ5JpNtv/AG4YDI+g+/v2qPSdadNXt9K1CRQd20E8Bz0BH1447VHbURYCBMtofHjaY1sdJitbOB7uU3M6KAZGAAJA7DsP3mvP/F2kvd6olxqN1vt7ibZF5Ixzg8M3bge3bitZ4n1edL2W1hVlVGCAx/2njr7dc/Ss+11LJFPDcKMxngkcOwHH+cirasbwDzPQfSl6C7mJpNOtbaB1tVVHyctGhBK9hgnk8dTVXS3nW2u2R1MUBLLvJ5YgAjPzimmpK1xb7pCcl8LsbOR7fWtHpvg6COx8q5nZJFdZUaI4UkDuO/J6HuBVmoZCpH/J5Iq38ASxaPIPw0ds8ciYdGbcWEZXC9PfIxj3z818v5ZLdVWUiYvLuEiMQAQON6qM7eMDHsK5FhJpkJjhdiqEvuVc7+ckY+lU9SuIBbSSsAPLAZXPG1u3XoSCRXjNp1Vdw7nonSeOjep5Evac0L6gIrxT5jxeYpLHJxjPAxg13ex/htQK+uOMnco807se/J6/Gazg15bu4lniZI2iTCvt4HpwQM5689PetFpM1nrU0Mk85ZUTa7oT6iB12sOO3ArF1OwLj2J4rYYADubixF4ghe2vDd2ZReGKmQH69+3zTsHNKNKmsrW2WOBoow/qC4Cn7j8qbKQRnINVp1CLNes3ubGVolkkcRkCFWA3/mRz7c15Daa3eSiOC2gumtLdmhnkvMleeSC3HrBG3rnp2r2bV5mt9OmkSRY2C4DsMhSeM/5rxXxjNb2+nyxwXdzHIT5sZyBuk6EEY6f0/l191WD5DHc0u5fmPUhvILiYmG3WRhHJuJeQZAHPB6fHNPlvbuLw0YZoPw1xboyhHwyumePv0rjwtoMcVlYapcPM7SQh0t3VVSIHJBwAMtzkk5OTVPUp3uZ5YixKSnyZI/huDj2I/wBqpNjeMKZ7GkpsuY2N3NFoVwuo2XmWbIke0fzmXdye3yaj8SWU17bFBI7Opd4goAGMZ2kfbg9R7VdtVj0rw/ZW6+UiwxAho19JGQAxx1ODk0gv9cuWljeGCVIPNCCUjIbnGce1ZdARzHpS1xJEqXkFxc2yXsmoWrythJhL6WYg8AryC445U84zxVma1ePTZbhLfzQsSySN5gy0g6nuOmTwT0+5s3c9vdIl56ytrI4KBMqFdfUSAPY9fk9elVdTdLnTnh0J1RfILTSgq/m5HCMpHHcdMj3zU4W5mAWR6jU3IPF0BKsIgii0xrjEsl0TLEsfCELyRwe/v9ARzTGa/nE0Akki80OVlC/2rjIb328Y+9J/4jFPbWMuoOBvI8swA7lkHQIQCCCOOec5+KdQGeawa5mS4fYV3BV8k4zySGJH5V1buMueZTo7Klrye5dkuPxNpZSxBzFNIWV9uDt2nAx2JyPyrGa1fW06z2do880P4j+bNKeSV4OAAPSPnr9MVovFV1G+kSyzwObO0ZTtjzvWUONpJ3AY7cggEqT0rPfx7TrezuzbaTJc3MztIwkYEFscNuIzn4II+vSjybjkSDV6tnzWnRmb/lwKBBJuG5iec45rT+EHlWO4mbCh2VQ5JBwAc1l9Hikn1cWiSKhYMRnJAOMkfP8A1XrVhpTeSBaxqkbLwsfGD9KxeSw2CedXWWJMl8NEySsDcoJAx4KZ3fU9eg6VvbHJgBPcfeszp/h5YJlJLptOXAOeffGenStVaxmKIISDit6dGUfKCgiLPFEgXTSnUuwAA+Oa8W8cPboWjaJmeRSGIbgcHn869c8RO806xoRiMe3Oe5/SvOvEmmRXcgGG8wcb89f+qzbYFcZlLZFGP3HPg/VJtd8PRvcRgOi+S+3uy9Dj5G0/XNVTpQkvnmlmCWyPvlHlFenyef3xWPtrrWPCszy2MqDzVAaJ49yuOoOOD79+/epLXVtW8TaqY73UWS0RSzW0SKqsQeM9f1P2p24N0Y6n8iaUK+5v7m/07WFutJ06YSTW6BgiA4VegB/Ssti4sI4La7u02RNlIvUHxnhcEYPtwar6BejwxrVxcvaM9tNHsmEYAYAHKkZ685/Or03irSNY162s5YLi2xL6ZZVQAFeRyGOCce1N+39yrR/kkVcNJ9SLaRpPmTs8aSrI0yqgZ2yASAPp+nUV14Y0q2ljt3MSQLPICpgQL6VLdRyANuzPPLYqbXNIGqeVcWF+yzvuCsSGx8BSCO3tUlq8mkWyae1/Fc30jK123mjeAeAwHAzke3Y01rPEnEi1GoNrlpMyLbmK3tji7faIlZQWCLnGOOQOM4HcDipoJZreOWO3Rp5WYqQnIZh6iC3IUdcnAOMYBOMmsodNCyrAl7KIwESRTlznG1Tg53A4x3/KlmhX8bT75LC4snmIPlzIWRgvp/lOOcjBODznJ+a8RhnkSdQScSbX7Y6jp1taJPF5bzZkMTZkfaCAAvQgbjznqB78Qr4citZlRVZo0XAZV598H571o4oFuXNxhtqhvLAJJA46Hvn71OyCKVJNu4KrIOeQuP1zThS20SwU4xmZOHwrBDrsV+W9KsSkGOEYjDdfY8ivQNAtWWQ5X+V/WM9j7Urj02Se5HPlrnjqOP2f1rXWUKQQKiHIA5PvVapg5mbtlYwvuT4HWvtFFMkczuoaPLPI34KTY27LNL0+1ZiS2ji803PMpY7ju7gkf7e1ekYFZjxRp3JuY09L8SYz1/ff4pFlSnkyilgzAPPNtXs4rgeYoB3dNh+2MmszcRy6feJc2sWGtznnJBHsT3zXoF/YrFFkhTkkAfHf/ms7e2yPbOWcrIwK8Jgj2zUisa2iNRSdw2+4vk8SWdxp3m3MZSUD1xgHrjOAe4+ayeJNXkd4LY9wqjO0c8U/i8OSCTE5adn75OB9fetPaaZFboVjQAHqQMZ+KZdrVq4HcS9RRsYijwhqOqaDY/h5I4bmJDth84kNH14BHUfXpRLbXN3rZ1Kb/wCWWyrDoPofpn860MdovmMmdp5/t4PPvXc1p5MbcDK8qw5qJ9fY/BnGD4lnWp5bZLa4hc3TzIVWOcALBGAvQKMnnJ65564rvS3W61Vbgjy0K4WNXYg/IyeD8DuO/Wu7SPz40eXaVQY9R/pFN7K3RFYFF34O0++O447ZPv0FVVVtaFaenTSAofMvW3p3KMAZxlen3Ocnk+/ccV3GuT5aquGPIPH2/Y6fWqkQkurz8MGKRqCsjBsY46DvnJHxxU38ONjmaJmYe5YnPbvVzHGAI8gZwTzGkMkdvcxQykl5OFwOlOwMdKztvuuXjeXbmM5Vsc0/gfzI1bOcitBw3Rkd4wRJKKKK7J4VHPEksbJIAVIwc1JVLUXPllFzg9cZyeOgxXCYTIalbhZHSAiVQMJIvP7PNKJtKZIg2QzryR2r0CCwLIhlC4z/AOs5IA/5qteaLukDWzABuqH3+tTmnJLSmq4BtzdzFJZKFyV9QHJ+tSLb4wNvJH/5FaP/AMduCx4QDP8Aqz/t96sN4fSKB3eb1AAk7eBjk/Wor9G7HIhcytzmZAxbJwMgkjoRxVoW++NlKYJ45Hf3ri4Ja5IIIiR9pBHPXHf98VdE8iQMqFgR6TlcEVPp6Q9gExUuXAEUyX0FvfiBmbznU52LhQAe/b271oPDrmeRpGVTtUDJ5OfqaRyaaLi8siwwYm82RgewOf8Aj86vWl86zPDbyFfLI3gAYIJ/UcD716prK/U4AnpPUCuEl42rfxCd03ESNkqOh96ZvJ5yBJTtxjgCl63DBj5/qVv6ge1MkhZokdQxRuiyAg4+tOSpcfLmJs4xuk1usQRsOB9ak0iCSN5XbcEZjtB781LZwQFATEN465q8K6qov1GJG9nYE+0UUVqJkZaQnAjwPckUJGAcnlvepKKIQoooohClmpakIAYosNIRznoKYuCVIU844rNLZzPO3nEAg+oE810DMbWoJ5iu5iMrPJjLElmwOrHnNMdO06G4tN8kZZs8BWwMfY4q7IsccSwRqBk5JI5+tUI7qW2R4YFUcn1Ec1P/AB1Fu8e4wKS+V4i6SOT8bchnVQwVUA4Axnj/AD1qxp2ksIZ2yplm9I2tnaOOSasRWnmQtcSMS2SS3c44q9aSGGxDEZQjcpx1rexuFEqaxgNqz7Y6UJrlp5zmNW9Kf6sdzTzaMUhsWlVjOsjAtyV7GnVvOsybl69x7U01lJJqA+7JMq6jciw8qQICjPtb4q7FIsqBkOQao69D5umyEDmP1j7f9Zpfpd2yxq3J7MPf5rAOW2zCpvXPuaGiuY3DqGU5BrqtRUKKKKIQoooohCqt1beZ60/rH+atUUToOIjvo5baNZTDuG7Bwf6R71SihZiMjnOWOK0k4UxOGGQRgj3pNJbYi3Hk54+lBJ7j67DifXEbW62sTegDEj+3v965mbzY2VFwuMBfYVwIT849qmSOTGF4+a3UAfkY9QAMyJW8pQF6gUw0mF1QyOT6+g9hXNvZhnBcZ96ZAYAArrtmJusB4E5kQOhRhkEYIpVaWJgLp2zxTivm0ZzSscgxCttkNspQbT07VPXzFfa0ZwnMKKKK5OQoooohCiiiiEjmXcMfPNRGAEYqxQKJ0HEhWBB/aK7ES+1SUUZhuM+AY6V9ooonIUUUUQhRRRRCf//Z"/>
          <p:cNvSpPr>
            <a:spLocks noChangeAspect="1" noChangeArrowheads="1"/>
          </p:cNvSpPr>
          <p:nvPr/>
        </p:nvSpPr>
        <p:spPr bwMode="auto">
          <a:xfrm>
            <a:off x="9082088" y="-630238"/>
            <a:ext cx="1057275" cy="1285876"/>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33798" name="Picture 6" descr="http://t3.gstatic.com/images?q=tbn:ANd9GcQ1hlrjbFXkMdQZrkHtkHf6kwuJPBS5EeMpjdVL7AdtpJUm8ywptA"/>
          <p:cNvPicPr>
            <a:picLocks noChangeAspect="1" noChangeArrowheads="1"/>
          </p:cNvPicPr>
          <p:nvPr/>
        </p:nvPicPr>
        <p:blipFill>
          <a:blip r:embed="rId6"/>
          <a:srcRect/>
          <a:stretch>
            <a:fillRect/>
          </a:stretch>
        </p:blipFill>
        <p:spPr bwMode="auto">
          <a:xfrm>
            <a:off x="7000892" y="285728"/>
            <a:ext cx="1933575" cy="2362200"/>
          </a:xfrm>
          <a:prstGeom prst="rect">
            <a:avLst/>
          </a:prstGeom>
          <a:noFill/>
        </p:spPr>
      </p:pic>
      <p:pic>
        <p:nvPicPr>
          <p:cNvPr id="33804" name="Picture 12" descr="http://t0.gstatic.com/images?q=tbn:ANd9GcR6sOz30h_bdR3NgcpcKqisO-drALqLvqGHMmcPajdi6K-h3_W4"/>
          <p:cNvPicPr>
            <a:picLocks noChangeAspect="1" noChangeArrowheads="1"/>
          </p:cNvPicPr>
          <p:nvPr/>
        </p:nvPicPr>
        <p:blipFill>
          <a:blip r:embed="rId7"/>
          <a:srcRect/>
          <a:stretch>
            <a:fillRect/>
          </a:stretch>
        </p:blipFill>
        <p:spPr bwMode="auto">
          <a:xfrm>
            <a:off x="5143504" y="1357298"/>
            <a:ext cx="2143125" cy="2143125"/>
          </a:xfrm>
          <a:prstGeom prst="rect">
            <a:avLst/>
          </a:prstGeom>
          <a:noFill/>
        </p:spPr>
      </p:pic>
      <p:sp>
        <p:nvSpPr>
          <p:cNvPr id="37890" name="AutoShape 2" descr="data:image/jpeg;base64,/9j/4AAQSkZJRgABAQAAAQABAAD/2wCEAAkGBxQTEhUUExQWFRUWGBcXFxcYFxgXGBgXFxcYGBodGBgaHCggGhwlHBcYITEhJSkrLi4uGB8zODMsNygtLisBCgoKDg0OGhAQGywkHyQsLCwsLCwsLCwsLCwsLCwsLCwsLCwsLCwsLCwsLCwsLCwsLCwsLCwsLCwsLCwsLCw3LP/AABEIAQoAvQMBIgACEQEDEQH/xAAbAAACAwEBAQAAAAAAAAAAAAACAwEEBQAGB//EAEcQAAEDAgQDBQYFAQQGCwEAAAEAAhEDIQQSMUFRYfAFE3GBkQYiobHB4RQyQtHxIwdSYoIzQ3KSk8MkJTQ1U2ODorPC0xb/xAAYAQEBAQEBAAAAAAAAAAAAAAABAAIDBP/EACERAQEBAAICAwADAQAAAAAAAAABEQIhMUEDEnFRYaET/9oADAMBAAIRAxEAPwDwWfrdcUJZA180txXkey0wCBYoHO6G6W6VBcbKw6bbfrqy7vPHrzQkHfrqUYG/XJDTnjQg6hKy+I+CgMPHorjUPESoYIvhAapJuT6/RRVJ26/dA255LXoH5uH7omOt1xSW69CU2nTv4GVlqmtdZDnBHNQQdtUls3WsY3TmVHbJXeOdrZFTdJj7o2kI1rCzbSVLXbb8VDRN9vilEa3lQwdPWysOqcuvJJbzMowCfveyl4HTcT1b0UTBUtAAN0hxnTS/qmBabVsrFWsMrZZmubknSG8ws3KtDEwKVIg3OcOHAh1vgQqQclUEHj4IahA/mN0NV3CyI1JIEfFEWoIn5ea5w5nrVcxh+6l7NwhpBdbxQOfz6hMDLIHU7ceCVoKbjsfsmCmdCPkipjw5/wAri4n9uvBS0lp1nRRUZuLJ26W9nXWidVCBxvCfQdqEhjdUynUynq37osMpjzuLpBB+yN9QTaFz4/fqEjA0mHl9lYY0cFWZfeOSv9l1Kgqjuabqj7w1oLjdpbPu6RMzoIuin0mj2e+o1zwAKbfzVHHKyYnLJ/M7/C2TcWScH2aKkzUbTALZzEz703AAl0QJjSRoLrdwdMEdwKlEupNaSXvyU3O7/vKjQSbwMokfmymLQUfafZVSv3tem1j4AJ7hjsrnTD8gN3BtiXAES5Y+zIcfgcNTY9zCxwAysJnOajWxmaWkjIXNIAOpJIsAvPy6AS0hpmDBgxrB0MbwtOl2Q97G/wBKrTLSc9WqclGDpGZgiPFxOwWv2pgvxFRjcMGCkwPpsh4DC6m0VKjhJ93NmBmTJuTwpcUuPMMpOLc2UloIBdBygmYBOxP0S6g4BbPbuOa2lTw1HKQ0B1ZzHAtq1SBBkC+W4k+QtfCa4my3Bp7Qr2Awucuu0AZfzGJt/CzqdtEdSDt1A5hOql5b9dSlvgb+CcbSEl7gNZRDYbEgR5/dcDFuvUIBWvy08lNR0b+HCNlVR2WTqpYUiDOuqIOvySrTS/W0pbnDSY81LTfl80OSTMwoYawoXEacOroe8gWA5mEoOO/wRjVprOIK4Hj14qWuuluvx+iqYact+vRKZTmfgEdOnANuvJAXxFreqGjGUY4yU2m8sNnEGIsYMb6bKu5xOll2Y26+ycZqzmjSfTgioYl7CHMc5jhoWuLSOMEJQfA4hSak8h4IB2L7RfUvUqPqR/fe53pJt5LqeMqZYD3AZS3LNspOYgcibkbqrvfn1KhtXYXT+DDWyTr9UMcBqhD9/UePyQCsBoqKxYAMCUbB1MfVV6dQlMOp8vlySAVH35KDRndQ43uL/BAa14V+CTfJ8ADSeBXTI0Fhy0SXPJ3tyRd4ev2Q0gkAW1Sy6fFTlE3uuItYXWh5SCQOrcIQPl3ghfI1t1uuFWNvNDRjXwFzKw3CU503CktJAsZTRPJ5IIsjsDbdJdTspY42kTHXXis1qeTC4jbgoa650660QvfPp80IYJ1jZBMPpwXNaugCUtgvzWmT2BQR5cI1S559c01hcInrZQLd/ISnuhWXAb/x+6FwHkjT5iq4TCaykiAj5eCnMeC1+M/o2NOi54PFJzTtp6KXO5x/CD0Oq8HQWUPA1KGTEQg3v16qENzbNEIXg8V2aPsodTtrHrKoqFw/hHnMTtzQ0wCePwRVD0OuaapUVGTfjaIQCjAlOovB5W0RPPBQ8EARxRyOMqxh8DUrQ2kxz3QSQ25sdTwhDiuy6lIjvWOYTMZhE8YO+qLZuGUDtJ2+XBLYCLrrhc9oFr8kRoLnzpYpuQ8Oo3QMZJ/lMgA+I6hVPdT3duB4ocnr1+yF7QdOvFTSqCNzHJXa68JY3VG5psNEXecNEMAK0IpeO6dlCQTz81DwdZkJZu+jTdRngfcJWYwbpdIX4njKsUMaS4xt9VJp8z0AiLY9NPJQ5nXkFKpazmoaYOl9UWbrkizcpWWoTUF9vihD+PXgjnhaFOfVagvRTPdNpRtbOuiYaVpQg7beNksewOpAcOIT8PhajmOeGksYQHOsAC7QX1NjokuZ4nrZb3bLu6bSwot3bQ+p/irVBmM8YENHmsW+mtXvY+viWZu4pU4cRnrVA8NaBtma4DnFyl+2HbAr1GsBD20wRmaLPeYzFsknLYAa73Mqp2Rh3V5ZUfV7mix1QsZLzGYWYycuYudMnS6ZV9ohS/7JSbRBt3jv6lUjm5whvgAud+Off7Z2tV8F7NV3t7xzRRZ/fqu7tvob/CE6rhsDT/0leriHDVtFopt86j5nxCy8diqlYzUe551lzi4jwk2W37G/g5qfiQ0kiG5wMkXn3p913jwsZVyt4zb/AIfTzT/zHKCRMATJvpprwW3gvZWs4d5XezCUz+qrAef9mnI9DB5KlVhuIP4XN7tSKJF3a+7AImZ0mTxSe1u/FQjEh/egX7wySLkEGbjUSLLpdvgbWpj6GBpsc2ia1aof9Y45GCNcrIl0iRfxlbOG7EpP7LfUa2asmoXHUZH5S0csgNuJleTp4OqaZq5HGkHBpePyhx0Hx+S9aO0XUOzMO5okPq1WOaZhzXCqIPC8G3ALj8uzJL7a9PK4DD56rGZsoe5rJtbM4CecStX237JGGxIZTH9Msa5s3uJa74tnzWb2NT/r0bf6yn/8jQvR/wBpGPFSt3OXK6kbO2cx7KbvXNNoiIWry5f9JPQryOtggjbgolzeHXyRF1l01qxxYCbpopxpp1zSRUGot0U1lXgtMpLZOqTVaRYif4Cex02SntJOsfDYJjNID9j11xTHGDe4O+38LnAeCrl02Oiy2s0mfFGWjgfH9lWe89bp1F823UrDTEJYjgoqUzPQTap2160SxnS57P4MVMRRYdDUbPgDJHwWl7Tdm1W1q9Sow5TVdDzEHOXFuW8mw20i8WWDhcSWOBbMsIcDwgiDfaYWt237Q1cVlFTKGtuGtkCTaTJJ/a6xZy+8s8Bm06jwfcJB0GUkEzaBHHhzQV8K+k/JVa5rrGHCDB3hei7Dr0zRzFjWVMHmqNf/AOJnzgNdxLajqcG/lvj0sJWxLw1pfWqWu5xeQ0cXOmBrqd1fbzvTUbXZXskauV7s5puZTeC3KB71SHtkySWtBM2v6LAw/Zr6mK/DsIJ7xzAdrE+9vaATZb3bHszXoYbvHPDmsMlgc4hocYLm6bm9husz2OrZcZQP+PL/ALwLfquc53Lyl0q+Cquw1UPaBmpuNjds3B0IPHQr1n9ouFrVKdCqaYDGD3/eDnNe+BEwPdkATrPC0+X7fEYmu3SKtT4vJC1sP7WkYY4eqwVzmGUvd7uVsQ17R/pIImCeGsK5cbbx5wmYXENb2Y+nVPdl4qdx+ZxqDM15JaLAFzQ0PPE85HtEf9U4blVd/wA1ea7Q7TfVeX1DmJAvoABoGj9I5CAF6XE/900OHfu/5qOfHLP1FYn8O12C/DkF4dTNQy68GnBcHAAOzZ7NtpyU+3wH46p/s0z/AOxv7LDwtnsM2Dmn0K9F/aK3/pxjUspn5hOZ8k/KHlHt9VXqg77cFccLpdVhJnddXSWKjGmbef3Vkm0jzCFmhtxSpMmdFqM8lpjt+t1zjw6sENI+nDmiPXoFMUqsbTNkhplG9sRaxRECPdtxRrWBY0jw4J1KpBFvhfzS6Rgc0ZH8qVpxq3Vd7yDwCY9DPolltyKeBBF34l5H/pUTp51CD/lWfg8L3j2snKDdzj+lrQXOdzhoJjeF6Wt2Wa3Z2Gq0QXdz3rHtFzBeXSAOFjHB0rAwGM7uq14DXRNnD3XNc0tIMHgSscLsuM1T3OW4uZIvGxOseS+gdi4CsMAx2DcwVKhJqE/mIEtAaTYERvzXhcfUD3OIa1gd+lghoEQAB4DzV/sCvjA7JhC8mbtiWzxOYZW23ssfNxvLj1/vhpudj4ythqj6XaIf3NdrmzUdnbI094EiCCQYO44JwxHZuE/q0oqVR+UB7nwfWBHO/BH7Wur1aWGwjzTOJqVM7ssw1rWuGa5tqZO8GF5rt32dqYVwDyHB35XiwdGttQb6Lhx4zndty31PZep7f9kxian4ihVYO8AcQ6YMge80i9wNI4qOyPZLC0nBmJeKtWoHd20+6AA0kuABJMXubWtdeMwnadekC2nVqMYf0tcQJO8cfBOxuHq020MVnqd5UzPDyTq1xaAHG5dAk7Q4Diuk+PnJ9ft16XbSHsTig7LFMifz54aRxj8w9F67Cez7BhG4fEOBaxzqjnNJaBqddYAdyXh6/tfi3MjvMvMNaD5EC3iIT/Zbt+phXF1ZtR9Gtcvh0lwkZmudZ5ixEzpwg5+Th8vKeZ1/C8He2XYNPDBlWi8upv0BIMECQQRq0j5I/wC0N4/Fz/5TP/sfqqHtL20zEPptpt7uiyQAQAJcQXHKLCetUn2oxor4qq9plkgMOnutaGgjkYJ81vhx5TLy/teWeWbpGc7oyZnZV21oPiu2tTjKMkEcEqne0yPqio3uNURb1staznaaZ3361THOk9cAlU37funGdjw2nZXsVX3hC5pkX64KYB1UG4WXX0h7o9VzapO91E7bIojTTjunWcE93HX6oe9lMYOMRw+6ENE6LTG/w3/ZTt9+DebZqbvzsnXgWzo4fZewqYnsrE++/Kxxufz0nf5ssNJ5yV83D4EwpFU3Oh+i5cvinK7Ln4H0CeyKPvWeRtmq1fhdqp9o+3cMyYSl3Q2c4NBHgxstHmSOS8LTqGZP2VnD1KYd/UDy3gwhpnxLXW8ln/hx3bt/S1Oz+zMViXd8wPc6ZNUuywR/iJBty0Wp2jSbUIONxrXFggMoAPcP80BgcdyeSw3YqgWZIxRYL5O+p5RO+U0olBQrYXdmK/4lH60lv672O5Q9s4rDuy9xRqMDZzOe+XPO0gHK2IOnHks92LJABJjYHQcYHNaLqmDP6cV/xKP0pIizBm+XE/79H/8ANanTWrvs5VbiKbsG5rQXkvp1TYsqACxtoWtP3tFTtXtR1c5Q89w0/wBOns1rRlbA2OXXmVTxjaUjuhVi+YVCw/7OXK0W115JEc0fWbqjSxWBp/hadRr6eeXNeySahdnMEjZoYBffMsovnTwR1REKGn1+PJMhE1ltUp9MTr5pjRHX0UkfZFa4lZct+aKppM+N0Ieu9I8kosnxT8KbXBnwlKbT4dQrbGiOCYzyVKjYnrdLL1YcwiTM/dKLLyDAGqGpR0RxvwXEEbWR0qgb8vH9kTxKp5Zt6Kc7Rc82GxQ54MQj1tuFpjOxNJjxTHMgJVB14Wji2U20wPfNR7GumwayXuEREmWgbi5QqyxbXfSfT6KXgE2V9nZoy0stVj31DGRszT0AzkiOOnBehq0Q19TM0PqsqsqNbQYIAoVIf3ZI9wEAEyRfjoi8oNePNtTHjohLnSvR0slStWqVKWUPr0wWuJhueoXVJdb9LTfg5H2LhC+nVotoUwZD6lV/+kpU2uaXBomxAk87jhJ9m/Tz4ovDQ/Kcs5ZAOXMQTE8YExyT8HRdUcGgEuJgASSSTAgbmTst3szAVa2ELKd2iv3hBME5abW+6NzDjy05SAwrX4rDup0z3dR8+6SAf69WwMyIptbpsOJV9huMB7XTAkEajSI1txXd1xInrRbdXsum9rXUw5mc13AuJIytrspsaWkS0gPEmToqmH7OFSv3LqjKcOc01H2YMkzz2MDjZWtbKznGbbbmLoRSI3v81awvZ76r3NotNQtzGWwBlb+oyRlECb8UIPG6VaV5cuvigqCxPUJ2IqWuDKz31HTrb7qkPnwf3d5EIIIMFRnnT1ARZp1Fx8eoSsMpNvZW6fiqLnEbc1botzX8Fe2OU6Vw+PNcBeyrkFMpmCiukNOqJzhBG+ygNmyGo1EFpRdx+XzUh+0HxR0hxhQ0XtstsIAMz6LewftFWYxrPcdTDS0sfTa5r2kzD7S4CTF7SYWLn5KHXPX7Is0dN2l7RZXe7h6FNv6hRaaReOBeCXBswYaRMKrh+2azKZpsLWXd72UZ4OoDyJAJE8ZVJtO8Suc0osik1rYvtpgYe67xr3933meHMHdtAGRsXuAZdcCw1JVjC+0FCnV75tN1J7nB73T3uYA5nMYCW5A4gCTNidhBwgyduHyQvpg6W1R9eJ+rYp+0jHh7KrKvd37unRqmkxs5vdqAD+oDIlxvY8YVfsztZlOmGupufUpvL6bhULGhxDR7wAkgFgNiJkiyyCyBp1zRsFoOvmn6w403dr5qfd92xrtTUAPeuJcHH3psC4AwBsAtCp23hnHvKuCY6oTLi2tUptLjq40w3c311XnaZ5+SkkbEXReMOPQ4f2mbnGdgZRacwo0QGtLx+V1WTNUA3gkabXXnp1KW9sXHnohDzsmT+BYI1cwgmfXZV2jLMiZTzVi2iW+nOnmlriCi/wAtbK0y/Dr5JNNkI6ZnS6qjapHh53TqZEblViIN/NWqb9tfVEHO9KDxGiJrYNk3u+KGq8An5qxfZPd7n4Li7r+FDHeJRhoOyQDJKh9KBGp358EYK4jioIYI12+qPOJELieUqKYEybJFgmvgqTIPXwUOdfTyUGZ0spQfeFKe+6OoeChzJMozDqA23LlxQFkaJ+YaeqF4BFlIt7dxvw1Qhp/fj/CNlSPv8lBObwU07INb/OfJLeBKY233+aIUhtqoEwI+SgOhG6nw1Quo7/ZTUrnmRprv9eKFo2KjLG6lpM2+6hTQxWaYHhYJFJ+1pTh9EscvCtUqSTaygEyZ4kfNG8CI8kFSmdOevWqNa8FZOG6MEkiygfHdE6odBZUPKYcLJbmzoii09XUdcEsTTWNshLt4UjmEwNMW0Cl2qnnZWKTbXvspcRG0jkgDo5o8kZpCL360SyOClz5/ZD30HRSQHHwPxUCdY8Ocao6rZghDSaJv4oacARqEzu5RvHyRU2kaET5J1m9UhzPgoYeXn/CdUkG4+yW8/wABS0JPDjuia3kgngmtdaNUom+qFo1M/wA9SnluvNA6nAtN0IFOned0/MQljgmBWqwDR8URE2mSlh/Ja/ZPYhxFOsWMe6s00y2HMawNM5i/MQdrR5rLVsjHc2PqjZor9bs1za3cudTDre9nHdwW5pz6RlMrsN2U8tNUCaTXZXPaQ6PFoOaIkzEWRq1SyCFzKYF1t0PZ9z3Hu6jXUy4hjoOd7Gkhz+5BLw0EG5jYalUu1MLkqFmkBhIzZi0uY1xBMAyCdCLabLWs6oiDdNpN4cEWGwmdwGYNaIzO2Y0uALiNSBK1MD2dTNSnSLnOqvcPdYcrWtIzDM5wMuIjQQNydFXlIP1jg3ugqeNlsdodltjPTLiwGMzgAHFjT3pbBmA6AAQJzbQlYns4e6WZ+7AOeqWHJAqlmdgtILS05ZmZE8L7Jjl40hEcOTfrzUFoDiAZEkA6SNjBuLcU8VUmkQQOXBOpsGvzUmIgdfFTSHwUu64Og31XOgos3h14pbqlrK0WIe+T1KTWqeMIgTPHiidTkC9zy4pULLjG99/4VdryN7cVbEix4Ko8SYsIU3OzqdYzqT59fVM78evili0Xkk3EyST9VzqfEEQbyIg/whdDa43g28firvflrWiY11N9VUov2J68U3EUmFrSXluogDYHjI5+iYzy7Ic2F6Gh2xSNBtKsyoe7MtFNzWB7TJy1SZNi50ED9R8VgGpK41B14LGGtrE9tVHAvOHw7msDfeNBrsjSctNs8BEDNJtuiwvaWIdSqVzUpZKRa0U3MpZSKmYOyMgBoiziBJDtVYw/aGHZSNak0UnyWtpSKjs3dgCoS4y1rXFxu0gk+Yr/AP8ASkMJhor/AKXMoUGRwcXFpJPIBvis5/Qnhb7Oo18QCXvFGAypJYWA0xmyulsNbSp5LaCXTc3Vh2PrBxp1GUXmiKlQvrUSDUYNAP6WZoB0kDW8KpSxtBr35az3DEA969zHlzB3ZDQSTmecxuREiwRMx9INFFrw1ppvpOq90czpIdctJfkLi8ZRsGzN4LNZ9qtXtPENDHPDMr2nI1zKeTKSPeFMANF2iCR+ncI/x7u7zmm81JeW1s4aB3gaC4MABBghrXSG3EaJlDtHD0iSKFF4bAZNIh9RwABe8lxaBIJgNJuBIuUWK7ezOLWMEOLiXVHF1QucIALpgMb7sDbILpz+iZUZWY1jadBhe1rafe5m1KZbU98ZWOhsukElwN721WR2j2niCXUqj8xBLCIYWi98kCAT/ebsdbrUf2nQbUINPvGOc11VwgyGsc1raMgQBIuTJjRuiwe0azXVaj2ggOcSA4l5Amwk3MBUhnlTqE6IWkjXffbrVMqRIm8fFC8zvppyldI1RhvBEGESZSmnTiE0kxdStHltK4U1DH2jrwQh14+f0UKJ3X3XVGwEt7uCSahA8/3VglMqVD+ozrB3/dVe8MozV4j0SnNkpbkxztOaa2q6InXXiYSqZk/RXMJQpu/PULDP90Ob4zmsprlhDZJtr8VYewkN8PqU6t2U9hlhFVp3YRPm0E/AlXKHZJeJL2s2h5cDIMmwbzRlYvLj5ZdRl7IjSndPqCALaJb3KZLqsgDjH1lKpjclMgcz807LaQ2DqfRWtZkRT9fiiLoA6shA43HL7I6ZA0RRO0d7bS/XDq6EmdJkQjLviuDv24qhqRxQlx+uyIu3Og5pb6gH8bKDqmwsgawzJCMOmEbXk9XUSSy829fRG4gypqwd9kqmbwEVqRBdw+BUNfOqCo8g/FQxxmdk4b/Bxp9SgqNsddRz4805jvVRiDYTx+itrOTVZwJ1tok5dYVythTDXBwc02nQg8CNj8/VJc05vmnWiaQlEWJrxEX5wuBNlakUgAbWOxFiPFXcVVcCJqGYvBInXglYd/vTG83AIPiFo4uqwkHLtoMsD1VrPKdq1Zp1VZzldq6jz+RVN30P0Uz7A2p4R6K414j3SqtJovbgnUfoo1Dbm6Huvn8U4i/kksOvXFQhnd9fdA637KzRPXqkuH1+SPZADdT3UnX7Io+nyRDXyTRC8m3Xgge6BCbT/dLrC6z7ahZF5+X7KHO1jVNoaDy+i5ov6q1qKzqsnQyppN6/ZMxIuiw4+n1Sr4Q58dX9EFapMdcE1o+aEbLTkbgKkOhzSWusRsR4jQoMSIJAkgGxibI6mnr9EcXKzW+NuqraJOgjht6ygfh3AwR6X+IsrNBWe0Wgd3AideeiuK5cu1Zj7RljgY9VYYZA9zbccz6JI1CsNF+uavLN67f/2Q=="/>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37892" name="Picture 4" descr="https://encrypted-tbn2.gstatic.com/images?q=tbn:ANd9GcSMKrknJK3Ws0O-gjZbhOmQSq9XiKg3zwu-dvHbj8hmwUpB9yS1"/>
          <p:cNvPicPr>
            <a:picLocks noChangeAspect="1" noChangeArrowheads="1"/>
          </p:cNvPicPr>
          <p:nvPr/>
        </p:nvPicPr>
        <p:blipFill>
          <a:blip r:embed="rId8"/>
          <a:srcRect/>
          <a:stretch>
            <a:fillRect/>
          </a:stretch>
        </p:blipFill>
        <p:spPr bwMode="auto">
          <a:xfrm>
            <a:off x="2143108" y="1928802"/>
            <a:ext cx="1028700" cy="1524001"/>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0.gstatic.com/images?q=tbn:ANd9GcRRumiTXxpdiV1alzDkCL9LXT7xPXsNfwWHcfHKnwW_KuK3xr8C5NCHzJfW">
            <a:hlinkClick r:id="rId2"/>
          </p:cNvPr>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s://encrypted-tbn3.gstatic.com/images?q=tbn:ANd9GcRKX4XxvIdj8AaP51BZkf0h7SiT8sZcVw3G0ll1gtqPiREwwcKR7g"/>
          <p:cNvPicPr>
            <a:picLocks noChangeAspect="1" noChangeArrowheads="1"/>
          </p:cNvPicPr>
          <p:nvPr/>
        </p:nvPicPr>
        <p:blipFill>
          <a:blip r:embed="rId2"/>
          <a:srcRect/>
          <a:stretch>
            <a:fillRect/>
          </a:stretch>
        </p:blipFill>
        <p:spPr bwMode="auto">
          <a:xfrm>
            <a:off x="571472" y="214290"/>
            <a:ext cx="8001056" cy="6143668"/>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عنوان فرعي 2"/>
          <p:cNvSpPr txBox="1">
            <a:spLocks/>
          </p:cNvSpPr>
          <p:nvPr/>
        </p:nvSpPr>
        <p:spPr>
          <a:xfrm>
            <a:off x="357158" y="5500702"/>
            <a:ext cx="4643470" cy="857256"/>
          </a:xfrm>
          <a:prstGeom prst="rect">
            <a:avLst/>
          </a:prstGeom>
        </p:spPr>
        <p:style>
          <a:lnRef idx="2">
            <a:schemeClr val="accent2"/>
          </a:lnRef>
          <a:fillRef idx="1">
            <a:schemeClr val="lt1"/>
          </a:fillRef>
          <a:effectRef idx="0">
            <a:schemeClr val="accent2"/>
          </a:effectRef>
          <a:fontRef idx="minor">
            <a:schemeClr val="dk1"/>
          </a:fontRef>
        </p:style>
        <p:txBody>
          <a:bodyPr>
            <a:normAutofit fontScale="77500" lnSpcReduction="20000"/>
          </a:bodyPr>
          <a:lstStyle/>
          <a:p>
            <a:pPr marL="342900" marR="0" lvl="0" indent="-342900" algn="r" defTabSz="914400" rtl="1" eaLnBrk="1" fontAlgn="auto" latinLnBrk="0" hangingPunct="1">
              <a:lnSpc>
                <a:spcPct val="100000"/>
              </a:lnSpc>
              <a:spcBef>
                <a:spcPct val="20000"/>
              </a:spcBef>
              <a:spcAft>
                <a:spcPts val="0"/>
              </a:spcAft>
              <a:buClrTx/>
              <a:buSzTx/>
              <a:tabLst/>
              <a:defRPr/>
            </a:pPr>
            <a:r>
              <a:rPr lang="ar-SA" sz="3800" b="1" dirty="0" smtClean="0"/>
              <a:t>    </a:t>
            </a:r>
            <a:r>
              <a:rPr kumimoji="0" lang="ar-SA" sz="3800" b="1" i="0" u="none" strike="noStrike" kern="1200" cap="none" spc="0" normalizeH="0" baseline="0" noProof="0" dirty="0" smtClean="0">
                <a:ln>
                  <a:noFill/>
                </a:ln>
                <a:solidFill>
                  <a:schemeClr val="tx1"/>
                </a:solidFill>
                <a:effectLst/>
                <a:uLnTx/>
                <a:uFillTx/>
                <a:latin typeface="+mn-lt"/>
                <a:ea typeface="+mn-ea"/>
                <a:cs typeface="+mn-cs"/>
              </a:rPr>
              <a:t>أهلا بكم أعزائي في لقائنا المتجدد</a:t>
            </a:r>
            <a:endParaRPr kumimoji="0" lang="ar-SA" sz="35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000100" y="0"/>
            <a:ext cx="7772400" cy="1470025"/>
          </a:xfrm>
        </p:spPr>
        <p:txBody>
          <a:bodyPr/>
          <a:lstStyle/>
          <a:p>
            <a:r>
              <a:rPr lang="ar-SA" b="1" dirty="0" smtClean="0">
                <a:solidFill>
                  <a:srgbClr val="FF0000"/>
                </a:solidFill>
              </a:rPr>
              <a:t>المحاضرة السادسة </a:t>
            </a:r>
            <a:endParaRPr lang="ar-SA" b="1" dirty="0">
              <a:solidFill>
                <a:srgbClr val="FF0000"/>
              </a:solidFill>
            </a:endParaRPr>
          </a:p>
        </p:txBody>
      </p:sp>
      <p:sp>
        <p:nvSpPr>
          <p:cNvPr id="3" name="عنوان فرعي 2"/>
          <p:cNvSpPr>
            <a:spLocks noGrp="1"/>
          </p:cNvSpPr>
          <p:nvPr>
            <p:ph type="subTitle" idx="1"/>
          </p:nvPr>
        </p:nvSpPr>
        <p:spPr>
          <a:xfrm>
            <a:off x="0" y="2000240"/>
            <a:ext cx="8143932" cy="2643206"/>
          </a:xfrm>
        </p:spPr>
        <p:txBody>
          <a:bodyPr>
            <a:normAutofit fontScale="92500" lnSpcReduction="20000"/>
          </a:bodyPr>
          <a:lstStyle/>
          <a:p>
            <a:pPr algn="r"/>
            <a:r>
              <a:rPr lang="ar-SA" sz="3800" b="1" dirty="0" smtClean="0"/>
              <a:t>                 </a:t>
            </a:r>
          </a:p>
          <a:p>
            <a:r>
              <a:rPr lang="ar-SA" sz="3800" b="1" dirty="0" smtClean="0"/>
              <a:t>          </a:t>
            </a:r>
            <a:r>
              <a:rPr lang="ar-SA" sz="3500" b="1" dirty="0" smtClean="0">
                <a:solidFill>
                  <a:schemeClr val="tx1"/>
                </a:solidFill>
              </a:rPr>
              <a:t>تحليل قصيدة المتنبي</a:t>
            </a:r>
          </a:p>
          <a:p>
            <a:r>
              <a:rPr lang="ar-SA" sz="3500" b="1" dirty="0" smtClean="0">
                <a:solidFill>
                  <a:schemeClr val="tx1"/>
                </a:solidFill>
              </a:rPr>
              <a:t>      </a:t>
            </a:r>
            <a:r>
              <a:rPr lang="ar-SA" sz="3500" b="1" dirty="0" err="1" smtClean="0">
                <a:solidFill>
                  <a:schemeClr val="tx1"/>
                </a:solidFill>
              </a:rPr>
              <a:t>واحر</a:t>
            </a:r>
            <a:r>
              <a:rPr lang="ar-SA" sz="3500" b="1" dirty="0" smtClean="0">
                <a:solidFill>
                  <a:schemeClr val="tx1"/>
                </a:solidFill>
              </a:rPr>
              <a:t> قلباه    </a:t>
            </a:r>
          </a:p>
          <a:p>
            <a:endParaRPr lang="ar-SA" sz="3500" b="1" dirty="0" smtClean="0">
              <a:solidFill>
                <a:schemeClr val="tx1"/>
              </a:solidFill>
            </a:endParaRPr>
          </a:p>
          <a:p>
            <a:r>
              <a:rPr lang="ar-SA" sz="3500" b="1" dirty="0" smtClean="0">
                <a:solidFill>
                  <a:schemeClr val="tx1"/>
                </a:solidFill>
              </a:rPr>
              <a:t>  </a:t>
            </a:r>
            <a:endParaRPr lang="ar-SA" sz="3500" b="1" dirty="0">
              <a:solidFill>
                <a:schemeClr val="tx1"/>
              </a:solidFill>
            </a:endParaRPr>
          </a:p>
        </p:txBody>
      </p:sp>
      <p:pic>
        <p:nvPicPr>
          <p:cNvPr id="4" name="صورة 3"/>
          <p:cNvPicPr/>
          <p:nvPr/>
        </p:nvPicPr>
        <p:blipFill>
          <a:blip r:embed="rId2"/>
          <a:srcRect/>
          <a:stretch>
            <a:fillRect/>
          </a:stretch>
        </p:blipFill>
        <p:spPr bwMode="auto">
          <a:xfrm>
            <a:off x="500034" y="857232"/>
            <a:ext cx="2500298" cy="5143512"/>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28596" y="357166"/>
            <a:ext cx="8338011" cy="5016758"/>
          </a:xfrm>
          <a:prstGeom prst="rect">
            <a:avLst/>
          </a:prstGeom>
        </p:spPr>
        <p:txBody>
          <a:bodyPr wrap="square">
            <a:spAutoFit/>
          </a:bodyPr>
          <a:lstStyle/>
          <a:p>
            <a:pPr lvl="0" fontAlgn="base">
              <a:spcBef>
                <a:spcPct val="0"/>
              </a:spcBef>
              <a:spcAft>
                <a:spcPct val="0"/>
              </a:spcAft>
            </a:pPr>
            <a:r>
              <a:rPr lang="ar-SA" sz="3200" b="1" dirty="0" smtClean="0">
                <a:solidFill>
                  <a:srgbClr val="FF0000"/>
                </a:solidFill>
                <a:latin typeface="Tahoma" pitchFamily="34" charset="0"/>
              </a:rPr>
              <a:t>أهداف المحاضرة :</a:t>
            </a:r>
          </a:p>
          <a:p>
            <a:pPr lvl="0" fontAlgn="base">
              <a:spcBef>
                <a:spcPct val="0"/>
              </a:spcBef>
              <a:spcAft>
                <a:spcPct val="0"/>
              </a:spcAft>
            </a:pPr>
            <a:endParaRPr lang="ar-SA" sz="3200" b="1" dirty="0" smtClean="0">
              <a:latin typeface="Tahoma" pitchFamily="34" charset="0"/>
            </a:endParaRPr>
          </a:p>
          <a:p>
            <a:pPr lvl="0" fontAlgn="base">
              <a:spcBef>
                <a:spcPct val="0"/>
              </a:spcBef>
              <a:spcAft>
                <a:spcPct val="0"/>
              </a:spcAft>
            </a:pPr>
            <a:r>
              <a:rPr lang="ar-SA" sz="3200" b="1" dirty="0" smtClean="0">
                <a:latin typeface="Tahoma" pitchFamily="34" charset="0"/>
              </a:rPr>
              <a:t>  - أن يتعرف الطلبة إلى المتنبي .</a:t>
            </a:r>
          </a:p>
          <a:p>
            <a:pPr lvl="0" fontAlgn="base">
              <a:spcBef>
                <a:spcPct val="0"/>
              </a:spcBef>
              <a:spcAft>
                <a:spcPct val="0"/>
              </a:spcAft>
            </a:pPr>
            <a:r>
              <a:rPr lang="ar-SA" sz="3200" b="1" dirty="0" smtClean="0">
                <a:latin typeface="Tahoma" pitchFamily="34" charset="0"/>
              </a:rPr>
              <a:t>  - أن يدرك الطلبة العلاقة الخاصة التي تربط الشاعر بالأمير سيف الدولة .</a:t>
            </a:r>
          </a:p>
          <a:p>
            <a:pPr lvl="0" fontAlgn="base">
              <a:spcBef>
                <a:spcPct val="0"/>
              </a:spcBef>
              <a:spcAft>
                <a:spcPct val="0"/>
              </a:spcAft>
              <a:buFontTx/>
              <a:buChar char="-"/>
            </a:pPr>
            <a:r>
              <a:rPr lang="ar-SA" sz="3200" b="1" dirty="0" smtClean="0">
                <a:latin typeface="Tahoma" pitchFamily="34" charset="0"/>
              </a:rPr>
              <a:t>أن يفرق الطلبة بين الأغراض الشعرية ( العتاب هنا) وأن المتنبي كان يزاوج بين الأغراض .</a:t>
            </a:r>
          </a:p>
          <a:p>
            <a:pPr lvl="0" fontAlgn="base">
              <a:spcBef>
                <a:spcPct val="0"/>
              </a:spcBef>
              <a:spcAft>
                <a:spcPct val="0"/>
              </a:spcAft>
              <a:buFontTx/>
              <a:buChar char="-"/>
            </a:pPr>
            <a:r>
              <a:rPr lang="ar-SA" sz="3200" b="1" dirty="0" smtClean="0">
                <a:latin typeface="Tahoma" pitchFamily="34" charset="0"/>
              </a:rPr>
              <a:t>أن يفهم صور الشاعر .</a:t>
            </a:r>
          </a:p>
          <a:p>
            <a:pPr lvl="0" fontAlgn="base">
              <a:spcBef>
                <a:spcPct val="0"/>
              </a:spcBef>
              <a:spcAft>
                <a:spcPct val="0"/>
              </a:spcAft>
              <a:buFontTx/>
              <a:buChar char="-"/>
            </a:pPr>
            <a:r>
              <a:rPr lang="ar-SA" sz="3200" b="1" dirty="0" smtClean="0">
                <a:latin typeface="Tahoma" pitchFamily="34" charset="0"/>
              </a:rPr>
              <a:t>أن يحدد مكمن الإبداع في القصيدة . </a:t>
            </a:r>
          </a:p>
          <a:p>
            <a:pPr lvl="0" fontAlgn="base">
              <a:spcBef>
                <a:spcPct val="0"/>
              </a:spcBef>
              <a:spcAft>
                <a:spcPct val="0"/>
              </a:spcAft>
              <a:buFontTx/>
              <a:buChar char="-"/>
            </a:pPr>
            <a:endParaRPr lang="en-US" sz="3200" b="1" dirty="0" smtClean="0">
              <a:solidFill>
                <a:srgbClr val="FF0000"/>
              </a:solidFill>
              <a:latin typeface="Comic Sans MS" pitchFamily="66" charset="0"/>
            </a:endParaRPr>
          </a:p>
        </p:txBody>
      </p:sp>
      <p:sp>
        <p:nvSpPr>
          <p:cNvPr id="3" name="مستطيل 2"/>
          <p:cNvSpPr/>
          <p:nvPr/>
        </p:nvSpPr>
        <p:spPr>
          <a:xfrm>
            <a:off x="1214414" y="214290"/>
            <a:ext cx="7436121" cy="3539430"/>
          </a:xfrm>
          <a:prstGeom prst="rect">
            <a:avLst/>
          </a:prstGeom>
        </p:spPr>
        <p:txBody>
          <a:bodyPr wrap="square">
            <a:spAutoFit/>
          </a:bodyPr>
          <a:lstStyle/>
          <a:p>
            <a:r>
              <a:rPr lang="ar-SA" sz="3200" b="1" dirty="0" smtClean="0"/>
              <a:t> </a:t>
            </a: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r>
              <a:rPr lang="ar-SA" sz="3200" b="1" dirty="0" smtClean="0">
                <a:solidFill>
                  <a:srgbClr val="FF0000"/>
                </a:solidFill>
              </a:rPr>
              <a:t> </a:t>
            </a:r>
            <a:endParaRPr lang="ar-SA" sz="3200" dirty="0"/>
          </a:p>
        </p:txBody>
      </p:sp>
      <p:pic>
        <p:nvPicPr>
          <p:cNvPr id="4" name="Picture 10" descr="http://t2.gstatic.com/images?q=tbn:ANd9GcToU5Ot_dvYZSQSg-oAJy3mmFUmhy9EhQcx6xbsOCEoPOkmcOfpmA"/>
          <p:cNvPicPr>
            <a:picLocks noChangeAspect="1" noChangeArrowheads="1"/>
          </p:cNvPicPr>
          <p:nvPr/>
        </p:nvPicPr>
        <p:blipFill>
          <a:blip r:embed="rId2"/>
          <a:srcRect/>
          <a:stretch>
            <a:fillRect/>
          </a:stretch>
        </p:blipFill>
        <p:spPr bwMode="auto">
          <a:xfrm>
            <a:off x="285720" y="214290"/>
            <a:ext cx="1171572" cy="1643075"/>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571472" y="214290"/>
            <a:ext cx="8056164" cy="9448740"/>
          </a:xfrm>
          <a:prstGeom prst="rect">
            <a:avLst/>
          </a:prstGeom>
        </p:spPr>
        <p:txBody>
          <a:bodyPr wrap="square">
            <a:spAutoFit/>
          </a:bodyPr>
          <a:lstStyle/>
          <a:p>
            <a:r>
              <a:rPr lang="ar-SA" b="1" dirty="0" smtClean="0">
                <a:solidFill>
                  <a:schemeClr val="tx1"/>
                </a:solidFill>
              </a:rPr>
              <a:t> </a:t>
            </a:r>
            <a:r>
              <a:rPr lang="ar-SA" sz="3200" b="1" dirty="0" smtClean="0">
                <a:solidFill>
                  <a:srgbClr val="FF0000"/>
                </a:solidFill>
              </a:rPr>
              <a:t> </a:t>
            </a:r>
            <a:r>
              <a:rPr lang="ar-SA" sz="3200" b="1" dirty="0" smtClean="0"/>
              <a:t>قال المتنبي يعاتب سيف الدولة :</a:t>
            </a:r>
          </a:p>
          <a:p>
            <a:r>
              <a:rPr lang="ar-SA" sz="3200" b="1" dirty="0" smtClean="0">
                <a:solidFill>
                  <a:srgbClr val="FF0000"/>
                </a:solidFill>
              </a:rPr>
              <a:t>(ملحوظة : الأبيات التي تحتها خط للحفظ )</a:t>
            </a:r>
          </a:p>
          <a:p>
            <a:r>
              <a:rPr lang="ar-SA" sz="3200" b="1" u="sng" dirty="0" err="1" smtClean="0"/>
              <a:t>واحَرَّ</a:t>
            </a:r>
            <a:r>
              <a:rPr lang="ar-SA" sz="3200" b="1" u="sng" dirty="0" smtClean="0"/>
              <a:t> قَلباهُ مِمَّن قَلبُهُ شَبم </a:t>
            </a:r>
            <a:endParaRPr lang="en-US" sz="3200" u="sng" dirty="0" smtClean="0"/>
          </a:p>
          <a:p>
            <a:r>
              <a:rPr lang="en-US" sz="3200" b="1" u="sng" dirty="0" smtClean="0"/>
              <a:t>        </a:t>
            </a:r>
            <a:r>
              <a:rPr lang="ar-SA" sz="3200" b="1" u="sng" dirty="0" smtClean="0"/>
              <a:t>            وَمَن بِجِسمي وَحالي عِندَهُ سَقَمُ</a:t>
            </a:r>
            <a:r>
              <a:rPr lang="en-US" sz="3200" u="sng" dirty="0" smtClean="0"/>
              <a:t>  </a:t>
            </a:r>
            <a:r>
              <a:rPr lang="en-US" sz="3200" dirty="0" smtClean="0"/>
              <a:t/>
            </a:r>
            <a:br>
              <a:rPr lang="en-US" sz="3200" dirty="0" smtClean="0"/>
            </a:br>
            <a:r>
              <a:rPr lang="ar-SA" sz="3200" b="1" u="sng" dirty="0" smtClean="0"/>
              <a:t>مالي أُكَتِّمُ حُبّاً قَد بَرى جَسَدي</a:t>
            </a:r>
            <a:endParaRPr lang="en-US" sz="3200" u="sng" dirty="0" smtClean="0"/>
          </a:p>
          <a:p>
            <a:r>
              <a:rPr lang="ar-SA" sz="3200" b="1" u="sng" dirty="0" smtClean="0"/>
              <a:t>                  وَتَدَّعي حُبَّ سَيفِ الدَولَةِ الأُمَمُ</a:t>
            </a:r>
            <a:r>
              <a:rPr lang="en-US" sz="3200" dirty="0" smtClean="0"/>
              <a:t/>
            </a:r>
            <a:br>
              <a:rPr lang="en-US" sz="3200" dirty="0" smtClean="0"/>
            </a:br>
            <a:r>
              <a:rPr lang="ar-SA" sz="3200" b="1" dirty="0" smtClean="0"/>
              <a:t>إِن كانَ يَجمَعُنا حُبٌّ لِغُرَّتِهِ</a:t>
            </a:r>
            <a:endParaRPr lang="en-US" sz="3200" dirty="0" smtClean="0"/>
          </a:p>
          <a:p>
            <a:r>
              <a:rPr lang="ar-SA" sz="3200" b="1" dirty="0" smtClean="0"/>
              <a:t>                فَلَيتَ أَنّا بِقَدرِ الحُبِّ نَقتَسِمُ</a:t>
            </a:r>
            <a:r>
              <a:rPr lang="en-US" sz="3200" dirty="0" smtClean="0"/>
              <a:t/>
            </a:r>
            <a:br>
              <a:rPr lang="en-US" sz="3200" dirty="0" smtClean="0"/>
            </a:br>
            <a:r>
              <a:rPr lang="ar-SA" sz="3200" b="1" dirty="0" smtClean="0"/>
              <a:t>قَد زُرتُهُ وَسُيوفُ الهِندِ مُغمَدَة</a:t>
            </a:r>
            <a:endParaRPr lang="en-US" sz="3200" dirty="0" smtClean="0"/>
          </a:p>
          <a:p>
            <a:r>
              <a:rPr lang="ar-SA" sz="3200" b="1" dirty="0" smtClean="0"/>
              <a:t>               وَقَد نَظَرتُ إِلَيهِ وَالسُيوفُ دَمُ</a:t>
            </a:r>
            <a:r>
              <a:rPr lang="en-US" sz="3200" dirty="0" smtClean="0"/>
              <a:t/>
            </a:r>
            <a:br>
              <a:rPr lang="en-US" sz="3200" dirty="0" smtClean="0"/>
            </a:br>
            <a:r>
              <a:rPr lang="ar-SA" sz="3200" b="1" dirty="0" smtClean="0"/>
              <a:t>فَكانَ أَحسَنَ خَلقِ اللَهِ كُلِّهِمِ</a:t>
            </a:r>
            <a:endParaRPr lang="en-US" sz="3200" dirty="0" smtClean="0"/>
          </a:p>
          <a:p>
            <a:r>
              <a:rPr lang="ar-SA" sz="3200" b="1" dirty="0" smtClean="0"/>
              <a:t>                وَكانَ أَحسَنَ </a:t>
            </a:r>
            <a:r>
              <a:rPr lang="ar-SA" sz="3200" b="1" dirty="0" err="1" smtClean="0"/>
              <a:t>مافي</a:t>
            </a:r>
            <a:r>
              <a:rPr lang="ar-SA" sz="3200" b="1" dirty="0" smtClean="0"/>
              <a:t> الأَحسَنِ الشِيَمُ</a:t>
            </a:r>
          </a:p>
          <a:p>
            <a:endParaRPr lang="ar-SA" sz="3200" b="1" dirty="0" smtClean="0"/>
          </a:p>
          <a:p>
            <a:endParaRPr lang="ar-SA" sz="3200" b="1" dirty="0" smtClean="0"/>
          </a:p>
          <a:p>
            <a:endParaRPr lang="ar-SA" sz="3200" b="1" dirty="0" smtClean="0"/>
          </a:p>
          <a:p>
            <a:endParaRPr lang="ar-SA" sz="3200" b="1" dirty="0" smtClean="0"/>
          </a:p>
          <a:p>
            <a:endParaRPr lang="ar-SA" sz="3200" b="1" dirty="0" smtClean="0"/>
          </a:p>
          <a:p>
            <a:endParaRPr lang="ar-SA" sz="3200" b="1" dirty="0" smtClean="0"/>
          </a:p>
          <a:p>
            <a:r>
              <a:rPr lang="ar-SA" sz="3200" b="1" dirty="0" smtClean="0">
                <a:solidFill>
                  <a:srgbClr val="FF0000"/>
                </a:solidFill>
              </a:rPr>
              <a:t> </a:t>
            </a:r>
            <a:endParaRPr lang="ar-SA" sz="3200" dirty="0"/>
          </a:p>
        </p:txBody>
      </p:sp>
      <p:pic>
        <p:nvPicPr>
          <p:cNvPr id="3" name="Picture 2" descr="http://t3.gstatic.com/images?q=tbn:ANd9GcTBee0GJdF8nI4Ie-tjPt0ddTAhpWxrvHgGdjhlNzrU2tmsPa4r"/>
          <p:cNvPicPr>
            <a:picLocks noChangeAspect="1" noChangeArrowheads="1"/>
          </p:cNvPicPr>
          <p:nvPr/>
        </p:nvPicPr>
        <p:blipFill>
          <a:blip r:embed="rId2"/>
          <a:srcRect/>
          <a:stretch>
            <a:fillRect/>
          </a:stretch>
        </p:blipFill>
        <p:spPr bwMode="auto">
          <a:xfrm>
            <a:off x="0" y="0"/>
            <a:ext cx="2357422" cy="1714488"/>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571473" y="357166"/>
            <a:ext cx="8056164" cy="584775"/>
          </a:xfrm>
          <a:prstGeom prst="rect">
            <a:avLst/>
          </a:prstGeom>
        </p:spPr>
        <p:txBody>
          <a:bodyPr wrap="square">
            <a:spAutoFit/>
          </a:bodyPr>
          <a:lstStyle/>
          <a:p>
            <a:pPr algn="just"/>
            <a:r>
              <a:rPr lang="ar-SA" sz="3200" b="1" dirty="0" smtClean="0"/>
              <a:t> </a:t>
            </a:r>
            <a:endParaRPr lang="ar-SA" sz="3200" dirty="0"/>
          </a:p>
        </p:txBody>
      </p:sp>
      <p:sp>
        <p:nvSpPr>
          <p:cNvPr id="29697" name="Rectangle 1"/>
          <p:cNvSpPr>
            <a:spLocks noChangeArrowheads="1"/>
          </p:cNvSpPr>
          <p:nvPr/>
        </p:nvSpPr>
        <p:spPr bwMode="auto">
          <a:xfrm>
            <a:off x="357158" y="357166"/>
            <a:ext cx="8429684"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فَوتُ العَدُوِّ الَّذي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يَمَّمتَهُ</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ظَفَرٌ</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في طَيِّهِ أَسَفٌ في طَيِّهِ نِعَمُ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قَد نابَ عَنكَ شَديدُ الخَوفِ وَاِصطَنَعَت</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لَكَ</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المَهابَةُ مالا تَصنَعُ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البُهَمُ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أَلزَمتَ نَفسَكَ شَيئاً لَيسَ يَلزَمُها</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أَن لا يُوارِيَهُم أَرضٌ وَلا عَلَمُ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أَكُلَّما رُمتَ جَيشاً فَاِنثَنى هَرَباً</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تَصَرَّفَت بِكَ في آثارِهِ الهِمَمُ</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عَلَيكَ هَزمُهُمُ في كُلِّ مُعتَرَكٍ</a:t>
            </a:r>
            <a:endPar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وَما عَلَيكَ بِهِم عارٌ إِذا اِنهَزَموا</a:t>
            </a:r>
            <a:r>
              <a:rPr kumimoji="0" lang="en-US" sz="32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571473" y="357166"/>
            <a:ext cx="8056164" cy="1354217"/>
          </a:xfrm>
          <a:prstGeom prst="rect">
            <a:avLst/>
          </a:prstGeom>
        </p:spPr>
        <p:txBody>
          <a:bodyPr wrap="square">
            <a:spAutoFit/>
          </a:bodyPr>
          <a:lstStyle/>
          <a:p>
            <a:r>
              <a:rPr lang="ar-SA" b="1" dirty="0" smtClean="0">
                <a:solidFill>
                  <a:schemeClr val="tx1"/>
                </a:solidFill>
              </a:rPr>
              <a:t> </a:t>
            </a:r>
            <a:endParaRPr lang="ar-SA" sz="3200" b="1" dirty="0" smtClean="0"/>
          </a:p>
          <a:p>
            <a:endParaRPr lang="ar-SA" sz="3200" b="1" dirty="0" smtClean="0"/>
          </a:p>
          <a:p>
            <a:r>
              <a:rPr lang="ar-SA" sz="3200" b="1" dirty="0"/>
              <a:t> </a:t>
            </a:r>
            <a:r>
              <a:rPr lang="ar-SA" sz="3200" b="1" dirty="0" smtClean="0"/>
              <a:t>  </a:t>
            </a:r>
            <a:endParaRPr lang="ar-SA" sz="3200" dirty="0"/>
          </a:p>
        </p:txBody>
      </p:sp>
      <p:sp>
        <p:nvSpPr>
          <p:cNvPr id="28673" name="Rectangle 1"/>
          <p:cNvSpPr>
            <a:spLocks noChangeArrowheads="1"/>
          </p:cNvSpPr>
          <p:nvPr/>
        </p:nvSpPr>
        <p:spPr bwMode="auto">
          <a:xfrm>
            <a:off x="357158" y="428604"/>
            <a:ext cx="8501122"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أَما تَرى ظَفَراً حُلواً سِوى ظَفَرٍ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تَصافَحَت فيهِ بيضُ الهِندِ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وَاللِمَمُ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sng" strike="noStrike" cap="none" normalizeH="0" baseline="0" dirty="0" smtClean="0">
                <a:ln>
                  <a:noFill/>
                </a:ln>
                <a:solidFill>
                  <a:schemeClr val="tx1"/>
                </a:solidFill>
                <a:effectLst/>
                <a:latin typeface="Calibri" pitchFamily="34" charset="0"/>
                <a:ea typeface="Times New Roman" pitchFamily="18" charset="0"/>
                <a:cs typeface="Arial" pitchFamily="34" charset="0"/>
              </a:rPr>
              <a:t>يا أَعدَلَ الناسِ إِلّا في مُعامَلَتي</a:t>
            </a:r>
            <a:endParaRPr kumimoji="0" lang="en-US" sz="3200" b="0" i="0" u="sng"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sng" strike="noStrike" cap="none" normalizeH="0" baseline="0" dirty="0" smtClean="0">
                <a:ln>
                  <a:noFill/>
                </a:ln>
                <a:solidFill>
                  <a:schemeClr val="tx1"/>
                </a:solidFill>
                <a:effectLst/>
                <a:latin typeface="Calibri" pitchFamily="34" charset="0"/>
                <a:ea typeface="Times New Roman" pitchFamily="18" charset="0"/>
                <a:cs typeface="Arial" pitchFamily="34" charset="0"/>
              </a:rPr>
              <a:t>                 فيكَ الخِصامُ وَأَنتَ الخَصمُ وَالحَكَمُ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أُعيذُها</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نَظَراتٍ مِنكَ صادِقَةً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أَن تَحسَبَ الشَحمَ فيمَن شَحمُهُ وَرَمُ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وَما اِنتِفاعُ أَخي الدُنيا بِناظِرِهِ</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إِذا اِستَوَت عِندَهُ الأَنوارُ وَالظُلَمُ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sng" strike="noStrike" cap="none" normalizeH="0" baseline="0" dirty="0" smtClean="0">
                <a:ln>
                  <a:noFill/>
                </a:ln>
                <a:solidFill>
                  <a:schemeClr val="tx1"/>
                </a:solidFill>
                <a:effectLst/>
                <a:latin typeface="Calibri" pitchFamily="34" charset="0"/>
                <a:ea typeface="Times New Roman" pitchFamily="18" charset="0"/>
                <a:cs typeface="Arial" pitchFamily="34" charset="0"/>
              </a:rPr>
              <a:t>أَنا الَّذي نَظَرَ الأَعمى إِلى أَدَبي</a:t>
            </a:r>
            <a:endParaRPr kumimoji="0" lang="ar-SA" sz="32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               وَأَسمَعَت كَلِماتي مَن </a:t>
            </a:r>
            <a:r>
              <a:rPr kumimoji="0" lang="ar-SA" sz="3200" b="1" i="0" u="sng" strike="noStrike" cap="none" normalizeH="0" baseline="0" dirty="0" err="1" smtClean="0">
                <a:ln>
                  <a:noFill/>
                </a:ln>
                <a:solidFill>
                  <a:schemeClr val="tx1"/>
                </a:solidFill>
                <a:effectLst/>
                <a:latin typeface="Arial" pitchFamily="34" charset="0"/>
                <a:ea typeface="Times New Roman" pitchFamily="18" charset="0"/>
                <a:cs typeface="Arial" pitchFamily="34" charset="0"/>
              </a:rPr>
              <a:t>بِهِ</a:t>
            </a:r>
            <a:r>
              <a:rPr kumimoji="0" lang="ar-SA" sz="32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 صَمَمُ</a:t>
            </a:r>
            <a:r>
              <a:rPr kumimoji="0" lang="en-US" sz="3200" b="0" i="0" u="sng"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14282" y="785794"/>
            <a:ext cx="8643966" cy="1077218"/>
          </a:xfrm>
          <a:prstGeom prst="rect">
            <a:avLst/>
          </a:prstGeom>
        </p:spPr>
        <p:txBody>
          <a:bodyPr wrap="square">
            <a:spAutoFit/>
          </a:bodyPr>
          <a:lstStyle/>
          <a:p>
            <a:r>
              <a:rPr lang="ar-SA" sz="3200" b="1" dirty="0" smtClean="0"/>
              <a:t> </a:t>
            </a:r>
            <a:endParaRPr lang="ar-SA" sz="3200" b="1" dirty="0"/>
          </a:p>
          <a:p>
            <a:r>
              <a:rPr lang="ar-SA" sz="3200" dirty="0" smtClean="0"/>
              <a:t> </a:t>
            </a:r>
            <a:endParaRPr lang="ar-SA" sz="3200" dirty="0"/>
          </a:p>
        </p:txBody>
      </p:sp>
      <p:sp>
        <p:nvSpPr>
          <p:cNvPr id="26625" name="Rectangle 1"/>
          <p:cNvSpPr>
            <a:spLocks noChangeArrowheads="1"/>
          </p:cNvSpPr>
          <p:nvPr/>
        </p:nvSpPr>
        <p:spPr bwMode="auto">
          <a:xfrm>
            <a:off x="285720" y="285728"/>
            <a:ext cx="857256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ar-SA" sz="3200" b="1" i="0" u="sng" strike="noStrike" cap="none" normalizeH="0" baseline="0" dirty="0" smtClean="0">
                <a:ln>
                  <a:noFill/>
                </a:ln>
                <a:solidFill>
                  <a:schemeClr val="tx1"/>
                </a:solidFill>
                <a:effectLst/>
                <a:latin typeface="Calibri" pitchFamily="34" charset="0"/>
                <a:ea typeface="Times New Roman" pitchFamily="18" charset="0"/>
                <a:cs typeface="Arial" pitchFamily="34" charset="0"/>
              </a:rPr>
              <a:t>أَنامُ مِلءَ جُفوني عَن </a:t>
            </a:r>
            <a:r>
              <a:rPr kumimoji="0" lang="ar-SA" sz="3200" b="1" i="0" u="sng"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شَوارِدِها</a:t>
            </a:r>
            <a:endParaRPr kumimoji="0" lang="en-US" sz="3200" b="0" i="0" u="sng"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sng" strike="noStrike" cap="none" normalizeH="0" baseline="0" dirty="0" smtClean="0">
                <a:ln>
                  <a:noFill/>
                </a:ln>
                <a:solidFill>
                  <a:schemeClr val="tx1"/>
                </a:solidFill>
                <a:effectLst/>
                <a:latin typeface="Calibri" pitchFamily="34" charset="0"/>
                <a:ea typeface="Times New Roman" pitchFamily="18" charset="0"/>
                <a:cs typeface="Arial" pitchFamily="34" charset="0"/>
              </a:rPr>
              <a:t>                         وَيَسهَرُ الخَلقُ جَرّاها وَيَختَصِمُ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وَجاهِلٍ مَدَّهُ في جَهلِهِ ضَحِكي</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حَتّى أَتَتهُ يَدٌ فَرّاسَةٌ وَفَمُ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إِذا نَظَرتَ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نُيوبَ</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اللَيثِ بارِزَةً</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فَلا تَظُنَّنَّ أَنَّ اللَيثَ مُبتَسِمُ</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وَمُهجَةٍ مُهجَتي مِن هَمِّ صاحِبِها</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أَدرَكتُها بِجَوادٍ ظَهرُهُ حَرَمُ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رِجلاهُ في الرَكضِ رِجلٌ وَاليَدانِ يَدٌ</a:t>
            </a:r>
            <a:endParaRPr kumimoji="0" 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وَفِعلُهُ ما تُريدُ الكَفُّ وَالقَدَمُ</a:t>
            </a:r>
            <a:r>
              <a:rPr kumimoji="0" lang="en-US" sz="32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500034" y="1285860"/>
            <a:ext cx="8358214" cy="584775"/>
          </a:xfrm>
          <a:prstGeom prst="rect">
            <a:avLst/>
          </a:prstGeom>
        </p:spPr>
        <p:txBody>
          <a:bodyPr wrap="square">
            <a:spAutoFit/>
          </a:bodyPr>
          <a:lstStyle/>
          <a:p>
            <a:r>
              <a:rPr lang="ar-SA" sz="3200" b="1" dirty="0" smtClean="0"/>
              <a:t>  </a:t>
            </a:r>
            <a:endParaRPr lang="ar-SA" sz="3200" b="1" dirty="0"/>
          </a:p>
        </p:txBody>
      </p:sp>
      <p:sp>
        <p:nvSpPr>
          <p:cNvPr id="25601" name="Rectangle 1"/>
          <p:cNvSpPr>
            <a:spLocks noChangeArrowheads="1"/>
          </p:cNvSpPr>
          <p:nvPr/>
        </p:nvSpPr>
        <p:spPr bwMode="auto">
          <a:xfrm>
            <a:off x="357158" y="357166"/>
            <a:ext cx="8501122"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وَمُرهَفٍ سِرتُ بَينَ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الجَحفَلَينِ</a:t>
            </a: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بِهِ</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حَتّى ضَرَبتُ وَمَوجُ المَوتِ يَلتَطِمُ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sng" strike="noStrike" cap="none" normalizeH="0" baseline="0" dirty="0" smtClean="0">
                <a:ln>
                  <a:noFill/>
                </a:ln>
                <a:solidFill>
                  <a:schemeClr val="tx1"/>
                </a:solidFill>
                <a:effectLst/>
                <a:latin typeface="Calibri" pitchFamily="34" charset="0"/>
                <a:ea typeface="Times New Roman" pitchFamily="18" charset="0"/>
              </a:rPr>
              <a:t>فَالخَيلُ وَاللَيلُ وَالبَيداءُ تَعرِفُني</a:t>
            </a:r>
            <a:endParaRPr kumimoji="0" lang="en-US" sz="3200" b="0" i="0" u="sng"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a:t>
            </a:r>
            <a:r>
              <a:rPr kumimoji="0" lang="ar-SA" sz="3200" b="1" i="0" u="sng" strike="noStrike" cap="none" normalizeH="0" baseline="0" dirty="0" smtClean="0">
                <a:ln>
                  <a:noFill/>
                </a:ln>
                <a:solidFill>
                  <a:schemeClr val="tx1"/>
                </a:solidFill>
                <a:effectLst/>
                <a:latin typeface="Calibri" pitchFamily="34" charset="0"/>
                <a:ea typeface="Times New Roman" pitchFamily="18" charset="0"/>
              </a:rPr>
              <a:t>وَالسَيفُ وَالرُمحُ وَالقِرطاسُ وَالقَلَمُ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صَحِبتُ في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الفَلَواتِ</a:t>
            </a: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الوَحشَ مُنفَرِداً</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حَتّى تَعَجَّبَ مِنّي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القورُ</a:t>
            </a: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وَالأَكَمُ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يا مَن يَعِزُّ عَلَينا أَن نُفارِقَهُم </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وِجدانُنا كُلَّ شَيءٍ بَعدَكُم عَدَمُ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ما كانَ أَخلَقَنا مِنكُم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بِتَكرُمَةٍ</a:t>
            </a: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a:t>
            </a:r>
            <a:endParaRPr kumimoji="0" lang="ar-SA" sz="3200" b="1"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لَو أَنَّ أَمرَكُمُ مِن أَمرِنا أَمَمُ</a:t>
            </a:r>
            <a:r>
              <a:rPr kumimoji="0" lang="en-US" sz="32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500034" y="642918"/>
            <a:ext cx="828680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rPr>
              <a:t> </a:t>
            </a:r>
            <a:endParaRPr kumimoji="0" lang="ar-SA" sz="3200" b="1" i="0" u="none" strike="noStrike" cap="none" normalizeH="0" baseline="0" dirty="0" smtClean="0">
              <a:ln>
                <a:noFill/>
              </a:ln>
              <a:solidFill>
                <a:schemeClr val="tx1"/>
              </a:solidFill>
              <a:effectLst/>
              <a:latin typeface="Arial" pitchFamily="34" charset="0"/>
            </a:endParaRPr>
          </a:p>
        </p:txBody>
      </p:sp>
      <p:sp>
        <p:nvSpPr>
          <p:cNvPr id="24577" name="Rectangle 1"/>
          <p:cNvSpPr>
            <a:spLocks noChangeArrowheads="1"/>
          </p:cNvSpPr>
          <p:nvPr/>
        </p:nvSpPr>
        <p:spPr bwMode="auto">
          <a:xfrm>
            <a:off x="428596" y="285728"/>
            <a:ext cx="8358246"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إِن كانَ سَرَّكُمُ ما قالَ حاسِدُنا</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فَما لِجُرحٍ إِذا أَرضاكُمُ أَلَمُ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وَبَينَنا لَو رَعَيتُم ذاكَ مَعرِفَةٌ</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إِنَّ المَعارِفَ في أَهلِ النُهى ذِمَمُ</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كَم تَطلُبونَ لَنا عَيباً فَيُعجِزُكُم</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وَيَكرَهُ اللَهُ ما تَأتونَ وَالكَرَمُ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ما أَبعَدَ العَيبَ وَالنُقصانَ عَن شَرَفي</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أَنا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الثُرَيّا</a:t>
            </a: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وَذانِ</a:t>
            </a: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الشَيبُ وَالهَرَمُ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لَيتَ الغَمامَ الَّذي عِندي صَواعِقُهُ</a:t>
            </a:r>
            <a:endParaRPr kumimoji="0" lang="ar-SA" sz="3200" b="1"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rPr>
              <a:t>                      يُزيلُهُنَّ إِلى مَن عِندَهُ </a:t>
            </a:r>
            <a:r>
              <a:rPr kumimoji="0" lang="ar-SA" sz="3200" b="1" i="0" u="none" strike="noStrike" cap="none" normalizeH="0" baseline="0" dirty="0" err="1" smtClean="0">
                <a:ln>
                  <a:noFill/>
                </a:ln>
                <a:solidFill>
                  <a:schemeClr val="tx1"/>
                </a:solidFill>
                <a:effectLst/>
                <a:latin typeface="Arial" pitchFamily="34" charset="0"/>
                <a:ea typeface="Times New Roman" pitchFamily="18" charset="0"/>
              </a:rPr>
              <a:t>الدِيَمُ</a:t>
            </a:r>
            <a:r>
              <a:rPr kumimoji="0" lang="en-US" sz="3200" b="0" i="0" u="none" strike="noStrike" cap="none" normalizeH="0" baseline="0" dirty="0" smtClean="0">
                <a:ln>
                  <a:noFill/>
                </a:ln>
                <a:solidFill>
                  <a:schemeClr val="tx1"/>
                </a:solidFill>
                <a:effectLst/>
                <a:latin typeface="Arial" pitchFamily="34" charset="0"/>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428596" y="1000108"/>
            <a:ext cx="800105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rPr>
              <a:t> </a:t>
            </a:r>
            <a:endParaRPr kumimoji="0" lang="ar-SA" sz="3200" b="1" i="0" u="none" strike="noStrike" cap="none" normalizeH="0" baseline="0" dirty="0" smtClean="0">
              <a:ln>
                <a:noFill/>
              </a:ln>
              <a:solidFill>
                <a:schemeClr val="tx1"/>
              </a:solidFill>
              <a:effectLst/>
              <a:latin typeface="Arial" pitchFamily="34" charset="0"/>
            </a:endParaRPr>
          </a:p>
        </p:txBody>
      </p:sp>
      <p:sp>
        <p:nvSpPr>
          <p:cNvPr id="22529" name="Rectangle 1"/>
          <p:cNvSpPr>
            <a:spLocks noChangeArrowheads="1"/>
          </p:cNvSpPr>
          <p:nvPr/>
        </p:nvSpPr>
        <p:spPr bwMode="auto">
          <a:xfrm>
            <a:off x="357158" y="428604"/>
            <a:ext cx="850112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1"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أَرى النَوى تَقتَضيني كُلَّ مَرحَلَةٍ </a:t>
            </a:r>
            <a:endParaRPr kumimoji="0" lang="en-US" sz="3200" b="1"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لا تَستَقِلُّ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بِها</a:t>
            </a: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الوَخّادَةُ</a:t>
            </a: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الرُسُمُ</a:t>
            </a:r>
            <a:r>
              <a:rPr kumimoji="0" lang="en-US" sz="3200" b="1"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1"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لَئِن تَرَكنَ ضُمَيراً عَن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مَيامِنِنا</a:t>
            </a:r>
            <a:endParaRPr kumimoji="0" lang="en-US" sz="3200" b="1"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لَيَحدُثَنَّ لِمَن وَدَّعتُهُم نَدَمُ</a:t>
            </a:r>
            <a:r>
              <a:rPr kumimoji="0" lang="en-US" sz="3200" b="1"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1"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إِذا تَرَحَّلتَ عَن قَومٍ وَقَد قَدَروا </a:t>
            </a:r>
            <a:endParaRPr kumimoji="0" lang="en-US" sz="3200" b="1"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أَن لا تُفارِقَهُم فَالراحِلونَ هُمُ</a:t>
            </a:r>
            <a:r>
              <a:rPr kumimoji="0" lang="en-US" sz="3200" b="1"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1"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شَرُّ البِلادِ مَكانٌ لا صَديقَ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بِهِ</a:t>
            </a:r>
            <a:endParaRPr kumimoji="0" lang="ar-SA" sz="3200" b="1"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rPr>
              <a:t>                وَشَرُّ ما يَكسِبُ الإِنسانُ </a:t>
            </a:r>
            <a:r>
              <a:rPr kumimoji="0" 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ما يَصِمُ</a:t>
            </a:r>
            <a:r>
              <a:rPr kumimoji="0" lang="en-US" sz="32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28596" y="1000108"/>
            <a:ext cx="8229600" cy="4525963"/>
          </a:xfrm>
        </p:spPr>
        <p:txBody>
          <a:bodyPr>
            <a:normAutofit/>
          </a:bodyPr>
          <a:lstStyle/>
          <a:p>
            <a:pPr>
              <a:buNone/>
            </a:pPr>
            <a:r>
              <a:rPr lang="en-US" dirty="0" smtClean="0"/>
              <a:t/>
            </a:r>
            <a:br>
              <a:rPr lang="en-US" dirty="0" smtClean="0"/>
            </a:br>
            <a:r>
              <a:rPr lang="ar-SA" b="1" dirty="0" smtClean="0"/>
              <a:t>وَشَرُّ ما قَنَصَتهُ راحَتي قَنَصٌ</a:t>
            </a:r>
            <a:endParaRPr lang="en-US" dirty="0" smtClean="0"/>
          </a:p>
          <a:p>
            <a:pPr>
              <a:buNone/>
            </a:pPr>
            <a:r>
              <a:rPr lang="ar-SA" b="1" dirty="0" smtClean="0"/>
              <a:t>                    شُهبُ البُزاةِ سَواءٌ فيهِ </a:t>
            </a:r>
            <a:r>
              <a:rPr lang="ar-SA" b="1" dirty="0" err="1" smtClean="0"/>
              <a:t>وَالرَخَمُ</a:t>
            </a:r>
            <a:r>
              <a:rPr lang="en-US" dirty="0" smtClean="0"/>
              <a:t/>
            </a:r>
            <a:br>
              <a:rPr lang="en-US" dirty="0" smtClean="0"/>
            </a:br>
            <a:r>
              <a:rPr lang="ar-SA" b="1" dirty="0" smtClean="0"/>
              <a:t>بِأَيِّ لَفظٍ تَقولُ الشِعرَ زِعنِفَةٌ</a:t>
            </a:r>
            <a:endParaRPr lang="en-US" dirty="0" smtClean="0"/>
          </a:p>
          <a:p>
            <a:pPr>
              <a:buNone/>
            </a:pPr>
            <a:r>
              <a:rPr lang="ar-SA" b="1" dirty="0" smtClean="0"/>
              <a:t>                     تَجوزُ عِندَكَ لا عُربٌ وَلا عَجَمُ</a:t>
            </a:r>
            <a:r>
              <a:rPr lang="en-US" dirty="0" smtClean="0"/>
              <a:t/>
            </a:r>
            <a:br>
              <a:rPr lang="en-US" dirty="0" smtClean="0"/>
            </a:br>
            <a:r>
              <a:rPr lang="ar-SA" b="1" dirty="0" smtClean="0"/>
              <a:t>هَذا عِتابُكَ إِلّا أَنَّهُ </a:t>
            </a:r>
            <a:r>
              <a:rPr lang="ar-SA" b="1" dirty="0" err="1" smtClean="0"/>
              <a:t>مِقَةٌ</a:t>
            </a:r>
            <a:r>
              <a:rPr lang="ar-SA" b="1" dirty="0" smtClean="0"/>
              <a:t> </a:t>
            </a:r>
            <a:endParaRPr lang="en-US" dirty="0" smtClean="0"/>
          </a:p>
          <a:p>
            <a:pPr>
              <a:buNone/>
            </a:pPr>
            <a:r>
              <a:rPr lang="ar-SA" b="1" dirty="0" smtClean="0"/>
              <a:t>                     قَد ضُمِّنَ الدُرَّ إِلّا أَنَّهُ كَلِمُ</a:t>
            </a:r>
            <a:r>
              <a:rPr lang="en-US" dirty="0" smtClean="0"/>
              <a:t>  </a:t>
            </a:r>
          </a:p>
          <a:p>
            <a:pPr>
              <a:buNone/>
            </a:pPr>
            <a:r>
              <a:rPr lang="en-US" dirty="0" smtClean="0"/>
              <a:t> </a:t>
            </a:r>
            <a:r>
              <a:rPr lang="en-US" b="1" dirty="0" smtClean="0"/>
              <a:t>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00034" y="1500174"/>
            <a:ext cx="8072494" cy="1077218"/>
          </a:xfrm>
          <a:prstGeom prst="rect">
            <a:avLst/>
          </a:prstGeom>
        </p:spPr>
        <p:txBody>
          <a:bodyPr wrap="square">
            <a:spAutoFit/>
          </a:bodyPr>
          <a:lstStyle/>
          <a:p>
            <a:pPr>
              <a:buNone/>
            </a:pPr>
            <a:r>
              <a:rPr lang="ar-SA" sz="3200" b="1" dirty="0" smtClean="0"/>
              <a:t> </a:t>
            </a:r>
            <a:endParaRPr lang="en-US" sz="3200" b="1" dirty="0" smtClean="0">
              <a:cs typeface="Times New Roman" pitchFamily="18" charset="0"/>
            </a:endParaRPr>
          </a:p>
          <a:p>
            <a:pPr>
              <a:buNone/>
            </a:pPr>
            <a:r>
              <a:rPr lang="ar-SA" sz="3200" b="1" dirty="0" smtClean="0"/>
              <a:t> </a:t>
            </a:r>
            <a:endParaRPr lang="en-US" sz="3200" b="1" dirty="0" smtClean="0">
              <a:cs typeface="Times New Roman" pitchFamily="18" charset="0"/>
            </a:endParaRPr>
          </a:p>
        </p:txBody>
      </p:sp>
      <p:sp>
        <p:nvSpPr>
          <p:cNvPr id="3" name="مستطيل 2"/>
          <p:cNvSpPr/>
          <p:nvPr/>
        </p:nvSpPr>
        <p:spPr>
          <a:xfrm>
            <a:off x="428596" y="571480"/>
            <a:ext cx="8215370" cy="6001643"/>
          </a:xfrm>
          <a:prstGeom prst="rect">
            <a:avLst/>
          </a:prstGeom>
        </p:spPr>
        <p:txBody>
          <a:bodyPr wrap="square">
            <a:spAutoFit/>
          </a:bodyPr>
          <a:lstStyle/>
          <a:p>
            <a:r>
              <a:rPr lang="ar-SA" sz="3200" b="1" dirty="0" smtClean="0">
                <a:solidFill>
                  <a:srgbClr val="FF0000"/>
                </a:solidFill>
              </a:rPr>
              <a:t>المتنبي ؟!!!! مالئ الدنيا وشاغل الناس </a:t>
            </a:r>
          </a:p>
          <a:p>
            <a:r>
              <a:rPr lang="ar-SA" sz="3200" b="1" dirty="0" smtClean="0">
                <a:solidFill>
                  <a:srgbClr val="FF0000"/>
                </a:solidFill>
              </a:rPr>
              <a:t>نشيد العروبة ووتر الصحراء الخالد</a:t>
            </a: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endParaRPr lang="ar-SA" sz="3200" b="1" dirty="0">
              <a:solidFill>
                <a:srgbClr val="FF0000"/>
              </a:solidFill>
            </a:endParaRPr>
          </a:p>
        </p:txBody>
      </p:sp>
      <p:sp>
        <p:nvSpPr>
          <p:cNvPr id="16385" name="Rectangle 1"/>
          <p:cNvSpPr>
            <a:spLocks noChangeArrowheads="1"/>
          </p:cNvSpPr>
          <p:nvPr/>
        </p:nvSpPr>
        <p:spPr bwMode="auto">
          <a:xfrm>
            <a:off x="357158" y="1500174"/>
            <a:ext cx="8358246"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07963" algn="justLow" defTabSz="914400" rtl="1"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Calibri" pitchFamily="34" charset="0"/>
                <a:ea typeface="Times New Roman" pitchFamily="18" charset="0"/>
              </a:rPr>
              <a:t> </a:t>
            </a:r>
            <a:r>
              <a:rPr kumimoji="0" lang="ar-SA" sz="3600" b="1" i="0" u="none" strike="noStrike" cap="none" normalizeH="0" baseline="0" dirty="0" smtClean="0">
                <a:ln>
                  <a:noFill/>
                </a:ln>
                <a:solidFill>
                  <a:schemeClr val="tx1"/>
                </a:solidFill>
                <a:effectLst/>
                <a:latin typeface="Calibri" pitchFamily="34" charset="0"/>
                <a:ea typeface="Times New Roman" pitchFamily="18" charset="0"/>
              </a:rPr>
              <a:t> هو أحمد بن الحسين بن عبد الصمد المكنى بأبي الطيب </a:t>
            </a:r>
            <a:r>
              <a:rPr kumimoji="0" lang="ar-SA" sz="3600" b="1" i="0" u="none" strike="noStrike" cap="none" normalizeH="0" baseline="0" dirty="0" err="1" smtClean="0">
                <a:ln>
                  <a:noFill/>
                </a:ln>
                <a:solidFill>
                  <a:schemeClr val="tx1"/>
                </a:solidFill>
                <a:effectLst/>
                <a:latin typeface="Calibri" pitchFamily="34" charset="0"/>
                <a:ea typeface="Times New Roman" pitchFamily="18" charset="0"/>
              </a:rPr>
              <a:t>الجعفي</a:t>
            </a:r>
            <a:r>
              <a:rPr kumimoji="0" lang="ar-SA" sz="3600" b="1" i="0" u="none" strike="noStrike" cap="none" normalizeH="0" baseline="0" dirty="0" smtClean="0">
                <a:ln>
                  <a:noFill/>
                </a:ln>
                <a:solidFill>
                  <a:schemeClr val="tx1"/>
                </a:solidFill>
                <a:effectLst/>
                <a:latin typeface="Calibri" pitchFamily="34" charset="0"/>
                <a:ea typeface="Times New Roman" pitchFamily="18" charset="0"/>
              </a:rPr>
              <a:t> المشهور باسم المتنبي، ولد بالكوفة سنة 303 هـ, وتنقل في بواديها آخذا الفصاحة من البدو الخلص , فخالط الأعراب وأخذ عنهم اللغة والأدب , تنقل بين العراق والشام ومصر وبلاد فارس , ومدح , ولكنه اختص بسيف الدولة الحمداني أمير حلب  , فقويت العلاقة بين الاثنين , فقد مثل سيف الدولة في نظره صورة البطل العربي الهمام المتحلي بكل معاني البطولة   </a:t>
            </a:r>
            <a:endParaRPr kumimoji="0" lang="ar-SA" sz="1800" b="1"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00034" y="1500174"/>
            <a:ext cx="8072494" cy="1077218"/>
          </a:xfrm>
          <a:prstGeom prst="rect">
            <a:avLst/>
          </a:prstGeom>
        </p:spPr>
        <p:txBody>
          <a:bodyPr wrap="square">
            <a:spAutoFit/>
          </a:bodyPr>
          <a:lstStyle/>
          <a:p>
            <a:pPr>
              <a:buNone/>
            </a:pPr>
            <a:r>
              <a:rPr lang="ar-SA" sz="3200" b="1" dirty="0" smtClean="0"/>
              <a:t> </a:t>
            </a:r>
            <a:endParaRPr lang="en-US" sz="3200" b="1" dirty="0" smtClean="0">
              <a:cs typeface="Times New Roman" pitchFamily="18" charset="0"/>
            </a:endParaRPr>
          </a:p>
          <a:p>
            <a:pPr>
              <a:buNone/>
            </a:pPr>
            <a:r>
              <a:rPr lang="ar-SA" sz="3200" b="1" dirty="0" smtClean="0"/>
              <a:t> </a:t>
            </a:r>
            <a:endParaRPr lang="en-US" sz="3200" b="1" dirty="0" smtClean="0">
              <a:cs typeface="Times New Roman" pitchFamily="18" charset="0"/>
            </a:endParaRPr>
          </a:p>
        </p:txBody>
      </p:sp>
      <p:sp>
        <p:nvSpPr>
          <p:cNvPr id="16385" name="Rectangle 1"/>
          <p:cNvSpPr>
            <a:spLocks noChangeArrowheads="1"/>
          </p:cNvSpPr>
          <p:nvPr/>
        </p:nvSpPr>
        <p:spPr bwMode="auto">
          <a:xfrm>
            <a:off x="428596" y="428604"/>
            <a:ext cx="8358246"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07963"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والشهامة, ولكن </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حاسدوه </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نجحوا في إيغار صدر الأمير عليه , فغادره غاضبا إلى مصر , فلقي كافوراً الإخشيدي,</a:t>
            </a:r>
            <a:r>
              <a:rPr kumimoji="0" lang="ar-SA" sz="3200" b="1" i="0" u="none" strike="noStrike" cap="none" normalizeH="0" dirty="0" smtClean="0">
                <a:ln>
                  <a:noFill/>
                </a:ln>
                <a:solidFill>
                  <a:schemeClr val="tx1"/>
                </a:solidFill>
                <a:effectLst/>
                <a:latin typeface="Calibri" pitchFamily="34" charset="0"/>
                <a:ea typeface="Times New Roman" pitchFamily="18" charset="0"/>
                <a:cs typeface="Arial" pitchFamily="34" charset="0"/>
              </a:rPr>
              <a:t> </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هذا اللقاء الذي أثمر فنا شعريا وهو المدح المبطن بالهجاء , انتهى لقاؤه مع كافور بقصيدة هجاء لاذعة مطلعها :</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2079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عيدٌ بأيةِ حال عدت يا عيد</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2079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بما مضى أم لأمر فيك تجديد  </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2079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قصد فارس ليمدح عضد الدولة بن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بويه</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 وفي طريق عودته إلى الكوفة من بلاد فارس قتله فاتك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الأسدي</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وجماعته  سنة 354هـ .   </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2079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مايميز</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شعر المتنبي ارتباطه الوثيق بشخصيته .</a:t>
            </a:r>
            <a:endParaRPr kumimoji="0" lang="ar-SA" sz="32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642910" y="500042"/>
            <a:ext cx="8286808" cy="5178280"/>
          </a:xfrm>
          <a:prstGeom prst="rect">
            <a:avLst/>
          </a:prstGeom>
          <a:noFill/>
          <a:ln w="9525">
            <a:noFill/>
            <a:miter lim="800000"/>
            <a:headEnd/>
            <a:tailEnd/>
          </a:ln>
          <a:effectLst/>
        </p:spPr>
        <p:txBody>
          <a:bodyPr vert="horz" wrap="square" lIns="91440" tIns="152352" rIns="91440" bIns="38088"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Mudir MT" pitchFamily="2" charset="-78"/>
              </a:rPr>
              <a:t>-البحر ( القصيدة من البحر البسيط )</a:t>
            </a:r>
            <a:endParaRPr kumimoji="0" lang="en-US" sz="3600" b="1" i="0" u="none" strike="noStrike" cap="none" normalizeH="0" baseline="0" dirty="0" smtClean="0">
              <a:ln>
                <a:noFill/>
              </a:ln>
              <a:solidFill>
                <a:schemeClr val="tx1"/>
              </a:solidFill>
              <a:effectLst/>
              <a:latin typeface="Arial" pitchFamily="34" charset="0"/>
              <a:ea typeface="Times New Roman" pitchFamily="18" charset="0"/>
              <a:cs typeface="Mudir MT" pitchFamily="2" charset="-78"/>
            </a:endParaRPr>
          </a:p>
          <a:p>
            <a:pPr hangingPunct="0"/>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a:t>
            </a:r>
            <a:r>
              <a:rPr lang="ar-SA" sz="3600" b="1" dirty="0" smtClean="0"/>
              <a:t>يحتل البسيط المرتبة الثالثة في ديوان المتنبي بعد الطويل والكامل .</a:t>
            </a:r>
            <a:endParaRPr lang="en-US" sz="3600" b="1" dirty="0" smtClean="0"/>
          </a:p>
          <a:p>
            <a:pPr hangingPunct="0"/>
            <a:r>
              <a:rPr lang="ar-SA" sz="3600" b="1" dirty="0" smtClean="0"/>
              <a:t>انطلاقاً من نسبة شيوع البسيط في الشعر العربي وفي شعر المتنبي، نستنتج ما يلي:</a:t>
            </a:r>
            <a:endParaRPr lang="en-US" sz="3600" b="1" dirty="0" smtClean="0"/>
          </a:p>
          <a:p>
            <a:pPr hangingPunct="0"/>
            <a:r>
              <a:rPr lang="ar-SA" sz="3600" b="1" dirty="0" smtClean="0"/>
              <a:t>  إن نسبة شيوع البسيط في الشعر العربي ذات دلالة مهمة، فهذا يعني أنه كشكل إيقاعي استطاع احتواء تجارب شعرية مختلفة، على امتداد عصور متباعدة .</a:t>
            </a:r>
            <a:endParaRPr lang="en-US" sz="3600" b="1" dirty="0" smtClean="0"/>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a:t>
            </a:r>
            <a:endParaRPr kumimoji="0" lang="ar-SA" sz="3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500034" y="714356"/>
            <a:ext cx="8358246" cy="5101360"/>
          </a:xfrm>
          <a:prstGeom prst="rect">
            <a:avLst/>
          </a:prstGeom>
          <a:noFill/>
          <a:ln w="9525">
            <a:noFill/>
            <a:miter lim="800000"/>
            <a:headEnd/>
            <a:tailEnd/>
          </a:ln>
          <a:effectLst/>
        </p:spPr>
        <p:txBody>
          <a:bodyPr vert="horz" wrap="square" lIns="91440" tIns="76176" rIns="91440" bIns="38088"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علاقة الشاعر بالممدوح:</a:t>
            </a:r>
            <a:endPar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إن العلاقة بين الإنسان/ الشاعر، والإنسان/ الممدوح، تنقسم إلى علاقة إيجابية، وأخرى سلبية:</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الأولى	: تعكسها علاقة الحب الصادق من طرف الشاعر بالإضافة إلى المدح.</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الثانية	: تعكسها بنية العتاب الذي يصل أحياناً إلى درجة التعريض والتعنيف نظراً لتفريط الممدوح في علاقته الإيجابية بالشاعر.</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500034" y="714356"/>
            <a:ext cx="8358246" cy="6209356"/>
          </a:xfrm>
          <a:prstGeom prst="rect">
            <a:avLst/>
          </a:prstGeom>
          <a:noFill/>
          <a:ln w="9525">
            <a:noFill/>
            <a:miter lim="800000"/>
            <a:headEnd/>
            <a:tailEnd/>
          </a:ln>
          <a:effectLst/>
        </p:spPr>
        <p:txBody>
          <a:bodyPr vert="horz" wrap="square" lIns="91440" tIns="76176" rIns="91440" bIns="38088"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إن القراءة المتأنية للقصيدة تؤكد أن الصورة السلبية لسيف الدولة طغت على صورته الإيجابية، ولاسيما إذا أدخلنا في عين الاعتبار عاملاً مهماً وهو أن المدح في القصيدة ذو قيمة دلالية وفنية باهتة بالمقارنة مع بنيتي الفخر والعتاب، ولو كان المتنبي مخيراً لألغاه، ولكن الطقوس الرسمية والسلطوية تفرض عليه التطرق إلى المدح. وهكذا تصبح بنية  المدح باردة الانفعال، محدودة الصدق لأن الشاعر يعيد معاني متكررة، </a:t>
            </a:r>
            <a:r>
              <a:rPr kumimoji="0" lang="ar-SA" sz="36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لاجدة</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فيها سواء على المستوى الشكلي أو </a:t>
            </a:r>
            <a:r>
              <a:rPr kumimoji="0" lang="ar-SA" sz="36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المضموني</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ومما يؤكد هذه الفكرة أن القصيدة تبتدئ بالعتاب وتنتهي </a:t>
            </a:r>
            <a:r>
              <a:rPr kumimoji="0" lang="ar-SA" sz="36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به</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ولا تبتدئ بالمدح أو النسيب.</a:t>
            </a: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428596" y="714356"/>
            <a:ext cx="8501122" cy="4070284"/>
          </a:xfrm>
          <a:prstGeom prst="rect">
            <a:avLst/>
          </a:prstGeom>
          <a:noFill/>
          <a:ln w="9525">
            <a:noFill/>
            <a:miter lim="800000"/>
            <a:headEnd/>
            <a:tailEnd/>
          </a:ln>
          <a:effectLst/>
        </p:spPr>
        <p:txBody>
          <a:bodyPr vert="horz" wrap="square" lIns="91440" tIns="152352" rIns="91440" bIns="38088"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علاقة المتنبي بباقي الأشخاص:</a:t>
            </a:r>
            <a:endPar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علاقة المتنبي بباقي الأشخاص، التي تشكل عالم الإنسان المطلق، علاقة يمكن تصنيفها إلى قسمين:</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-علاقة سلبية	: تتحدد في أنه يتخذ موقفاً من بعض الأشخاص نظراً لنوعية سلوكهم السلبي نحوه، الشيء الذي يدفع الشاعر للانتقاص منهم وذمهم.</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428596" y="714356"/>
            <a:ext cx="8501122" cy="3516287"/>
          </a:xfrm>
          <a:prstGeom prst="rect">
            <a:avLst/>
          </a:prstGeom>
          <a:noFill/>
          <a:ln w="9525">
            <a:noFill/>
            <a:miter lim="800000"/>
            <a:headEnd/>
            <a:tailEnd/>
          </a:ln>
          <a:effectLst/>
        </p:spPr>
        <p:txBody>
          <a:bodyPr vert="horz" wrap="square" lIns="91440" tIns="152352" rIns="91440" bIns="38088" numCol="1" anchor="ctr" anchorCtr="0" compatLnSpc="1">
            <a:prstTxWarp prst="textNoShape">
              <a:avLst/>
            </a:prstTxWarp>
            <a:spAutoFit/>
          </a:bodyPr>
          <a:lstStyle/>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-علاقة محايدة	: إن بعض الوحدات المعجمية التي تحيل على الإنسان المطلق، تحتمها ضرورة فنية صرفة تتمثل في توصيل معنى محايد، أي أن علاقة الشاعر ببعض مستويات الإنسان تصبح ملغية لأنه يوظفها لإيصال معنى محدد. (الإنسان- صديق- الناس- أخو الدنيا</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428596" y="857232"/>
            <a:ext cx="828680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24578" name="Rectangle 2"/>
          <p:cNvSpPr>
            <a:spLocks noChangeArrowheads="1"/>
          </p:cNvSpPr>
          <p:nvPr/>
        </p:nvSpPr>
        <p:spPr bwMode="auto">
          <a:xfrm>
            <a:off x="571472" y="928670"/>
            <a:ext cx="8072494"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-إن العلاقة بين المتنبي وباقي مستويات الإنسان علاقة سلبية، والملاحظة الأساسية أن سبب توترها يرجع إلى عنصر الشاعرية، فالمتنبي كشاعر بعد التحاقه ببلاط سيف الدولة خطف الأضواء وأصبح الشاعر الرسمي له، ومن هنا بدأ التآمر بين خصومه للتأثير على علاقته بالممدوح، ويشكل عنصر الشاعرية أولية مركزية لتأدية دلالتين مختلفتين: تأكيد تفوق الشاعر، والحط من قيمة باقي الشعراء.</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a:t>
            </a: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428596" y="857232"/>
            <a:ext cx="828680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24578" name="Rectangle 2"/>
          <p:cNvSpPr>
            <a:spLocks noChangeArrowheads="1"/>
          </p:cNvSpPr>
          <p:nvPr/>
        </p:nvSpPr>
        <p:spPr bwMode="auto">
          <a:xfrm>
            <a:off x="357158" y="928671"/>
            <a:ext cx="857256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ولعل أوضح علاقة سلبية بين المتنبي وخصومه يعكسها البيت التالي:</a:t>
            </a:r>
          </a:p>
          <a:p>
            <a:pPr hangingPunct="0"/>
            <a:r>
              <a:rPr lang="ar-SA" sz="3600" b="1" dirty="0" smtClean="0"/>
              <a:t> </a:t>
            </a:r>
            <a:r>
              <a:rPr lang="ar-SA" sz="3600" b="1" dirty="0" smtClean="0">
                <a:solidFill>
                  <a:schemeClr val="accent4"/>
                </a:solidFill>
              </a:rPr>
              <a:t>بأي لفظ تقول الشعر زعنفة</a:t>
            </a:r>
          </a:p>
          <a:p>
            <a:pPr hangingPunct="0"/>
            <a:r>
              <a:rPr lang="ar-SA" sz="3600" b="1" dirty="0" smtClean="0">
                <a:solidFill>
                  <a:schemeClr val="accent4"/>
                </a:solidFill>
              </a:rPr>
              <a:t>                         تجوز عندك لا عرب ولا عجم</a:t>
            </a:r>
            <a:endParaRPr lang="en-US" sz="3600" b="1" dirty="0" smtClean="0">
              <a:solidFill>
                <a:schemeClr val="accent4"/>
              </a:solidFill>
            </a:endParaRPr>
          </a:p>
          <a:p>
            <a:pPr hangingPunct="0"/>
            <a:r>
              <a:rPr lang="en-US" sz="3600" b="1" i="1" dirty="0" smtClean="0"/>
              <a:t> </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فالشاعر ينعت خصومه الشعراء </a:t>
            </a:r>
            <a:r>
              <a:rPr kumimoji="0" lang="ar-SA" sz="3600" b="1" i="0" u="none" strike="noStrike" cap="none" normalizeH="0" baseline="0" dirty="0" err="1" smtClean="0">
                <a:ln>
                  <a:noFill/>
                </a:ln>
                <a:solidFill>
                  <a:schemeClr val="tx1"/>
                </a:solidFill>
                <a:effectLst/>
                <a:latin typeface="Arial" pitchFamily="34" charset="0"/>
                <a:ea typeface="Times New Roman" pitchFamily="18" charset="0"/>
                <a:cs typeface="Simplified Arabic" pitchFamily="2" charset="-78"/>
              </a:rPr>
              <a:t>بأحط</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وأخس الصفات، ولا شك أن بعضهم يحضر مجلس سيف الدولة وينصت للقصيدة. -إن الاستنتاج الذي نصل إليه يتمثل في سلبية العلاقة القائمة بين الشاعر وبين غيره من الشعراء الذين تشير إليهم القصيدة بألفاظ مختلفة (زعنفة- القوم.. ..).</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a:t>
            </a: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428596" y="857232"/>
            <a:ext cx="828680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24578" name="Rectangle 2"/>
          <p:cNvSpPr>
            <a:spLocks noChangeArrowheads="1"/>
          </p:cNvSpPr>
          <p:nvPr/>
        </p:nvSpPr>
        <p:spPr bwMode="auto">
          <a:xfrm>
            <a:off x="571472" y="928670"/>
            <a:ext cx="8072494"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وتكمن خلف الصراع الخفي للحصول على مكانة معينة عند الممدوح، عوامل اقتصادية واجتماعية في ظل بنية مجتمعية لا تضمن للأديب </a:t>
            </a:r>
            <a:r>
              <a:rPr kumimoji="0" lang="ar-SA" sz="3600" b="1" i="0" u="none" strike="noStrike" cap="none" normalizeH="0" baseline="0" dirty="0" err="1" smtClean="0">
                <a:ln>
                  <a:noFill/>
                </a:ln>
                <a:solidFill>
                  <a:schemeClr val="tx1"/>
                </a:solidFill>
                <a:effectLst/>
                <a:latin typeface="Arial" pitchFamily="34" charset="0"/>
                <a:ea typeface="Times New Roman" pitchFamily="18" charset="0"/>
                <a:cs typeface="Simplified Arabic" pitchFamily="2" charset="-78"/>
              </a:rPr>
              <a:t>مدخولاً</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قاراً، وبذلك يجد نفسه مضطراً للجري وراء مجد أدبي ومادي تضمنه السلطة مقابل المديح.</a:t>
            </a: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428596" y="857232"/>
            <a:ext cx="828680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65537" name="Rectangle 1"/>
          <p:cNvSpPr>
            <a:spLocks noChangeArrowheads="1"/>
          </p:cNvSpPr>
          <p:nvPr/>
        </p:nvSpPr>
        <p:spPr bwMode="auto">
          <a:xfrm>
            <a:off x="285720" y="357166"/>
            <a:ext cx="8501122" cy="3854865"/>
          </a:xfrm>
          <a:prstGeom prst="rect">
            <a:avLst/>
          </a:prstGeom>
          <a:noFill/>
          <a:ln w="9525">
            <a:noFill/>
            <a:miter lim="800000"/>
            <a:headEnd/>
            <a:tailEnd/>
          </a:ln>
          <a:effectLst/>
        </p:spPr>
        <p:txBody>
          <a:bodyPr vert="horz" wrap="square" lIns="91440" tIns="76176" rIns="91440" bIns="38088" numCol="1" anchor="ctr" anchorCtr="0" compatLnSpc="1">
            <a:prstTxWarp prst="textNoShape">
              <a:avLst/>
            </a:prstTxWarp>
            <a:spAutoFit/>
          </a:bodyPr>
          <a:lstStyle/>
          <a:p>
            <a:pPr marL="0" marR="0" lvl="0" indent="269875" defTabSz="914400" rtl="1"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Arial" pitchFamily="34" charset="0"/>
                <a:ea typeface="Times New Roman" pitchFamily="18" charset="0"/>
                <a:cs typeface="Mudir MT" pitchFamily="2" charset="-78"/>
              </a:rPr>
              <a:t> </a:t>
            </a:r>
            <a:r>
              <a:rPr kumimoji="0" lang="ar-SA" sz="3600" b="0" i="0" u="none" strike="noStrike" cap="none" normalizeH="0" baseline="0" dirty="0" smtClean="0">
                <a:ln>
                  <a:noFill/>
                </a:ln>
                <a:solidFill>
                  <a:schemeClr val="tx1"/>
                </a:solidFill>
                <a:effectLst/>
                <a:latin typeface="Arial" pitchFamily="34" charset="0"/>
                <a:ea typeface="Times New Roman" pitchFamily="18" charset="0"/>
                <a:cs typeface="Mudir MT" pitchFamily="2" charset="-78"/>
              </a:rPr>
              <a:t> الممدوح:</a:t>
            </a:r>
            <a:endParaRPr kumimoji="0" lang="en-US" sz="3600" b="0" i="0" u="none" strike="noStrike" cap="none" normalizeH="0" baseline="0" dirty="0" smtClean="0">
              <a:ln>
                <a:noFill/>
              </a:ln>
              <a:solidFill>
                <a:schemeClr val="tx1"/>
              </a:solidFill>
              <a:effectLst/>
              <a:latin typeface="Arial" pitchFamily="34" charset="0"/>
              <a:ea typeface="Times New Roman" pitchFamily="18" charset="0"/>
              <a:cs typeface="Mudir MT" pitchFamily="2" charset="-78"/>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36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يحضر سيف الدولة في القصيدة من خلال صورتين متناقضتين تتنازعان مختلف الدلالات التي ترتبط </a:t>
            </a:r>
            <a:r>
              <a:rPr kumimoji="0" lang="ar-SA" sz="3600" b="0" i="0" u="none" strike="noStrike" cap="none" normalizeH="0" baseline="0" dirty="0" err="1" smtClean="0">
                <a:ln>
                  <a:noFill/>
                </a:ln>
                <a:solidFill>
                  <a:schemeClr val="tx1"/>
                </a:solidFill>
                <a:effectLst/>
                <a:latin typeface="Arial" pitchFamily="34" charset="0"/>
                <a:ea typeface="Times New Roman" pitchFamily="18" charset="0"/>
                <a:cs typeface="Simplified Arabic" pitchFamily="2" charset="-78"/>
              </a:rPr>
              <a:t>به</a:t>
            </a:r>
            <a:r>
              <a:rPr kumimoji="0" lang="ar-SA" sz="36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صورة إيجابية</a:t>
            </a:r>
            <a:r>
              <a:rPr kumimoji="0" lang="ar-SA" sz="36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تتمثل في بنية المدح بشكل واضح من خلال </a:t>
            </a:r>
            <a:r>
              <a:rPr kumimoji="0" lang="ar-SA" sz="3600" b="0" i="0" u="none" strike="noStrike" cap="none" normalizeH="0" baseline="0" smtClean="0">
                <a:ln>
                  <a:noFill/>
                </a:ln>
                <a:solidFill>
                  <a:schemeClr val="tx1"/>
                </a:solidFill>
                <a:effectLst/>
                <a:latin typeface="Arial" pitchFamily="34" charset="0"/>
                <a:ea typeface="Times New Roman" pitchFamily="18" charset="0"/>
                <a:cs typeface="Simplified Arabic" pitchFamily="2" charset="-78"/>
              </a:rPr>
              <a:t>وحدات دلالية </a:t>
            </a:r>
            <a:r>
              <a:rPr kumimoji="0" lang="ar-SA" sz="36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توظف كلها لرسم صورة إيجابية للممدوح المنتصر</a:t>
            </a:r>
            <a:r>
              <a:rPr kumimoji="0" lang="ar-SA" sz="13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a:t>
            </a:r>
          </a:p>
          <a:p>
            <a:pPr marL="0" marR="0" lvl="0" indent="0" defTabSz="914400" rtl="1"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6" name="جدول 5"/>
          <p:cNvGraphicFramePr>
            <a:graphicFrameLocks noGrp="1"/>
          </p:cNvGraphicFramePr>
          <p:nvPr/>
        </p:nvGraphicFramePr>
        <p:xfrm>
          <a:off x="500034" y="4143380"/>
          <a:ext cx="8358245" cy="1428760"/>
        </p:xfrm>
        <a:graphic>
          <a:graphicData uri="http://schemas.openxmlformats.org/drawingml/2006/table">
            <a:tbl>
              <a:tblPr>
                <a:tableStyleId>{2D5ABB26-0587-4C30-8999-92F81FD0307C}</a:tableStyleId>
              </a:tblPr>
              <a:tblGrid>
                <a:gridCol w="4365702"/>
                <a:gridCol w="590223"/>
                <a:gridCol w="3402320"/>
              </a:tblGrid>
              <a:tr h="812208">
                <a:tc>
                  <a:txBody>
                    <a:bodyPr/>
                    <a:lstStyle/>
                    <a:p>
                      <a:pPr algn="justLow" rtl="1" hangingPunct="0">
                        <a:lnSpc>
                          <a:spcPct val="40000"/>
                        </a:lnSpc>
                        <a:spcBef>
                          <a:spcPts val="800"/>
                        </a:spcBef>
                        <a:spcAft>
                          <a:spcPts val="0"/>
                        </a:spcAft>
                      </a:pPr>
                      <a:r>
                        <a:rPr lang="ar-SA" sz="2400" b="1" dirty="0" smtClean="0">
                          <a:solidFill>
                            <a:schemeClr val="accent4"/>
                          </a:solidFill>
                          <a:latin typeface="Arial" pitchFamily="34" charset="0"/>
                          <a:cs typeface="Arial" pitchFamily="34" charset="0"/>
                        </a:rPr>
                        <a:t>وقد نظرت إليه والسيوف دم</a:t>
                      </a:r>
                      <a:br>
                        <a:rPr lang="ar-SA" sz="2400" b="1" dirty="0" smtClean="0">
                          <a:solidFill>
                            <a:schemeClr val="accent4"/>
                          </a:solidFill>
                          <a:latin typeface="Arial" pitchFamily="34" charset="0"/>
                          <a:cs typeface="Arial" pitchFamily="34" charset="0"/>
                        </a:rPr>
                      </a:br>
                      <a:endParaRPr lang="en-US" sz="2400" b="1" dirty="0" smtClean="0">
                        <a:solidFill>
                          <a:schemeClr val="accent4"/>
                        </a:solidFill>
                        <a:latin typeface="Arial" pitchFamily="34" charset="0"/>
                        <a:ea typeface="Times New Roman"/>
                        <a:cs typeface="Arial" pitchFamily="34" charset="0"/>
                      </a:endParaRPr>
                    </a:p>
                  </a:txBody>
                  <a:tcPr marL="68580" marR="68580" marT="0" marB="0"/>
                </a:tc>
                <a:tc rowSpan="2">
                  <a:txBody>
                    <a:bodyPr/>
                    <a:lstStyle/>
                    <a:p>
                      <a:pPr algn="justLow" rtl="1" hangingPunct="0">
                        <a:lnSpc>
                          <a:spcPct val="40000"/>
                        </a:lnSpc>
                        <a:spcBef>
                          <a:spcPts val="800"/>
                        </a:spcBef>
                        <a:spcAft>
                          <a:spcPts val="0"/>
                        </a:spcAft>
                      </a:pPr>
                      <a:endParaRPr lang="en-US" sz="2400" b="1" dirty="0">
                        <a:solidFill>
                          <a:schemeClr val="accent4"/>
                        </a:solidFill>
                        <a:latin typeface="Arial" pitchFamily="34" charset="0"/>
                        <a:ea typeface="Times New Roman"/>
                        <a:cs typeface="Arial" pitchFamily="34" charset="0"/>
                      </a:endParaRPr>
                    </a:p>
                  </a:txBody>
                  <a:tcPr marL="68580" marR="68580" marT="0" marB="0"/>
                </a:tc>
                <a:tc>
                  <a:txBody>
                    <a:bodyPr/>
                    <a:lstStyle/>
                    <a:p>
                      <a:pPr algn="justLow" rtl="1" hangingPunct="0">
                        <a:lnSpc>
                          <a:spcPct val="40000"/>
                        </a:lnSpc>
                        <a:spcBef>
                          <a:spcPts val="800"/>
                        </a:spcBef>
                        <a:spcAft>
                          <a:spcPts val="0"/>
                        </a:spcAft>
                      </a:pPr>
                      <a:r>
                        <a:rPr lang="ar-SA" sz="2400" b="1" dirty="0" smtClean="0">
                          <a:solidFill>
                            <a:schemeClr val="accent4"/>
                          </a:solidFill>
                          <a:latin typeface="Arial" pitchFamily="34" charset="0"/>
                          <a:cs typeface="Arial" pitchFamily="34" charset="0"/>
                        </a:rPr>
                        <a:t>قد زرته وسيوف الهند مغمدة</a:t>
                      </a:r>
                      <a:br>
                        <a:rPr lang="ar-SA" sz="2400" b="1" dirty="0" smtClean="0">
                          <a:solidFill>
                            <a:schemeClr val="accent4"/>
                          </a:solidFill>
                          <a:latin typeface="Arial" pitchFamily="34" charset="0"/>
                          <a:cs typeface="Arial" pitchFamily="34" charset="0"/>
                        </a:rPr>
                      </a:br>
                      <a:endParaRPr lang="en-US" sz="2400" b="1" dirty="0" smtClean="0">
                        <a:solidFill>
                          <a:schemeClr val="accent4"/>
                        </a:solidFill>
                        <a:latin typeface="Arial" pitchFamily="34" charset="0"/>
                        <a:ea typeface="Times New Roman"/>
                        <a:cs typeface="Arial" pitchFamily="34" charset="0"/>
                      </a:endParaRPr>
                    </a:p>
                  </a:txBody>
                  <a:tcPr marL="68580" marR="68580" marT="0" marB="0"/>
                </a:tc>
              </a:tr>
              <a:tr h="616552">
                <a:tc>
                  <a:txBody>
                    <a:bodyPr/>
                    <a:lstStyle/>
                    <a:p>
                      <a:pPr algn="justLow" rtl="1" hangingPunct="0">
                        <a:lnSpc>
                          <a:spcPct val="40000"/>
                        </a:lnSpc>
                        <a:spcBef>
                          <a:spcPts val="800"/>
                        </a:spcBef>
                        <a:spcAft>
                          <a:spcPts val="0"/>
                        </a:spcAft>
                      </a:pPr>
                      <a:r>
                        <a:rPr lang="ar-SA" sz="2400" b="1" dirty="0" smtClean="0">
                          <a:solidFill>
                            <a:schemeClr val="accent4"/>
                          </a:solidFill>
                          <a:latin typeface="Arial" pitchFamily="34" charset="0"/>
                          <a:cs typeface="Arial" pitchFamily="34" charset="0"/>
                        </a:rPr>
                        <a:t>وكان أحسن </a:t>
                      </a:r>
                      <a:r>
                        <a:rPr lang="ar-SA" sz="2400" b="1" dirty="0" err="1" smtClean="0">
                          <a:solidFill>
                            <a:schemeClr val="accent4"/>
                          </a:solidFill>
                          <a:latin typeface="Arial" pitchFamily="34" charset="0"/>
                          <a:cs typeface="Arial" pitchFamily="34" charset="0"/>
                        </a:rPr>
                        <a:t>مافي</a:t>
                      </a:r>
                      <a:r>
                        <a:rPr lang="ar-SA" sz="2400" b="1" dirty="0" smtClean="0">
                          <a:solidFill>
                            <a:schemeClr val="accent4"/>
                          </a:solidFill>
                          <a:latin typeface="Arial" pitchFamily="34" charset="0"/>
                          <a:cs typeface="Arial" pitchFamily="34" charset="0"/>
                        </a:rPr>
                        <a:t> الأحسن الشيم.</a:t>
                      </a:r>
                      <a:br>
                        <a:rPr lang="ar-SA" sz="2400" b="1" dirty="0" smtClean="0">
                          <a:solidFill>
                            <a:schemeClr val="accent4"/>
                          </a:solidFill>
                          <a:latin typeface="Arial" pitchFamily="34" charset="0"/>
                          <a:cs typeface="Arial" pitchFamily="34" charset="0"/>
                        </a:rPr>
                      </a:br>
                      <a:endParaRPr lang="en-US" sz="2400" b="1" dirty="0" smtClean="0">
                        <a:solidFill>
                          <a:schemeClr val="accent4"/>
                        </a:solidFill>
                        <a:latin typeface="Arial" pitchFamily="34" charset="0"/>
                        <a:ea typeface="Times New Roman"/>
                        <a:cs typeface="Arial" pitchFamily="34" charset="0"/>
                      </a:endParaRPr>
                    </a:p>
                  </a:txBody>
                  <a:tcPr marL="68580" marR="68580" marT="0" marB="0"/>
                </a:tc>
                <a:tc vMerge="1">
                  <a:txBody>
                    <a:bodyPr/>
                    <a:lstStyle/>
                    <a:p>
                      <a:pPr algn="justLow" rtl="1" hangingPunct="0">
                        <a:lnSpc>
                          <a:spcPct val="40000"/>
                        </a:lnSpc>
                        <a:spcBef>
                          <a:spcPts val="800"/>
                        </a:spcBef>
                        <a:spcAft>
                          <a:spcPts val="0"/>
                        </a:spcAft>
                      </a:pPr>
                      <a:endParaRPr lang="en-US" sz="2400" b="1" dirty="0">
                        <a:solidFill>
                          <a:schemeClr val="accent4"/>
                        </a:solidFill>
                        <a:latin typeface="Arial" pitchFamily="34" charset="0"/>
                        <a:ea typeface="Times New Roman"/>
                        <a:cs typeface="Arial" pitchFamily="34" charset="0"/>
                      </a:endParaRPr>
                    </a:p>
                  </a:txBody>
                  <a:tcPr marL="68580" marR="68580" marT="0" marB="0"/>
                </a:tc>
                <a:tc>
                  <a:txBody>
                    <a:bodyPr/>
                    <a:lstStyle/>
                    <a:p>
                      <a:pPr algn="justLow" rtl="1" hangingPunct="0">
                        <a:lnSpc>
                          <a:spcPct val="40000"/>
                        </a:lnSpc>
                        <a:spcBef>
                          <a:spcPts val="800"/>
                        </a:spcBef>
                        <a:spcAft>
                          <a:spcPts val="0"/>
                        </a:spcAft>
                      </a:pPr>
                      <a:r>
                        <a:rPr lang="ar-SA" sz="2400" b="1" dirty="0" smtClean="0">
                          <a:solidFill>
                            <a:schemeClr val="accent4"/>
                          </a:solidFill>
                          <a:latin typeface="Arial" pitchFamily="34" charset="0"/>
                          <a:cs typeface="Arial" pitchFamily="34" charset="0"/>
                        </a:rPr>
                        <a:t>فكان أحسن خلق الله كلهم</a:t>
                      </a:r>
                      <a:br>
                        <a:rPr lang="ar-SA" sz="2400" b="1" dirty="0" smtClean="0">
                          <a:solidFill>
                            <a:schemeClr val="accent4"/>
                          </a:solidFill>
                          <a:latin typeface="Arial" pitchFamily="34" charset="0"/>
                          <a:cs typeface="Arial" pitchFamily="34" charset="0"/>
                        </a:rPr>
                      </a:br>
                      <a:endParaRPr lang="en-US" sz="2400" b="1" dirty="0">
                        <a:solidFill>
                          <a:schemeClr val="accent4"/>
                        </a:solidFill>
                        <a:latin typeface="Arial" pitchFamily="34" charset="0"/>
                        <a:ea typeface="Times New Roman"/>
                        <a:cs typeface="Arial" pitchFamily="34" charset="0"/>
                      </a:endParaRPr>
                    </a:p>
                  </a:txBody>
                  <a:tcPr marL="68580" marR="68580" marT="0" marB="0"/>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357158" y="1000108"/>
            <a:ext cx="857256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-قوته الحربية جعلت العدو يتفادى مواجهته، تجسد هذا المعنى الأبيات(7-8-9-10-11) إن التركيز على البطولة العسكرية للممدوح أصبحت دلالة مستهلكة بأشكال مختلفة في قصائد المديح، ولذلك فإن المعاني التي توظف لرسمها غالباً ما تكون مجترة ومكررة، تركز على الشجاعة باعتبارها إحدى الخصال الأساسية في المديح.</a:t>
            </a:r>
          </a:p>
          <a:p>
            <a:pPr marL="0" marR="0" lvl="0" indent="269875" algn="justLow" defTabSz="914400" rtl="1" eaLnBrk="1" fontAlgn="base" latinLnBrk="0" hangingPunct="1">
              <a:lnSpc>
                <a:spcPct val="100000"/>
              </a:lnSpc>
              <a:spcBef>
                <a:spcPct val="0"/>
              </a:spcBef>
              <a:spcAft>
                <a:spcPct val="0"/>
              </a:spcAft>
              <a:buClrTx/>
              <a:buSzTx/>
              <a:buFontTx/>
              <a:buNone/>
              <a:tabLst/>
            </a:pPr>
            <a:endParaRPr lang="ar-SA" sz="3600" b="1" dirty="0" smtClean="0">
              <a:latin typeface="Arial" pitchFamily="34" charset="0"/>
              <a:cs typeface="Arial" pitchFamily="34" charset="0"/>
            </a:endParaRPr>
          </a:p>
          <a:p>
            <a:pPr marL="0" marR="0" lvl="0" indent="269875" algn="justLow" defTabSz="914400" rtl="1" eaLnBrk="1" fontAlgn="base" latinLnBrk="0" hangingPunct="1">
              <a:lnSpc>
                <a:spcPct val="100000"/>
              </a:lnSpc>
              <a:spcBef>
                <a:spcPct val="0"/>
              </a:spcBef>
              <a:spcAft>
                <a:spcPct val="0"/>
              </a:spcAft>
              <a:buClrTx/>
              <a:buSzTx/>
              <a:buFontTx/>
              <a:buNone/>
              <a:tabLst/>
            </a:pP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justLow" defTabSz="914400" rtl="1" eaLnBrk="1" fontAlgn="base" latinLnBrk="0" hangingPunct="1">
              <a:lnSpc>
                <a:spcPct val="100000"/>
              </a:lnSpc>
              <a:spcBef>
                <a:spcPct val="0"/>
              </a:spcBef>
              <a:spcAft>
                <a:spcPct val="0"/>
              </a:spcAft>
              <a:buClrTx/>
              <a:buSzTx/>
              <a:buFontTx/>
              <a:buNone/>
              <a:tabLst/>
            </a:pPr>
            <a:endParaRPr lang="ar-SA" sz="3600" b="1" dirty="0" smtClean="0">
              <a:latin typeface="Arial" pitchFamily="34" charset="0"/>
              <a:cs typeface="Arial" pitchFamily="34" charset="0"/>
            </a:endParaRPr>
          </a:p>
          <a:p>
            <a:pPr marL="0" marR="0" lvl="0" indent="269875" algn="justLow" defTabSz="914400" rtl="1" eaLnBrk="1" fontAlgn="base" latinLnBrk="0" hangingPunct="1">
              <a:lnSpc>
                <a:spcPct val="100000"/>
              </a:lnSpc>
              <a:spcBef>
                <a:spcPct val="0"/>
              </a:spcBef>
              <a:spcAft>
                <a:spcPct val="0"/>
              </a:spcAft>
              <a:buClrTx/>
              <a:buSzTx/>
              <a:buFontTx/>
              <a:buNone/>
              <a:tabLst/>
            </a:pP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500034" y="928670"/>
            <a:ext cx="8429684" cy="2331371"/>
          </a:xfrm>
          <a:prstGeom prst="rect">
            <a:avLst/>
          </a:prstGeom>
          <a:noFill/>
          <a:ln w="9525">
            <a:noFill/>
            <a:miter lim="800000"/>
            <a:headEnd/>
            <a:tailEnd/>
          </a:ln>
          <a:effectLst/>
        </p:spPr>
        <p:txBody>
          <a:bodyPr vert="horz" wrap="square" lIns="91440" tIns="76176" rIns="91440" bIns="38088"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الصورة السلبية:</a:t>
            </a:r>
            <a:endPar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إن أهم عنصر في الصورة السلبية للممدوح يتحدد في نوعية علاقته بالشاعر، ذلك أنه فرط فيها-حسب منطق القصيدة- وأخذ بكلام الحساد والوشاة</a:t>
            </a:r>
            <a:r>
              <a:rPr lang="ar-SA" sz="1300" dirty="0" smtClean="0">
                <a:latin typeface="Arial" pitchFamily="34" charset="0"/>
                <a:ea typeface="Times New Roman" pitchFamily="18" charset="0"/>
                <a:cs typeface="Simplified Arabic" pitchFamily="2" charset="-78"/>
              </a:rPr>
              <a:t>.</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428596" y="857232"/>
            <a:ext cx="8358246" cy="7994436"/>
          </a:xfrm>
          <a:prstGeom prst="rect">
            <a:avLst/>
          </a:prstGeom>
          <a:noFill/>
          <a:ln w="9525">
            <a:noFill/>
            <a:miter lim="800000"/>
            <a:headEnd/>
            <a:tailEnd/>
          </a:ln>
          <a:effectLst/>
        </p:spPr>
        <p:txBody>
          <a:bodyPr vert="horz" wrap="square" lIns="91440" tIns="152352" rIns="91440" bIns="38088"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صورة الطبيعة في القصيدة :</a:t>
            </a:r>
            <a:endParaRPr kumimoji="0" lang="en-US" sz="3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الأرض: يستعمل الشاعر مجموعة من الألفاظ التي تحيل على الأرض مثل: الأرض- البيداء- </a:t>
            </a:r>
            <a:r>
              <a:rPr kumimoji="0" lang="ar-SA" sz="36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القور</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36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والأكم</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البلاد.. ..، وكلها تتضمن دلالة سلبية انطلاقاً من معناها المعجمي، إلا أن الشاعر يستغل هذه السلبية بذكاء لتأكيد ذاته، فالبيداء تعرفه:</a:t>
            </a:r>
          </a:p>
          <a:p>
            <a:pPr hangingPunct="0"/>
            <a:r>
              <a:rPr lang="en-US" sz="3600" b="1" dirty="0" smtClean="0">
                <a:latin typeface="Arial" pitchFamily="34" charset="0"/>
                <a:cs typeface="Arial" pitchFamily="34" charset="0"/>
              </a:rPr>
              <a:t> </a:t>
            </a:r>
            <a:r>
              <a:rPr lang="ar-SA" sz="3600" b="1" dirty="0" smtClean="0">
                <a:solidFill>
                  <a:schemeClr val="accent4"/>
                </a:solidFill>
                <a:latin typeface="Arial" pitchFamily="34" charset="0"/>
                <a:cs typeface="Arial" pitchFamily="34" charset="0"/>
              </a:rPr>
              <a:t>الخيل والليل والبيداء تعرفني         </a:t>
            </a:r>
          </a:p>
          <a:p>
            <a:pPr hangingPunct="0"/>
            <a:r>
              <a:rPr lang="ar-SA" sz="3600" b="1" dirty="0" smtClean="0">
                <a:solidFill>
                  <a:schemeClr val="accent4"/>
                </a:solidFill>
                <a:latin typeface="Arial" pitchFamily="34" charset="0"/>
                <a:cs typeface="Arial" pitchFamily="34" charset="0"/>
              </a:rPr>
              <a:t>                و السيف والرمح والقرطاس والقلم. </a:t>
            </a:r>
            <a:r>
              <a:rPr lang="ar-SA" sz="3600" b="1" i="1" dirty="0" smtClean="0">
                <a:latin typeface="Arial" pitchFamily="34" charset="0"/>
                <a:cs typeface="Arial" pitchFamily="34" charset="0"/>
              </a:rPr>
              <a:t/>
            </a:r>
            <a:br>
              <a:rPr lang="ar-SA" sz="3600" b="1" i="1" dirty="0" smtClean="0">
                <a:latin typeface="Arial" pitchFamily="34" charset="0"/>
                <a:cs typeface="Arial" pitchFamily="34" charset="0"/>
              </a:rPr>
            </a:b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p>
          <a:p>
            <a:pPr marL="0" marR="0" lvl="0" indent="269875" algn="justLow" defTabSz="914400" rtl="1" eaLnBrk="0" fontAlgn="base" latinLnBrk="0" hangingPunct="0">
              <a:lnSpc>
                <a:spcPct val="100000"/>
              </a:lnSpc>
              <a:spcBef>
                <a:spcPct val="0"/>
              </a:spcBef>
              <a:spcAft>
                <a:spcPct val="0"/>
              </a:spcAft>
              <a:buClrTx/>
              <a:buSzTx/>
              <a:buFontTx/>
              <a:buNone/>
              <a:tabLst/>
            </a:pPr>
            <a:endParaRPr lang="ar-SA" sz="3600" b="1" dirty="0" smtClean="0">
              <a:latin typeface="Arial" pitchFamily="34" charset="0"/>
              <a:cs typeface="Arial" pitchFamily="34" charset="0"/>
            </a:endParaRPr>
          </a:p>
          <a:p>
            <a:pPr hangingPunct="0"/>
            <a:r>
              <a:rPr lang="ar-SA" sz="3600" b="1" i="1" dirty="0" smtClean="0">
                <a:latin typeface="Arial" pitchFamily="34" charset="0"/>
                <a:cs typeface="Arial" pitchFamily="34" charset="0"/>
              </a:rPr>
              <a:t/>
            </a:r>
            <a:br>
              <a:rPr lang="ar-SA" sz="3600" b="1" i="1" dirty="0" smtClean="0">
                <a:latin typeface="Arial" pitchFamily="34" charset="0"/>
                <a:cs typeface="Arial" pitchFamily="34" charset="0"/>
              </a:rPr>
            </a:br>
            <a:r>
              <a:rPr lang="ar-SA" sz="3600" b="1" i="1" dirty="0" smtClean="0">
                <a:latin typeface="Arial" pitchFamily="34" charset="0"/>
                <a:cs typeface="Arial" pitchFamily="34" charset="0"/>
              </a:rPr>
              <a:t> </a:t>
            </a:r>
            <a:r>
              <a:rPr lang="ar-SA" sz="1400" b="1" i="1" dirty="0" smtClean="0"/>
              <a:t/>
            </a:r>
            <a:br>
              <a:rPr lang="ar-SA" sz="1400" b="1" i="1" dirty="0" smtClean="0"/>
            </a:br>
            <a:endParaRPr lang="en-US" sz="1400" dirty="0" smtClean="0"/>
          </a:p>
          <a:p>
            <a:pPr marL="0" marR="0" lvl="0" indent="269875" algn="justLow" defTabSz="914400" rtl="1" eaLnBrk="0" fontAlgn="base" latinLnBrk="0" hangingPunct="0">
              <a:lnSpc>
                <a:spcPct val="100000"/>
              </a:lnSpc>
              <a:spcBef>
                <a:spcPct val="0"/>
              </a:spcBef>
              <a:spcAft>
                <a:spcPct val="0"/>
              </a:spcAft>
              <a:buClrTx/>
              <a:buSzTx/>
              <a:buFontTx/>
              <a:buNone/>
              <a:tabLst/>
            </a:pPr>
            <a:endParaRPr kumimoji="0" lang="ar-SA" sz="1300" b="0" i="0" u="none" strike="noStrike" cap="none" normalizeH="0" baseline="0" dirty="0" smtClean="0">
              <a:ln>
                <a:noFill/>
              </a:ln>
              <a:solidFill>
                <a:schemeClr val="tx1"/>
              </a:solidFill>
              <a:effectLst/>
              <a:latin typeface="Arial" pitchFamily="34" charset="0"/>
              <a:cs typeface="Simplified Arabic" pitchFamily="2" charset="-78"/>
            </a:endParaRPr>
          </a:p>
          <a:p>
            <a:pPr marL="0" marR="0" lvl="0" indent="269875" algn="justLow" defTabSz="914400" rtl="1" eaLnBrk="0" fontAlgn="base" latinLnBrk="0" hangingPunct="0">
              <a:lnSpc>
                <a:spcPct val="100000"/>
              </a:lnSpc>
              <a:spcBef>
                <a:spcPct val="0"/>
              </a:spcBef>
              <a:spcAft>
                <a:spcPct val="0"/>
              </a:spcAft>
              <a:buClrTx/>
              <a:buSzTx/>
              <a:buFontTx/>
              <a:buNone/>
              <a:tabLst/>
            </a:pPr>
            <a:endParaRPr lang="ar-SA" sz="1300" dirty="0" smtClean="0">
              <a:latin typeface="Arial" pitchFamily="34" charset="0"/>
              <a:cs typeface="Simplified Arabic" pitchFamily="2" charset="-78"/>
            </a:endParaRPr>
          </a:p>
          <a:p>
            <a:pPr marL="0" marR="0" lvl="0" indent="269875" algn="justLow" defTabSz="914400" rtl="1" eaLnBrk="0" fontAlgn="base" latinLnBrk="0" hangingPunct="0">
              <a:lnSpc>
                <a:spcPct val="100000"/>
              </a:lnSpc>
              <a:spcBef>
                <a:spcPct val="0"/>
              </a:spcBef>
              <a:spcAft>
                <a:spcPct val="0"/>
              </a:spcAft>
              <a:buClrTx/>
              <a:buSzTx/>
              <a:buFontTx/>
              <a:buNone/>
              <a:tabLst/>
            </a:pPr>
            <a:endParaRPr kumimoji="0" lang="ar-SA" sz="1300" b="0" i="0" u="none" strike="noStrike" cap="none" normalizeH="0" baseline="0" dirty="0" smtClean="0">
              <a:ln>
                <a:noFill/>
              </a:ln>
              <a:solidFill>
                <a:schemeClr val="tx1"/>
              </a:solidFill>
              <a:effectLst/>
              <a:latin typeface="Arial" pitchFamily="34" charset="0"/>
              <a:cs typeface="Simplified Arabic" pitchFamily="2" charset="-78"/>
            </a:endParaRPr>
          </a:p>
          <a:p>
            <a:pPr marL="0" marR="0" lvl="0" indent="269875" algn="justLow" defTabSz="914400" rtl="1"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13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857224" y="857232"/>
            <a:ext cx="7929618" cy="3008455"/>
          </a:xfrm>
          <a:prstGeom prst="rect">
            <a:avLst/>
          </a:prstGeom>
          <a:noFill/>
          <a:ln w="9525">
            <a:noFill/>
            <a:miter lim="800000"/>
            <a:headEnd/>
            <a:tailEnd/>
          </a:ln>
          <a:effectLst/>
        </p:spPr>
        <p:txBody>
          <a:bodyPr vert="horz" wrap="square" lIns="91440" tIns="152352" rIns="91440" bIns="38088"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lang="ar-SA" sz="1400" b="1" i="1" dirty="0" smtClean="0"/>
              <a:t/>
            </a:r>
            <a:br>
              <a:rPr lang="ar-SA" sz="1400" b="1" i="1" dirty="0" smtClean="0"/>
            </a:br>
            <a:r>
              <a:rPr lang="ar-SA" sz="3600" b="1" dirty="0" smtClean="0">
                <a:latin typeface="Arial" pitchFamily="34" charset="0"/>
                <a:ea typeface="Times New Roman" pitchFamily="18" charset="0"/>
                <a:cs typeface="Arial" pitchFamily="34" charset="0"/>
              </a:rPr>
              <a:t> وهو يصحب للوحش منفرداً في </a:t>
            </a:r>
            <a:r>
              <a:rPr lang="ar-SA" sz="3600" b="1" dirty="0" err="1" smtClean="0">
                <a:latin typeface="Arial" pitchFamily="34" charset="0"/>
                <a:ea typeface="Times New Roman" pitchFamily="18" charset="0"/>
                <a:cs typeface="Arial" pitchFamily="34" charset="0"/>
              </a:rPr>
              <a:t>الفلوات</a:t>
            </a:r>
            <a:r>
              <a:rPr lang="ar-SA" sz="3600" b="1" dirty="0" smtClean="0">
                <a:latin typeface="Arial" pitchFamily="34" charset="0"/>
                <a:ea typeface="Times New Roman" pitchFamily="18" charset="0"/>
                <a:cs typeface="Arial" pitchFamily="34" charset="0"/>
              </a:rPr>
              <a:t>:</a:t>
            </a:r>
          </a:p>
          <a:p>
            <a:pPr lvl="0" indent="269875" fontAlgn="base">
              <a:spcBef>
                <a:spcPct val="0"/>
              </a:spcBef>
              <a:spcAft>
                <a:spcPct val="0"/>
              </a:spcAft>
            </a:pPr>
            <a:r>
              <a:rPr lang="ar-SA" sz="3600" b="1" dirty="0" smtClean="0">
                <a:solidFill>
                  <a:schemeClr val="accent4"/>
                </a:solidFill>
                <a:latin typeface="Arial" pitchFamily="34" charset="0"/>
                <a:cs typeface="Arial" pitchFamily="34" charset="0"/>
              </a:rPr>
              <a:t>                   صحبت في </a:t>
            </a:r>
            <a:r>
              <a:rPr lang="ar-SA" sz="3600" b="1" dirty="0" err="1" smtClean="0">
                <a:solidFill>
                  <a:schemeClr val="accent4"/>
                </a:solidFill>
                <a:latin typeface="Arial" pitchFamily="34" charset="0"/>
                <a:cs typeface="Arial" pitchFamily="34" charset="0"/>
              </a:rPr>
              <a:t>الفلوات</a:t>
            </a:r>
            <a:r>
              <a:rPr lang="ar-SA" sz="3600" b="1" dirty="0" smtClean="0">
                <a:solidFill>
                  <a:schemeClr val="accent4"/>
                </a:solidFill>
                <a:latin typeface="Arial" pitchFamily="34" charset="0"/>
                <a:cs typeface="Arial" pitchFamily="34" charset="0"/>
              </a:rPr>
              <a:t> الوحش منفرداً                                                          حتى تعجب مني </a:t>
            </a:r>
            <a:r>
              <a:rPr lang="ar-SA" sz="3600" b="1" dirty="0" err="1" smtClean="0">
                <a:solidFill>
                  <a:schemeClr val="accent4"/>
                </a:solidFill>
                <a:latin typeface="Arial" pitchFamily="34" charset="0"/>
                <a:cs typeface="Arial" pitchFamily="34" charset="0"/>
              </a:rPr>
              <a:t>القور</a:t>
            </a:r>
            <a:r>
              <a:rPr lang="ar-SA" sz="3600" b="1" dirty="0" smtClean="0">
                <a:solidFill>
                  <a:schemeClr val="accent4"/>
                </a:solidFill>
                <a:latin typeface="Arial" pitchFamily="34" charset="0"/>
                <a:cs typeface="Arial" pitchFamily="34" charset="0"/>
              </a:rPr>
              <a:t> </a:t>
            </a:r>
            <a:r>
              <a:rPr lang="ar-SA" sz="3600" b="1" dirty="0" err="1" smtClean="0">
                <a:solidFill>
                  <a:schemeClr val="accent4"/>
                </a:solidFill>
                <a:latin typeface="Arial" pitchFamily="34" charset="0"/>
                <a:cs typeface="Arial" pitchFamily="34" charset="0"/>
              </a:rPr>
              <a:t>والأكم</a:t>
            </a:r>
            <a:r>
              <a:rPr lang="ar-SA" sz="3600" b="1" dirty="0" smtClean="0">
                <a:solidFill>
                  <a:schemeClr val="accent4"/>
                </a:solidFill>
                <a:latin typeface="Arial" pitchFamily="34" charset="0"/>
                <a:cs typeface="Arial" pitchFamily="34" charset="0"/>
              </a:rPr>
              <a:t>. </a:t>
            </a:r>
            <a:endParaRPr lang="en-US" sz="3600" dirty="0" smtClean="0">
              <a:solidFill>
                <a:schemeClr val="accent4"/>
              </a:solidFill>
            </a:endParaRPr>
          </a:p>
          <a:p>
            <a:pPr marL="0" marR="0" lvl="0" indent="269875" algn="justLow" defTabSz="914400" rtl="1" eaLnBrk="0" fontAlgn="base" latinLnBrk="0" hangingPunct="0">
              <a:lnSpc>
                <a:spcPct val="100000"/>
              </a:lnSpc>
              <a:spcBef>
                <a:spcPct val="0"/>
              </a:spcBef>
              <a:spcAft>
                <a:spcPct val="0"/>
              </a:spcAft>
              <a:buClrTx/>
              <a:buSzTx/>
              <a:buFontTx/>
              <a:buNone/>
              <a:tabLst/>
            </a:pPr>
            <a:endParaRPr kumimoji="0" lang="ar-SA" sz="1300" b="0" i="0" u="none" strike="noStrike" cap="none" normalizeH="0" baseline="0" dirty="0" smtClean="0">
              <a:ln>
                <a:noFill/>
              </a:ln>
              <a:solidFill>
                <a:schemeClr val="tx1"/>
              </a:solidFill>
              <a:effectLst/>
              <a:latin typeface="Arial" pitchFamily="34" charset="0"/>
              <a:cs typeface="Simplified Arabic" pitchFamily="2" charset="-78"/>
            </a:endParaRPr>
          </a:p>
          <a:p>
            <a:pPr marL="0" marR="0" lvl="0" indent="269875" algn="justLow" defTabSz="914400" rtl="1" eaLnBrk="0" fontAlgn="base" latinLnBrk="0" hangingPunct="0">
              <a:lnSpc>
                <a:spcPct val="100000"/>
              </a:lnSpc>
              <a:spcBef>
                <a:spcPct val="0"/>
              </a:spcBef>
              <a:spcAft>
                <a:spcPct val="0"/>
              </a:spcAft>
              <a:buClrTx/>
              <a:buSzTx/>
              <a:buFontTx/>
              <a:buNone/>
              <a:tabLst/>
            </a:pPr>
            <a:endParaRPr lang="ar-SA" sz="1300" dirty="0" smtClean="0">
              <a:latin typeface="Arial" pitchFamily="34" charset="0"/>
              <a:cs typeface="Simplified Arabic" pitchFamily="2" charset="-78"/>
            </a:endParaRPr>
          </a:p>
          <a:p>
            <a:pPr marL="0" marR="0" lvl="0" indent="269875" algn="justLow" defTabSz="914400" rtl="1" eaLnBrk="0" fontAlgn="base" latinLnBrk="0" hangingPunct="0">
              <a:lnSpc>
                <a:spcPct val="100000"/>
              </a:lnSpc>
              <a:spcBef>
                <a:spcPct val="0"/>
              </a:spcBef>
              <a:spcAft>
                <a:spcPct val="0"/>
              </a:spcAft>
              <a:buClrTx/>
              <a:buSzTx/>
              <a:buFontTx/>
              <a:buNone/>
              <a:tabLst/>
            </a:pPr>
            <a:endParaRPr kumimoji="0" lang="ar-SA" sz="1300" b="0" i="0" u="none" strike="noStrike" cap="none" normalizeH="0" baseline="0" dirty="0" smtClean="0">
              <a:ln>
                <a:noFill/>
              </a:ln>
              <a:solidFill>
                <a:schemeClr val="tx1"/>
              </a:solidFill>
              <a:effectLst/>
              <a:latin typeface="Arial" pitchFamily="34" charset="0"/>
              <a:cs typeface="Simplified Arabic" pitchFamily="2" charset="-78"/>
            </a:endParaRPr>
          </a:p>
          <a:p>
            <a:pPr marL="0" marR="0" lvl="0" indent="269875" algn="justLow" defTabSz="914400" rtl="1"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13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500034" y="571724"/>
            <a:ext cx="8358246" cy="6163165"/>
          </a:xfrm>
          <a:prstGeom prst="rect">
            <a:avLst/>
          </a:prstGeom>
          <a:noFill/>
          <a:ln w="9525">
            <a:noFill/>
            <a:miter lim="800000"/>
            <a:headEnd/>
            <a:tailEnd/>
          </a:ln>
          <a:effectLst/>
        </p:spPr>
        <p:txBody>
          <a:bodyPr vert="horz" wrap="square" lIns="91440" tIns="152352" rIns="91440" bIns="38088" numCol="1" anchor="ctr" anchorCtr="0" compatLnSpc="1">
            <a:prstTxWarp prst="textNoShape">
              <a:avLst/>
            </a:prstTxWarp>
            <a:spAutoFit/>
          </a:bodyPr>
          <a:lstStyle/>
          <a:p>
            <a:pPr marL="0" marR="0" lvl="0" indent="269875" algn="just"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فطريقة الشاعر واضحة في توظيف مكونات طبيعية موغلة في السلبية، ولأنها كذلك، يوظفها لرسم صورة إيجابية عن ذاته.</a:t>
            </a:r>
            <a:endParaRPr kumimoji="0" lang="en-US" sz="3600" b="1" i="0" u="none" strike="noStrike" cap="none" normalizeH="0" baseline="0" dirty="0" smtClean="0">
              <a:ln>
                <a:noFill/>
              </a:ln>
              <a:solidFill>
                <a:srgbClr val="FF0000"/>
              </a:solidFill>
              <a:effectLst/>
              <a:latin typeface="Arial" pitchFamily="34" charset="0"/>
              <a:cs typeface="Arial" pitchFamily="34" charset="0"/>
            </a:endParaRPr>
          </a:p>
          <a:p>
            <a:pPr marL="0" marR="0" lvl="0" indent="269875" algn="just"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effectLst/>
                <a:latin typeface="Arial" pitchFamily="34" charset="0"/>
                <a:ea typeface="Times New Roman" pitchFamily="18" charset="0"/>
                <a:cs typeface="Simplified Arabic" pitchFamily="2" charset="-78"/>
              </a:rPr>
              <a:t>و"البلاد" ترد مقترنة بمعنى سلبي:</a:t>
            </a:r>
            <a:endParaRPr lang="ar-SA" sz="3600" b="1" dirty="0" smtClean="0">
              <a:latin typeface="Arial" pitchFamily="34" charset="0"/>
              <a:ea typeface="Times New Roman" pitchFamily="18" charset="0"/>
              <a:cs typeface="Simplified Arabic" pitchFamily="2" charset="-78"/>
            </a:endParaRPr>
          </a:p>
          <a:p>
            <a:pPr marL="0" marR="0" lvl="0" indent="269875" algn="just" defTabSz="914400" rtl="1"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accent5"/>
                </a:solidFill>
                <a:effectLst/>
                <a:latin typeface="Arial" pitchFamily="34" charset="0"/>
                <a:ea typeface="Times New Roman" pitchFamily="18" charset="0"/>
                <a:cs typeface="Simplified Arabic" pitchFamily="2" charset="-78"/>
              </a:rPr>
              <a:t> شر البلاد مكان لا صديق </a:t>
            </a:r>
            <a:r>
              <a:rPr kumimoji="0" lang="ar-SA" sz="2800" b="1" i="0" u="none" strike="noStrike" cap="none" normalizeH="0" baseline="0" dirty="0" err="1" smtClean="0">
                <a:ln>
                  <a:noFill/>
                </a:ln>
                <a:solidFill>
                  <a:schemeClr val="accent5"/>
                </a:solidFill>
                <a:effectLst/>
                <a:latin typeface="Arial" pitchFamily="34" charset="0"/>
                <a:ea typeface="Times New Roman" pitchFamily="18" charset="0"/>
                <a:cs typeface="Simplified Arabic" pitchFamily="2" charset="-78"/>
              </a:rPr>
              <a:t>به</a:t>
            </a:r>
            <a:r>
              <a:rPr kumimoji="0" lang="ar-SA" sz="2800" b="1" i="0" u="none" strike="noStrike" cap="none" normalizeH="0" baseline="0" dirty="0" smtClean="0">
                <a:ln>
                  <a:noFill/>
                </a:ln>
                <a:solidFill>
                  <a:schemeClr val="accent5"/>
                </a:solidFill>
                <a:effectLst/>
                <a:latin typeface="Arial" pitchFamily="34" charset="0"/>
                <a:ea typeface="Times New Roman" pitchFamily="18" charset="0"/>
                <a:cs typeface="Simplified Arabic" pitchFamily="2" charset="-78"/>
              </a:rPr>
              <a:t>       وشر ما يكسب الإنسان ما يَصمُ </a:t>
            </a:r>
            <a:endParaRPr kumimoji="0" lang="en-US" sz="2800" b="1" i="0" u="none" strike="noStrike" cap="none" normalizeH="0" baseline="0" dirty="0" smtClean="0">
              <a:ln>
                <a:noFill/>
              </a:ln>
              <a:solidFill>
                <a:schemeClr val="accent5"/>
              </a:solidFill>
              <a:effectLst/>
              <a:latin typeface="Arial" pitchFamily="34" charset="0"/>
              <a:cs typeface="Arial" pitchFamily="34" charset="0"/>
            </a:endParaRPr>
          </a:p>
          <a:p>
            <a:pPr marL="0" marR="0" lvl="0" indent="269875" algn="just"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المطر: يرد من خلال "الغمام" </a:t>
            </a:r>
            <a:r>
              <a:rPr kumimoji="0" lang="ar-SA" sz="3600" b="1" i="0" u="none" strike="noStrike" cap="none" normalizeH="0" baseline="0" dirty="0" err="1" smtClean="0">
                <a:ln>
                  <a:noFill/>
                </a:ln>
                <a:solidFill>
                  <a:schemeClr val="tx1"/>
                </a:solidFill>
                <a:effectLst/>
                <a:latin typeface="Arial" pitchFamily="34" charset="0"/>
                <a:ea typeface="Times New Roman" pitchFamily="18" charset="0"/>
                <a:cs typeface="Simplified Arabic" pitchFamily="2" charset="-78"/>
              </a:rPr>
              <a:t>و</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a:t>
            </a:r>
            <a:r>
              <a:rPr kumimoji="0" lang="ar-SA" sz="3600" b="1" i="0" u="none" strike="noStrike" cap="none" normalizeH="0" baseline="0" dirty="0" err="1" smtClean="0">
                <a:ln>
                  <a:noFill/>
                </a:ln>
                <a:solidFill>
                  <a:schemeClr val="tx1"/>
                </a:solidFill>
                <a:effectLst/>
                <a:latin typeface="Arial" pitchFamily="34" charset="0"/>
                <a:ea typeface="Times New Roman" pitchFamily="18" charset="0"/>
                <a:cs typeface="Simplified Arabic" pitchFamily="2" charset="-78"/>
              </a:rPr>
              <a:t>الديم</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a:t>
            </a: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a:p>
            <a:pPr indent="269875" algn="just" eaLnBrk="0" fontAlgn="base" hangingPunct="0">
              <a:spcBef>
                <a:spcPct val="0"/>
              </a:spcBef>
              <a:spcAft>
                <a:spcPct val="0"/>
              </a:spcAft>
            </a:pPr>
            <a:r>
              <a:rPr lang="ar-SA" sz="3600" b="1" dirty="0" smtClean="0">
                <a:solidFill>
                  <a:schemeClr val="accent5"/>
                </a:solidFill>
                <a:latin typeface="Calibri" pitchFamily="34" charset="0"/>
                <a:ea typeface="Times New Roman" pitchFamily="18" charset="0"/>
              </a:rPr>
              <a:t>لَيتَ الغَمامَ الَّذي عِندي صَواعِقُهُ</a:t>
            </a:r>
            <a:endParaRPr lang="ar-SA" sz="3600" b="1" dirty="0" smtClean="0">
              <a:solidFill>
                <a:schemeClr val="accent5"/>
              </a:solidFill>
              <a:latin typeface="Arial" pitchFamily="34" charset="0"/>
              <a:ea typeface="Times New Roman" pitchFamily="18" charset="0"/>
            </a:endParaRPr>
          </a:p>
          <a:p>
            <a:pPr lvl="0" indent="269875" algn="just" eaLnBrk="0" fontAlgn="base" hangingPunct="0">
              <a:spcBef>
                <a:spcPct val="0"/>
              </a:spcBef>
              <a:spcAft>
                <a:spcPct val="0"/>
              </a:spcAft>
            </a:pPr>
            <a:r>
              <a:rPr lang="ar-SA" sz="3600" b="1" dirty="0" smtClean="0">
                <a:solidFill>
                  <a:schemeClr val="accent5"/>
                </a:solidFill>
                <a:latin typeface="Arial" pitchFamily="34" charset="0"/>
                <a:ea typeface="Times New Roman" pitchFamily="18" charset="0"/>
              </a:rPr>
              <a:t>                           يُزيلُهُنَّ إِلى مَن عِندَهُ </a:t>
            </a:r>
            <a:r>
              <a:rPr lang="ar-SA" sz="3600" b="1" dirty="0" err="1" smtClean="0">
                <a:solidFill>
                  <a:schemeClr val="accent5"/>
                </a:solidFill>
                <a:latin typeface="Arial" pitchFamily="34" charset="0"/>
                <a:ea typeface="Times New Roman" pitchFamily="18" charset="0"/>
              </a:rPr>
              <a:t>الدِيَمُ</a:t>
            </a:r>
            <a:r>
              <a:rPr lang="en-US" sz="3600" dirty="0" smtClean="0">
                <a:solidFill>
                  <a:schemeClr val="accent5"/>
                </a:solidFill>
                <a:latin typeface="Arial" pitchFamily="34" charset="0"/>
              </a:rPr>
              <a:t> </a:t>
            </a:r>
            <a:endParaRPr lang="ar-SA" sz="3600" b="1" dirty="0" smtClean="0">
              <a:solidFill>
                <a:schemeClr val="accent5"/>
              </a:solidFill>
              <a:latin typeface="Arial" pitchFamily="34" charset="0"/>
              <a:ea typeface="Times New Roman" pitchFamily="18" charset="0"/>
              <a:cs typeface="Arial" pitchFamily="34" charset="0"/>
            </a:endParaRPr>
          </a:p>
          <a:p>
            <a:pPr marL="0" marR="0" lvl="0" indent="269875" algn="just"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والشاعر يوظفهما للتعبير عن معنى سلبي، فينسب إلى الغمام الصواعق، للدلالة على الأذى، الذي يلحقه من طرف الممدوح.</a:t>
            </a: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500034" y="857232"/>
            <a:ext cx="8358246" cy="5178280"/>
          </a:xfrm>
          <a:prstGeom prst="rect">
            <a:avLst/>
          </a:prstGeom>
          <a:noFill/>
          <a:ln w="9525">
            <a:noFill/>
            <a:miter lim="800000"/>
            <a:headEnd/>
            <a:tailEnd/>
          </a:ln>
          <a:effectLst/>
        </p:spPr>
        <p:txBody>
          <a:bodyPr vert="horz" wrap="square" lIns="91440" tIns="152352" rIns="91440" bIns="38088"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Mudir MT" pitchFamily="2" charset="-78"/>
              </a:rPr>
              <a:t>صورة الأسد (الليث):</a:t>
            </a:r>
            <a:endParaRPr kumimoji="0" lang="en-US" sz="3600" b="1" i="0" u="none" strike="noStrike" cap="none" normalizeH="0" baseline="0" dirty="0" smtClean="0">
              <a:ln>
                <a:noFill/>
              </a:ln>
              <a:solidFill>
                <a:schemeClr val="tx1"/>
              </a:solidFill>
              <a:effectLst/>
              <a:latin typeface="Arial" pitchFamily="34" charset="0"/>
              <a:ea typeface="Times New Roman" pitchFamily="18" charset="0"/>
              <a:cs typeface="Mudir MT" pitchFamily="2" charset="-78"/>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تحيل القصيدة على الليث في البيتين التاليين:</a:t>
            </a:r>
          </a:p>
          <a:p>
            <a:pPr hangingPunct="0"/>
            <a:r>
              <a:rPr lang="ar-SA" sz="3600" b="1" dirty="0" smtClean="0"/>
              <a:t/>
            </a:r>
            <a:br>
              <a:rPr lang="ar-SA" sz="3600" b="1" dirty="0" smtClean="0"/>
            </a:br>
            <a:r>
              <a:rPr lang="ar-SA" sz="3600" b="1" dirty="0" smtClean="0">
                <a:solidFill>
                  <a:schemeClr val="accent5"/>
                </a:solidFill>
              </a:rPr>
              <a:t>وجاهل حده في جهله ضحكي   </a:t>
            </a:r>
          </a:p>
          <a:p>
            <a:pPr hangingPunct="0"/>
            <a:r>
              <a:rPr lang="ar-SA" sz="3600" b="1" dirty="0" smtClean="0">
                <a:solidFill>
                  <a:schemeClr val="accent5"/>
                </a:solidFill>
              </a:rPr>
              <a:t>                          حتى أتته يد فراسة وفم </a:t>
            </a:r>
            <a:br>
              <a:rPr lang="ar-SA" sz="3600" b="1" dirty="0" smtClean="0">
                <a:solidFill>
                  <a:schemeClr val="accent5"/>
                </a:solidFill>
              </a:rPr>
            </a:br>
            <a:r>
              <a:rPr lang="ar-SA" sz="3600" b="1" dirty="0" smtClean="0">
                <a:solidFill>
                  <a:schemeClr val="accent5"/>
                </a:solidFill>
              </a:rPr>
              <a:t> </a:t>
            </a:r>
            <a:endParaRPr lang="en-US" sz="3600" dirty="0" smtClean="0">
              <a:solidFill>
                <a:schemeClr val="accent5"/>
              </a:solidFill>
            </a:endParaRPr>
          </a:p>
          <a:p>
            <a:pPr hangingPunct="0"/>
            <a:r>
              <a:rPr lang="en-US" sz="3600" b="1" dirty="0" smtClean="0">
                <a:solidFill>
                  <a:schemeClr val="accent5"/>
                </a:solidFill>
              </a:rPr>
              <a:t> </a:t>
            </a:r>
            <a:r>
              <a:rPr lang="ar-SA" sz="3600" b="1" dirty="0" smtClean="0">
                <a:solidFill>
                  <a:schemeClr val="accent5"/>
                </a:solidFill>
              </a:rPr>
              <a:t>إذا رأيت </a:t>
            </a:r>
            <a:r>
              <a:rPr lang="ar-SA" sz="3600" b="1" dirty="0" err="1" smtClean="0">
                <a:solidFill>
                  <a:schemeClr val="accent5"/>
                </a:solidFill>
              </a:rPr>
              <a:t>نيوب</a:t>
            </a:r>
            <a:r>
              <a:rPr lang="ar-SA" sz="3600" b="1" dirty="0" smtClean="0">
                <a:solidFill>
                  <a:schemeClr val="accent5"/>
                </a:solidFill>
              </a:rPr>
              <a:t> الليث بارزة  </a:t>
            </a:r>
          </a:p>
          <a:p>
            <a:pPr hangingPunct="0"/>
            <a:r>
              <a:rPr lang="ar-SA" sz="3600" b="1" dirty="0" smtClean="0">
                <a:solidFill>
                  <a:schemeClr val="accent5"/>
                </a:solidFill>
              </a:rPr>
              <a:t>                            فلا تظنن أن الليث يبتسم </a:t>
            </a:r>
            <a:r>
              <a:rPr lang="ar-SA" sz="3600" b="1" dirty="0" smtClean="0"/>
              <a:t/>
            </a:r>
            <a:br>
              <a:rPr lang="ar-SA" sz="3600" b="1" dirty="0" smtClean="0"/>
            </a:b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a:t>
            </a: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500034" y="857232"/>
            <a:ext cx="8358246" cy="5178280"/>
          </a:xfrm>
          <a:prstGeom prst="rect">
            <a:avLst/>
          </a:prstGeom>
          <a:noFill/>
          <a:ln w="9525">
            <a:noFill/>
            <a:miter lim="800000"/>
            <a:headEnd/>
            <a:tailEnd/>
          </a:ln>
          <a:effectLst/>
        </p:spPr>
        <p:txBody>
          <a:bodyPr vert="horz" wrap="square" lIns="91440" tIns="152352" rIns="91440" bIns="38088" numCol="1" anchor="ctr" anchorCtr="0" compatLnSpc="1">
            <a:prstTxWarp prst="textNoShape">
              <a:avLst/>
            </a:prstTxWarp>
            <a:spAutoFit/>
          </a:bodyPr>
          <a:lstStyle/>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في البيتين تتداخل الصفات التي ترتبط بالأسد بتلك التي ترتبط بالشاعر، حتى تصبح شيئاً واحداً، فالشاعر يستعير لنفسه خصائص ترتبط بالأسد ويوهم القارئ بأن الليث في القصيدة هو الشاعر وليس الأسد..</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-يقترن الليث بصفات سلبية لأنه حيوان مفترس، هذه هي صورته الحقيقية في ذهن المتلقي، والشاعر يستعير منه مقومات </a:t>
            </a:r>
            <a:r>
              <a:rPr kumimoji="0" lang="ar-SA" sz="3600" b="1" i="0" u="none" strike="noStrike" cap="none" normalizeH="0" baseline="0" dirty="0" err="1" smtClean="0">
                <a:ln>
                  <a:noFill/>
                </a:ln>
                <a:solidFill>
                  <a:schemeClr val="tx1"/>
                </a:solidFill>
                <a:effectLst/>
                <a:latin typeface="Arial" pitchFamily="34" charset="0"/>
                <a:ea typeface="Times New Roman" pitchFamily="18" charset="0"/>
                <a:cs typeface="Simplified Arabic" pitchFamily="2" charset="-78"/>
              </a:rPr>
              <a:t>الإفتراس</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(يد فراسة وفم- </a:t>
            </a:r>
            <a:r>
              <a:rPr kumimoji="0" lang="ar-SA" sz="3600" b="1" i="0" u="none" strike="noStrike" cap="none" normalizeH="0" baseline="0" dirty="0" err="1" smtClean="0">
                <a:ln>
                  <a:noFill/>
                </a:ln>
                <a:solidFill>
                  <a:schemeClr val="tx1"/>
                </a:solidFill>
                <a:effectLst/>
                <a:latin typeface="Arial" pitchFamily="34" charset="0"/>
                <a:ea typeface="Times New Roman" pitchFamily="18" charset="0"/>
                <a:cs typeface="Simplified Arabic" pitchFamily="2" charset="-78"/>
              </a:rPr>
              <a:t>نيوب</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الليث) لكي يرسم لنفسه صورة في صراعه ضد خصومه.</a:t>
            </a: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285720" y="785794"/>
            <a:ext cx="8572560" cy="5732278"/>
          </a:xfrm>
          <a:prstGeom prst="rect">
            <a:avLst/>
          </a:prstGeom>
          <a:noFill/>
          <a:ln w="9525">
            <a:noFill/>
            <a:miter lim="800000"/>
            <a:headEnd/>
            <a:tailEnd/>
          </a:ln>
          <a:effectLst/>
        </p:spPr>
        <p:txBody>
          <a:bodyPr vert="horz" wrap="square" lIns="91440" tIns="152352" rIns="91440" bIns="38088"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-الكتابة:</a:t>
            </a:r>
            <a:endPar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الأشياء التي تنتمي إلى عالم الكتابة محدودة، تجتمع في بيت واحد:</a:t>
            </a:r>
          </a:p>
          <a:p>
            <a:pPr marL="0" marR="0" lvl="0" indent="269875" algn="justLow" defTabSz="914400" rtl="1" eaLnBrk="0" fontAlgn="base" latinLnBrk="0" hangingPunct="0">
              <a:lnSpc>
                <a:spcPct val="100000"/>
              </a:lnSpc>
              <a:spcBef>
                <a:spcPct val="0"/>
              </a:spcBef>
              <a:spcAft>
                <a:spcPct val="0"/>
              </a:spcAft>
              <a:buClrTx/>
              <a:buSzTx/>
              <a:buFontTx/>
              <a:buNone/>
              <a:tabLst/>
            </a:pPr>
            <a:endPar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rtl="0" eaLnBrk="0" fontAlgn="base" hangingPunct="0">
              <a:spcBef>
                <a:spcPct val="0"/>
              </a:spcBef>
              <a:spcAft>
                <a:spcPct val="0"/>
              </a:spcAft>
            </a:pPr>
            <a:r>
              <a:rPr lang="ar-SA" sz="3600" b="1" dirty="0" smtClean="0">
                <a:solidFill>
                  <a:schemeClr val="accent5"/>
                </a:solidFill>
                <a:latin typeface="Calibri" pitchFamily="34" charset="0"/>
                <a:ea typeface="Times New Roman" pitchFamily="18" charset="0"/>
              </a:rPr>
              <a:t>فَالخَيلُ وَاللَيلُ وَالبَيداءُ تَعرِفُني</a:t>
            </a:r>
            <a:endParaRPr lang="en-US" sz="3600" dirty="0" smtClean="0">
              <a:solidFill>
                <a:schemeClr val="accent5"/>
              </a:solidFill>
              <a:latin typeface="Arial" pitchFamily="34" charset="0"/>
            </a:endParaRPr>
          </a:p>
          <a:p>
            <a:pPr lvl="0" rtl="0" eaLnBrk="0" fontAlgn="base" hangingPunct="0">
              <a:spcBef>
                <a:spcPct val="0"/>
              </a:spcBef>
              <a:spcAft>
                <a:spcPct val="0"/>
              </a:spcAft>
            </a:pPr>
            <a:r>
              <a:rPr lang="ar-SA" sz="3600" b="1" dirty="0" smtClean="0">
                <a:solidFill>
                  <a:schemeClr val="accent5"/>
                </a:solidFill>
                <a:latin typeface="Calibri" pitchFamily="34" charset="0"/>
                <a:ea typeface="Times New Roman" pitchFamily="18" charset="0"/>
              </a:rPr>
              <a:t>                وَالسَيفُ وَالرُمحُ وَالقِرطاسُ وَالقَلَمُ</a:t>
            </a:r>
            <a:r>
              <a:rPr lang="en-US" sz="3600" dirty="0" smtClean="0">
                <a:latin typeface="Calibri" pitchFamily="34" charset="0"/>
                <a:ea typeface="Times New Roman" pitchFamily="18" charset="0"/>
              </a:rPr>
              <a:t/>
            </a:r>
            <a:br>
              <a:rPr lang="en-US" sz="3600" dirty="0" smtClean="0">
                <a:latin typeface="Calibri" pitchFamily="34" charset="0"/>
                <a:ea typeface="Times New Roman" pitchFamily="18" charset="0"/>
              </a:rPr>
            </a:br>
            <a:endParaRPr lang="ar-SA" sz="3600" b="1" dirty="0" smtClean="0">
              <a:latin typeface="Arial" pitchFamily="34"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مكونات عالم الكتابة عارية من الصفات، إنها توظف لتشهد على تفوق الشاعر على مستوى الشاعرية كما يشهد السيف والرمح على بطولته الحربية.</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42910" y="1142984"/>
            <a:ext cx="8072462" cy="3000821"/>
          </a:xfrm>
          <a:prstGeom prst="rect">
            <a:avLst/>
          </a:prstGeom>
        </p:spPr>
        <p:txBody>
          <a:bodyPr wrap="square">
            <a:spAutoFit/>
          </a:bodyPr>
          <a:lstStyle/>
          <a:p>
            <a:pPr lvl="0" indent="269875" algn="justLow" eaLnBrk="0" fontAlgn="base" hangingPunct="0">
              <a:spcBef>
                <a:spcPct val="0"/>
              </a:spcBef>
              <a:spcAft>
                <a:spcPct val="0"/>
              </a:spcAft>
            </a:pPr>
            <a:r>
              <a:rPr lang="ar-SA" sz="3600" b="1" dirty="0" smtClean="0">
                <a:latin typeface="Arial" pitchFamily="34" charset="0"/>
                <a:ea typeface="Times New Roman" pitchFamily="18" charset="0"/>
                <a:cs typeface="Arial" pitchFamily="34" charset="0"/>
              </a:rPr>
              <a:t>تتوزع عالم الأشياء عناصر تحيل على الكتابة والحرب، وهذان العالمان يتوزعان بين الشاعر والممدوح. فالممدوح هو الذي يمتلك سلطة سياسية فعلية تؤهله لخوض الحرب الحقيقية، والانتشاء </a:t>
            </a:r>
            <a:r>
              <a:rPr lang="ar-SA" sz="3600" b="1" dirty="0" err="1" smtClean="0">
                <a:latin typeface="Arial" pitchFamily="34" charset="0"/>
                <a:ea typeface="Times New Roman" pitchFamily="18" charset="0"/>
                <a:cs typeface="Arial" pitchFamily="34" charset="0"/>
              </a:rPr>
              <a:t>بـ</a:t>
            </a:r>
            <a:r>
              <a:rPr lang="ar-SA" sz="3600" b="1" dirty="0" smtClean="0">
                <a:latin typeface="Arial" pitchFamily="34" charset="0"/>
                <a:ea typeface="Times New Roman" pitchFamily="18" charset="0"/>
                <a:cs typeface="Arial" pitchFamily="34" charset="0"/>
              </a:rPr>
              <a:t>"ظفرها الحلو"، وكل إنجازاتها الإيجابية.</a:t>
            </a:r>
            <a:endParaRPr lang="en-US" sz="3600" b="1" dirty="0" smtClean="0">
              <a:latin typeface="Arial" pitchFamily="34" charset="0"/>
              <a:cs typeface="Arial" pitchFamily="34" charset="0"/>
            </a:endParaRPr>
          </a:p>
          <a:p>
            <a:pPr lvl="0" indent="269875" algn="justLow" eaLnBrk="0" fontAlgn="base" hangingPunct="0">
              <a:spcBef>
                <a:spcPct val="0"/>
              </a:spcBef>
              <a:spcAft>
                <a:spcPct val="0"/>
              </a:spcAft>
            </a:pPr>
            <a:r>
              <a:rPr lang="ar-SA" sz="900" dirty="0" smtClean="0">
                <a:latin typeface="Arial" pitchFamily="34" charset="0"/>
                <a:ea typeface="Times New Roman" pitchFamily="18" charset="0"/>
                <a:cs typeface="Simplified Arabic" pitchFamily="2" charset="-78"/>
              </a:rPr>
              <a:t> </a:t>
            </a:r>
            <a:endParaRPr lang="ar-SA" sz="1050" dirty="0" smtClean="0">
              <a:latin typeface="Arial" pitchFamily="34" charset="0"/>
              <a:cs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357158" y="571480"/>
            <a:ext cx="8572560" cy="6732552"/>
          </a:xfrm>
          <a:prstGeom prst="rect">
            <a:avLst/>
          </a:prstGeom>
          <a:noFill/>
          <a:ln w="9525">
            <a:noFill/>
            <a:miter lim="800000"/>
            <a:headEnd/>
            <a:tailEnd/>
          </a:ln>
          <a:effectLst/>
        </p:spPr>
        <p:txBody>
          <a:bodyPr vert="horz" wrap="square" lIns="91440" tIns="152352" rIns="91440" bIns="38088"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dirty="0" smtClean="0">
                <a:ln>
                  <a:noFill/>
                </a:ln>
                <a:solidFill>
                  <a:schemeClr val="tx1"/>
                </a:solidFill>
                <a:effectLst/>
                <a:latin typeface="Arial" pitchFamily="34" charset="0"/>
                <a:ea typeface="Times New Roman" pitchFamily="18" charset="0"/>
                <a:cs typeface="Mudir MT" pitchFamily="2" charset="-78"/>
              </a:rPr>
              <a:t> </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أما الشاعر فيمتلك سلطة أدبية أهلته لتحقيق شهرة أصبحت مصدر حسد الحساد وكيد الكائدين، إلا أن المتنبي مسكون بهاجس تملك السلطتين معاً، وهذه هي المعادلة الصعبة والمأساوية في حياته وشعره، استطاع أن يعكسها ويعانيها بصدق وبجرأة نفسية. ورغم وعيه باستحالة تملك السلطة السياسية التي تحقق له بطولة حربية، فإنه يصر على تملك بطولة فردية في الحرب.</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والواقع يؤكد ذلك لأنه كان يشارك إلى جانب سيف الدولة في الغزوات-، وتبقى بطولته العسكرية محدودة بالقياس إلى طموحه السياسي، وعدم تملكه للسلطة السياسية.</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justLow" defTabSz="914400" rtl="1" eaLnBrk="0" fontAlgn="base" latinLnBrk="0" hangingPunct="0">
              <a:lnSpc>
                <a:spcPct val="100000"/>
              </a:lnSpc>
              <a:spcBef>
                <a:spcPct val="0"/>
              </a:spcBef>
              <a:spcAft>
                <a:spcPct val="0"/>
              </a:spcAft>
              <a:buClrTx/>
              <a:buSzTx/>
              <a:buFontTx/>
              <a:buNone/>
              <a:tabLst/>
            </a:pPr>
            <a:r>
              <a:rPr kumimoji="0" lang="ar-SA" sz="13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285720" y="785794"/>
            <a:ext cx="8572560" cy="4070284"/>
          </a:xfrm>
          <a:prstGeom prst="rect">
            <a:avLst/>
          </a:prstGeom>
          <a:noFill/>
          <a:ln w="9525">
            <a:noFill/>
            <a:miter lim="800000"/>
            <a:headEnd/>
            <a:tailEnd/>
          </a:ln>
          <a:effectLst/>
        </p:spPr>
        <p:txBody>
          <a:bodyPr vert="horz" wrap="square" lIns="91440" tIns="152352" rIns="91440" bIns="38088"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Mudir MT" pitchFamily="2" charset="-78"/>
              </a:rPr>
              <a:t> </a:t>
            </a:r>
            <a:r>
              <a:rPr kumimoji="0" lang="ar-SA" sz="3600" b="1" i="0"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إن عالم الأشياء عندما يحيلنا على عنصري الكتابة والحرب، يضعنا أمام الإشكالية الكبرى في القصيدة، محددة في ثنائيات لا حصر لها، تحكم العلاقة المعقدة بين الشاعر والممدوح: السلطة/ الكتابة، الشعر/ السياسة، الكلمة/ السيف، الشاعر/الممدوح، وهذه الثنائيات هي التي تمنح النص توتراً يندر تحققه في الشعر العربي القديم.</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00034" y="1000108"/>
            <a:ext cx="8072462" cy="5632311"/>
          </a:xfrm>
          <a:prstGeom prst="rect">
            <a:avLst/>
          </a:prstGeom>
        </p:spPr>
        <p:txBody>
          <a:bodyPr wrap="square">
            <a:spAutoFit/>
          </a:bodyPr>
          <a:lstStyle/>
          <a:p>
            <a:pPr lvl="0" indent="269875" algn="justLow" eaLnBrk="0" fontAlgn="base" hangingPunct="0">
              <a:spcBef>
                <a:spcPct val="0"/>
              </a:spcBef>
              <a:spcAft>
                <a:spcPct val="0"/>
              </a:spcAft>
            </a:pPr>
            <a:r>
              <a:rPr lang="ar-SA" sz="3600" b="1" dirty="0" smtClean="0">
                <a:latin typeface="Arial" pitchFamily="34" charset="0"/>
                <a:ea typeface="Times New Roman" pitchFamily="18" charset="0"/>
                <a:cs typeface="Simplified Arabic" pitchFamily="2" charset="-78"/>
              </a:rPr>
              <a:t>-يعاني الشاعر والممدوح من إحباط متبادل لكنه مختلف، فالأول يعاني من إحباط سياسي لأنه لا يمتلك السلطة السياسية، بل الأدبية، ويسكنه هاجس الجمع بينهما، أما الثاني فيعاني من إحباط أدبي، لأنه لا يمتلك السلطة الأدبية، التي تخلد مجده بمختلف أشكاله، لذلك يصبح الشاعر ضرورياً لتحقيق هذا الهدف، كما يصبح الممدوح ضرورياً لتحقيق مجد مادي ومعنوي للشاعر. إنها اللعبة المضمرة بين الطرفين، كلما اختلت عوامل توازنها تعرضت العلاقة بينهما لتهديد نهايتها.</a:t>
            </a:r>
            <a:endParaRPr lang="ar-SA" sz="3600" b="1" dirty="0" smtClean="0">
              <a:latin typeface="Arial" pitchFamily="34" charset="0"/>
              <a:cs typeface="Arial"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2844" y="500042"/>
            <a:ext cx="8643998" cy="769441"/>
          </a:xfrm>
          <a:prstGeom prst="rect">
            <a:avLst/>
          </a:prstGeom>
        </p:spPr>
        <p:txBody>
          <a:bodyPr wrap="square">
            <a:spAutoFit/>
          </a:bodyPr>
          <a:lstStyle/>
          <a:p>
            <a:pPr>
              <a:buNone/>
            </a:pPr>
            <a:r>
              <a:rPr lang="ar-SA" sz="4400" b="1" dirty="0" smtClean="0">
                <a:solidFill>
                  <a:srgbClr val="FF0000"/>
                </a:solidFill>
              </a:rPr>
              <a:t> </a:t>
            </a:r>
            <a:endParaRPr lang="ar-SA" sz="4000" b="1" dirty="0" smtClean="0"/>
          </a:p>
        </p:txBody>
      </p:sp>
      <p:sp>
        <p:nvSpPr>
          <p:cNvPr id="18434" name="AutoShape 2" descr="data:image/jpeg;base64,/9j/4AAQSkZJRgABAQAAAQABAAD/2wCEAAkGBxQTEhUUExQWFRUWGBcXFxcYFxgXGBgXFxcYGBodGBgaHCggGhwlHBcYITEhJSkrLi4uGB8zODMsNygtLisBCgoKDg0OGhAQGywkHyQsLCwsLCwsLCwsLCwsLCwsLCwsLCwsLCwsLCwsLCwsLCwsLCwsLCwsLCwsLCwsLCw3LP/AABEIAQoAvQMBIgACEQEDEQH/xAAbAAACAwEBAQAAAAAAAAAAAAACAwEEBQAGB//EAEcQAAEDAgQDBQYFAQQGCwEAAAEAAhEDIQQSMUFRYfAFE3GBkQYiobHB4RQyQtHxIwdSYoIzQ3KSk8MkJTQ1U2ODorPC0xb/xAAYAQEBAQEBAAAAAAAAAAAAAAABAAIDBP/EACERAQEBAAICAwADAQAAAAAAAAABEQIhMUEDEnFRYaET/9oADAMBAAIRAxEAPwDwWfrdcUJZA180txXkey0wCBYoHO6G6W6VBcbKw6bbfrqy7vPHrzQkHfrqUYG/XJDTnjQg6hKy+I+CgMPHorjUPESoYIvhAapJuT6/RRVJ26/dA255LXoH5uH7omOt1xSW69CU2nTv4GVlqmtdZDnBHNQQdtUls3WsY3TmVHbJXeOdrZFTdJj7o2kI1rCzbSVLXbb8VDRN9vilEa3lQwdPWysOqcuvJJbzMowCfveyl4HTcT1b0UTBUtAAN0hxnTS/qmBabVsrFWsMrZZmubknSG8ws3KtDEwKVIg3OcOHAh1vgQqQclUEHj4IahA/mN0NV3CyI1JIEfFEWoIn5ea5w5nrVcxh+6l7NwhpBdbxQOfz6hMDLIHU7ceCVoKbjsfsmCmdCPkipjw5/wAri4n9uvBS0lp1nRRUZuLJ26W9nXWidVCBxvCfQdqEhjdUynUynq37osMpjzuLpBB+yN9QTaFz4/fqEjA0mHl9lYY0cFWZfeOSv9l1Kgqjuabqj7w1oLjdpbPu6RMzoIuin0mj2e+o1zwAKbfzVHHKyYnLJ/M7/C2TcWScH2aKkzUbTALZzEz703AAl0QJjSRoLrdwdMEdwKlEupNaSXvyU3O7/vKjQSbwMokfmymLQUfafZVSv3tem1j4AJ7hjsrnTD8gN3BtiXAES5Y+zIcfgcNTY9zCxwAysJnOajWxmaWkjIXNIAOpJIsAvPy6AS0hpmDBgxrB0MbwtOl2Q97G/wBKrTLSc9WqclGDpGZgiPFxOwWv2pgvxFRjcMGCkwPpsh4DC6m0VKjhJ93NmBmTJuTwpcUuPMMpOLc2UloIBdBygmYBOxP0S6g4BbPbuOa2lTw1HKQ0B1ZzHAtq1SBBkC+W4k+QtfCa4my3Bp7Qr2Awucuu0AZfzGJt/CzqdtEdSDt1A5hOql5b9dSlvgb+CcbSEl7gNZRDYbEgR5/dcDFuvUIBWvy08lNR0b+HCNlVR2WTqpYUiDOuqIOvySrTS/W0pbnDSY81LTfl80OSTMwoYawoXEacOroe8gWA5mEoOO/wRjVprOIK4Hj14qWuuluvx+iqYact+vRKZTmfgEdOnANuvJAXxFreqGjGUY4yU2m8sNnEGIsYMb6bKu5xOll2Y26+ycZqzmjSfTgioYl7CHMc5jhoWuLSOMEJQfA4hSak8h4IB2L7RfUvUqPqR/fe53pJt5LqeMqZYD3AZS3LNspOYgcibkbqrvfn1KhtXYXT+DDWyTr9UMcBqhD9/UePyQCsBoqKxYAMCUbB1MfVV6dQlMOp8vlySAVH35KDRndQ43uL/BAa14V+CTfJ8ADSeBXTI0Fhy0SXPJ3tyRd4ev2Q0gkAW1Sy6fFTlE3uuItYXWh5SCQOrcIQPl3ghfI1t1uuFWNvNDRjXwFzKw3CU503CktJAsZTRPJ5IIsjsDbdJdTspY42kTHXXis1qeTC4jbgoa650660QvfPp80IYJ1jZBMPpwXNaugCUtgvzWmT2BQR5cI1S559c01hcInrZQLd/ISnuhWXAb/x+6FwHkjT5iq4TCaykiAj5eCnMeC1+M/o2NOi54PFJzTtp6KXO5x/CD0Oq8HQWUPA1KGTEQg3v16qENzbNEIXg8V2aPsodTtrHrKoqFw/hHnMTtzQ0wCePwRVD0OuaapUVGTfjaIQCjAlOovB5W0RPPBQ8EARxRyOMqxh8DUrQ2kxz3QSQ25sdTwhDiuy6lIjvWOYTMZhE8YO+qLZuGUDtJ2+XBLYCLrrhc9oFr8kRoLnzpYpuQ8Oo3QMZJ/lMgA+I6hVPdT3duB4ocnr1+yF7QdOvFTSqCNzHJXa68JY3VG5psNEXecNEMAK0IpeO6dlCQTz81DwdZkJZu+jTdRngfcJWYwbpdIX4njKsUMaS4xt9VJp8z0AiLY9NPJQ5nXkFKpazmoaYOl9UWbrkizcpWWoTUF9vihD+PXgjnhaFOfVagvRTPdNpRtbOuiYaVpQg7beNksewOpAcOIT8PhajmOeGksYQHOsAC7QX1NjokuZ4nrZb3bLu6bSwot3bQ+p/irVBmM8YENHmsW+mtXvY+viWZu4pU4cRnrVA8NaBtma4DnFyl+2HbAr1GsBD20wRmaLPeYzFsknLYAa73Mqp2Rh3V5ZUfV7mix1QsZLzGYWYycuYudMnS6ZV9ohS/7JSbRBt3jv6lUjm5whvgAud+Off7Z2tV8F7NV3t7xzRRZ/fqu7tvob/CE6rhsDT/0leriHDVtFopt86j5nxCy8diqlYzUe551lzi4jwk2W37G/g5qfiQ0kiG5wMkXn3p913jwsZVyt4zb/AIfTzT/zHKCRMATJvpprwW3gvZWs4d5XezCUz+qrAef9mnI9DB5KlVhuIP4XN7tSKJF3a+7AImZ0mTxSe1u/FQjEh/egX7wySLkEGbjUSLLpdvgbWpj6GBpsc2ia1aof9Y45GCNcrIl0iRfxlbOG7EpP7LfUa2asmoXHUZH5S0csgNuJleTp4OqaZq5HGkHBpePyhx0Hx+S9aO0XUOzMO5okPq1WOaZhzXCqIPC8G3ALj8uzJL7a9PK4DD56rGZsoe5rJtbM4CecStX237JGGxIZTH9Msa5s3uJa74tnzWb2NT/r0bf6yn/8jQvR/wBpGPFSt3OXK6kbO2cx7KbvXNNoiIWry5f9JPQryOtggjbgolzeHXyRF1l01qxxYCbpopxpp1zSRUGot0U1lXgtMpLZOqTVaRYif4Cex02SntJOsfDYJjNID9j11xTHGDe4O+38LnAeCrl02Oiy2s0mfFGWjgfH9lWe89bp1F823UrDTEJYjgoqUzPQTap2160SxnS57P4MVMRRYdDUbPgDJHwWl7Tdm1W1q9Sow5TVdDzEHOXFuW8mw20i8WWDhcSWOBbMsIcDwgiDfaYWt237Q1cVlFTKGtuGtkCTaTJJ/a6xZy+8s8Bm06jwfcJB0GUkEzaBHHhzQV8K+k/JVa5rrGHCDB3hei7Dr0zRzFjWVMHmqNf/AOJnzgNdxLajqcG/lvj0sJWxLw1pfWqWu5xeQ0cXOmBrqd1fbzvTUbXZXskauV7s5puZTeC3KB71SHtkySWtBM2v6LAw/Zr6mK/DsIJ7xzAdrE+9vaATZb3bHszXoYbvHPDmsMlgc4hocYLm6bm9husz2OrZcZQP+PL/ALwLfquc53Lyl0q+Cquw1UPaBmpuNjds3B0IPHQr1n9ouFrVKdCqaYDGD3/eDnNe+BEwPdkATrPC0+X7fEYmu3SKtT4vJC1sP7WkYY4eqwVzmGUvd7uVsQ17R/pIImCeGsK5cbbx5wmYXENb2Y+nVPdl4qdx+ZxqDM15JaLAFzQ0PPE85HtEf9U4blVd/wA1ea7Q7TfVeX1DmJAvoABoGj9I5CAF6XE/900OHfu/5qOfHLP1FYn8O12C/DkF4dTNQy68GnBcHAAOzZ7NtpyU+3wH46p/s0z/AOxv7LDwtnsM2Dmn0K9F/aK3/pxjUspn5hOZ8k/KHlHt9VXqg77cFccLpdVhJnddXSWKjGmbef3Vkm0jzCFmhtxSpMmdFqM8lpjt+t1zjw6sENI+nDmiPXoFMUqsbTNkhplG9sRaxRECPdtxRrWBY0jw4J1KpBFvhfzS6Rgc0ZH8qVpxq3Vd7yDwCY9DPolltyKeBBF34l5H/pUTp51CD/lWfg8L3j2snKDdzj+lrQXOdzhoJjeF6Wt2Wa3Z2Gq0QXdz3rHtFzBeXSAOFjHB0rAwGM7uq14DXRNnD3XNc0tIMHgSscLsuM1T3OW4uZIvGxOseS+gdi4CsMAx2DcwVKhJqE/mIEtAaTYERvzXhcfUD3OIa1gd+lghoEQAB4DzV/sCvjA7JhC8mbtiWzxOYZW23ssfNxvLj1/vhpudj4ythqj6XaIf3NdrmzUdnbI094EiCCQYO44JwxHZuE/q0oqVR+UB7nwfWBHO/BH7Wur1aWGwjzTOJqVM7ssw1rWuGa5tqZO8GF5rt32dqYVwDyHB35XiwdGttQb6Lhx4zndty31PZep7f9kxian4ihVYO8AcQ6YMge80i9wNI4qOyPZLC0nBmJeKtWoHd20+6AA0kuABJMXubWtdeMwnadekC2nVqMYf0tcQJO8cfBOxuHq020MVnqd5UzPDyTq1xaAHG5dAk7Q4Diuk+PnJ9ft16XbSHsTig7LFMifz54aRxj8w9F67Cez7BhG4fEOBaxzqjnNJaBqddYAdyXh6/tfi3MjvMvMNaD5EC3iIT/Zbt+phXF1ZtR9Gtcvh0lwkZmudZ5ixEzpwg5+Th8vKeZ1/C8He2XYNPDBlWi8upv0BIMECQQRq0j5I/wC0N4/Fz/5TP/sfqqHtL20zEPptpt7uiyQAQAJcQXHKLCetUn2oxor4qq9plkgMOnutaGgjkYJ81vhx5TLy/teWeWbpGc7oyZnZV21oPiu2tTjKMkEcEqne0yPqio3uNURb1staznaaZ3361THOk9cAlU37funGdjw2nZXsVX3hC5pkX64KYB1UG4WXX0h7o9VzapO91E7bIojTTjunWcE93HX6oe9lMYOMRw+6ENE6LTG/w3/ZTt9+DebZqbvzsnXgWzo4fZewqYnsrE++/Kxxufz0nf5ssNJ5yV83D4EwpFU3Oh+i5cvinK7Ln4H0CeyKPvWeRtmq1fhdqp9o+3cMyYSl3Q2c4NBHgxstHmSOS8LTqGZP2VnD1KYd/UDy3gwhpnxLXW8ln/hx3bt/S1Oz+zMViXd8wPc6ZNUuywR/iJBty0Wp2jSbUIONxrXFggMoAPcP80BgcdyeSw3YqgWZIxRYL5O+p5RO+U0olBQrYXdmK/4lH60lv672O5Q9s4rDuy9xRqMDZzOe+XPO0gHK2IOnHks92LJABJjYHQcYHNaLqmDP6cV/xKP0pIizBm+XE/79H/8ANanTWrvs5VbiKbsG5rQXkvp1TYsqACxtoWtP3tFTtXtR1c5Q89w0/wBOns1rRlbA2OXXmVTxjaUjuhVi+YVCw/7OXK0W115JEc0fWbqjSxWBp/hadRr6eeXNeySahdnMEjZoYBffMsovnTwR1REKGn1+PJMhE1ltUp9MTr5pjRHX0UkfZFa4lZct+aKppM+N0Ieu9I8kosnxT8KbXBnwlKbT4dQrbGiOCYzyVKjYnrdLL1YcwiTM/dKLLyDAGqGpR0RxvwXEEbWR0qgb8vH9kTxKp5Zt6Kc7Rc82GxQ54MQj1tuFpjOxNJjxTHMgJVB14Wji2U20wPfNR7GumwayXuEREmWgbi5QqyxbXfSfT6KXgE2V9nZoy0stVj31DGRszT0AzkiOOnBehq0Q19TM0PqsqsqNbQYIAoVIf3ZI9wEAEyRfjoi8oNePNtTHjohLnSvR0slStWqVKWUPr0wWuJhueoXVJdb9LTfg5H2LhC+nVotoUwZD6lV/+kpU2uaXBomxAk87jhJ9m/Tz4ovDQ/Kcs5ZAOXMQTE8YExyT8HRdUcGgEuJgASSSTAgbmTst3szAVa2ELKd2iv3hBME5abW+6NzDjy05SAwrX4rDup0z3dR8+6SAf69WwMyIptbpsOJV9huMB7XTAkEajSI1txXd1xInrRbdXsum9rXUw5mc13AuJIytrspsaWkS0gPEmToqmH7OFSv3LqjKcOc01H2YMkzz2MDjZWtbKznGbbbmLoRSI3v81awvZ76r3NotNQtzGWwBlb+oyRlECb8UIPG6VaV5cuvigqCxPUJ2IqWuDKz31HTrb7qkPnwf3d5EIIIMFRnnT1ARZp1Fx8eoSsMpNvZW6fiqLnEbc1botzX8Fe2OU6Vw+PNcBeyrkFMpmCiukNOqJzhBG+ygNmyGo1EFpRdx+XzUh+0HxR0hxhQ0XtstsIAMz6LewftFWYxrPcdTDS0sfTa5r2kzD7S4CTF7SYWLn5KHXPX7Is0dN2l7RZXe7h6FNv6hRaaReOBeCXBswYaRMKrh+2azKZpsLWXd72UZ4OoDyJAJE8ZVJtO8Suc0osik1rYvtpgYe67xr3933meHMHdtAGRsXuAZdcCw1JVjC+0FCnV75tN1J7nB73T3uYA5nMYCW5A4gCTNidhBwgyduHyQvpg6W1R9eJ+rYp+0jHh7KrKvd37unRqmkxs5vdqAD+oDIlxvY8YVfsztZlOmGupufUpvL6bhULGhxDR7wAkgFgNiJkiyyCyBp1zRsFoOvmn6w403dr5qfd92xrtTUAPeuJcHH3psC4AwBsAtCp23hnHvKuCY6oTLi2tUptLjq40w3c311XnaZ5+SkkbEXReMOPQ4f2mbnGdgZRacwo0QGtLx+V1WTNUA3gkabXXnp1KW9sXHnohDzsmT+BYI1cwgmfXZV2jLMiZTzVi2iW+nOnmlriCi/wAtbK0y/Dr5JNNkI6ZnS6qjapHh53TqZEblViIN/NWqb9tfVEHO9KDxGiJrYNk3u+KGq8An5qxfZPd7n4Li7r+FDHeJRhoOyQDJKh9KBGp358EYK4jioIYI12+qPOJELieUqKYEybJFgmvgqTIPXwUOdfTyUGZ0spQfeFKe+6OoeChzJMozDqA23LlxQFkaJ+YaeqF4BFlIt7dxvw1Qhp/fj/CNlSPv8lBObwU07INb/OfJLeBKY233+aIUhtqoEwI+SgOhG6nw1Quo7/ZTUrnmRprv9eKFo2KjLG6lpM2+6hTQxWaYHhYJFJ+1pTh9EscvCtUqSTaygEyZ4kfNG8CI8kFSmdOevWqNa8FZOG6MEkiygfHdE6odBZUPKYcLJbmzoii09XUdcEsTTWNshLt4UjmEwNMW0Cl2qnnZWKTbXvspcRG0jkgDo5o8kZpCL360SyOClz5/ZD30HRSQHHwPxUCdY8Ocao6rZghDSaJv4oacARqEzu5RvHyRU2kaET5J1m9UhzPgoYeXn/CdUkG4+yW8/wABS0JPDjuia3kgngmtdaNUom+qFo1M/wA9SnluvNA6nAtN0IFOned0/MQljgmBWqwDR8URE2mSlh/Ja/ZPYhxFOsWMe6s00y2HMawNM5i/MQdrR5rLVsjHc2PqjZor9bs1za3cudTDre9nHdwW5pz6RlMrsN2U8tNUCaTXZXPaQ6PFoOaIkzEWRq1SyCFzKYF1t0PZ9z3Hu6jXUy4hjoOd7Gkhz+5BLw0EG5jYalUu1MLkqFmkBhIzZi0uY1xBMAyCdCLabLWs6oiDdNpN4cEWGwmdwGYNaIzO2Y0uALiNSBK1MD2dTNSnSLnOqvcPdYcrWtIzDM5wMuIjQQNydFXlIP1jg3ugqeNlsdodltjPTLiwGMzgAHFjT3pbBmA6AAQJzbQlYns4e6WZ+7AOeqWHJAqlmdgtILS05ZmZE8L7Jjl40hEcOTfrzUFoDiAZEkA6SNjBuLcU8VUmkQQOXBOpsGvzUmIgdfFTSHwUu64Og31XOgos3h14pbqlrK0WIe+T1KTWqeMIgTPHiidTkC9zy4pULLjG99/4VdryN7cVbEix4Ko8SYsIU3OzqdYzqT59fVM78evili0Xkk3EyST9VzqfEEQbyIg/whdDa43g28firvflrWiY11N9VUov2J68U3EUmFrSXluogDYHjI5+iYzy7Ic2F6Gh2xSNBtKsyoe7MtFNzWB7TJy1SZNi50ED9R8VgGpK41B14LGGtrE9tVHAvOHw7msDfeNBrsjSctNs8BEDNJtuiwvaWIdSqVzUpZKRa0U3MpZSKmYOyMgBoiziBJDtVYw/aGHZSNak0UnyWtpSKjs3dgCoS4y1rXFxu0gk+Yr/AP8ASkMJhor/AKXMoUGRwcXFpJPIBvis5/Qnhb7Oo18QCXvFGAypJYWA0xmyulsNbSp5LaCXTc3Vh2PrBxp1GUXmiKlQvrUSDUYNAP6WZoB0kDW8KpSxtBr35az3DEA969zHlzB3ZDQSTmecxuREiwRMx9INFFrw1ppvpOq90czpIdctJfkLi8ZRsGzN4LNZ9qtXtPENDHPDMr2nI1zKeTKSPeFMANF2iCR+ncI/x7u7zmm81JeW1s4aB3gaC4MABBghrXSG3EaJlDtHD0iSKFF4bAZNIh9RwABe8lxaBIJgNJuBIuUWK7ezOLWMEOLiXVHF1QucIALpgMb7sDbILpz+iZUZWY1jadBhe1rafe5m1KZbU98ZWOhsukElwN721WR2j2niCXUqj8xBLCIYWi98kCAT/ebsdbrUf2nQbUINPvGOc11VwgyGsc1raMgQBIuTJjRuiwe0azXVaj2ggOcSA4l5Amwk3MBUhnlTqE6IWkjXffbrVMqRIm8fFC8zvppyldI1RhvBEGESZSmnTiE0kxdStHltK4U1DH2jrwQh14+f0UKJ3X3XVGwEt7uCSahA8/3VglMqVD+ozrB3/dVe8MozV4j0SnNkpbkxztOaa2q6InXXiYSqZk/RXMJQpu/PULDP90Ob4zmsprlhDZJtr8VYewkN8PqU6t2U9hlhFVp3YRPm0E/AlXKHZJeJL2s2h5cDIMmwbzRlYvLj5ZdRl7IjSndPqCALaJb3KZLqsgDjH1lKpjclMgcz807LaQ2DqfRWtZkRT9fiiLoA6shA43HL7I6ZA0RRO0d7bS/XDq6EmdJkQjLviuDv24qhqRxQlx+uyIu3Og5pb6gH8bKDqmwsgawzJCMOmEbXk9XUSSy829fRG4gypqwd9kqmbwEVqRBdw+BUNfOqCo8g/FQxxmdk4b/Bxp9SgqNsddRz4805jvVRiDYTx+itrOTVZwJ1tok5dYVythTDXBwc02nQg8CNj8/VJc05vmnWiaQlEWJrxEX5wuBNlakUgAbWOxFiPFXcVVcCJqGYvBInXglYd/vTG83AIPiFo4uqwkHLtoMsD1VrPKdq1Zp1VZzldq6jz+RVN30P0Uz7A2p4R6K414j3SqtJovbgnUfoo1Dbm6Huvn8U4i/kksOvXFQhnd9fdA637KzRPXqkuH1+SPZADdT3UnX7Io+nyRDXyTRC8m3Xgge6BCbT/dLrC6z7ahZF5+X7KHO1jVNoaDy+i5ov6q1qKzqsnQyppN6/ZMxIuiw4+n1Sr4Q58dX9EFapMdcE1o+aEbLTkbgKkOhzSWusRsR4jQoMSIJAkgGxibI6mnr9EcXKzW+NuqraJOgjht6ygfh3AwR6X+IsrNBWe0Wgd3AideeiuK5cu1Zj7RljgY9VYYZA9zbccz6JI1CsNF+uavLN67f/2Q=="/>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18436" name="AutoShape 4" descr="data:image/jpeg;base64,/9j/4AAQSkZJRgABAQAAAQABAAD/2wCEAAkGBxQTEhUUExQWFRUWGBcXFxcYFxgXGBgXFxcYGBodGBgaHCggGhwlHBcYITEhJSkrLi4uGB8zODMsNygtLisBCgoKDg0OGhAQGywkHyQsLCwsLCwsLCwsLCwsLCwsLCwsLCwsLCwsLCwsLCwsLCwsLCwsLCwsLCwsLCwsLCw3LP/AABEIAQoAvQMBIgACEQEDEQH/xAAbAAACAwEBAQAAAAAAAAAAAAACAwEEBQAGB//EAEcQAAEDAgQDBQYFAQQGCwEAAAEAAhEDIQQSMUFRYfAFE3GBkQYiobHB4RQyQtHxIwdSYoIzQ3KSk8MkJTQ1U2ODorPC0xb/xAAYAQEBAQEBAAAAAAAAAAAAAAABAAIDBP/EACERAQEBAAICAwADAQAAAAAAAAABEQIhMUEDEnFRYaET/9oADAMBAAIRAxEAPwDwWfrdcUJZA180txXkey0wCBYoHO6G6W6VBcbKw6bbfrqy7vPHrzQkHfrqUYG/XJDTnjQg6hKy+I+CgMPHorjUPESoYIvhAapJuT6/RRVJ26/dA255LXoH5uH7omOt1xSW69CU2nTv4GVlqmtdZDnBHNQQdtUls3WsY3TmVHbJXeOdrZFTdJj7o2kI1rCzbSVLXbb8VDRN9vilEa3lQwdPWysOqcuvJJbzMowCfveyl4HTcT1b0UTBUtAAN0hxnTS/qmBabVsrFWsMrZZmubknSG8ws3KtDEwKVIg3OcOHAh1vgQqQclUEHj4IahA/mN0NV3CyI1JIEfFEWoIn5ea5w5nrVcxh+6l7NwhpBdbxQOfz6hMDLIHU7ceCVoKbjsfsmCmdCPkipjw5/wAri4n9uvBS0lp1nRRUZuLJ26W9nXWidVCBxvCfQdqEhjdUynUynq37osMpjzuLpBB+yN9QTaFz4/fqEjA0mHl9lYY0cFWZfeOSv9l1Kgqjuabqj7w1oLjdpbPu6RMzoIuin0mj2e+o1zwAKbfzVHHKyYnLJ/M7/C2TcWScH2aKkzUbTALZzEz703AAl0QJjSRoLrdwdMEdwKlEupNaSXvyU3O7/vKjQSbwMokfmymLQUfafZVSv3tem1j4AJ7hjsrnTD8gN3BtiXAES5Y+zIcfgcNTY9zCxwAysJnOajWxmaWkjIXNIAOpJIsAvPy6AS0hpmDBgxrB0MbwtOl2Q97G/wBKrTLSc9WqclGDpGZgiPFxOwWv2pgvxFRjcMGCkwPpsh4DC6m0VKjhJ93NmBmTJuTwpcUuPMMpOLc2UloIBdBygmYBOxP0S6g4BbPbuOa2lTw1HKQ0B1ZzHAtq1SBBkC+W4k+QtfCa4my3Bp7Qr2Awucuu0AZfzGJt/CzqdtEdSDt1A5hOql5b9dSlvgb+CcbSEl7gNZRDYbEgR5/dcDFuvUIBWvy08lNR0b+HCNlVR2WTqpYUiDOuqIOvySrTS/W0pbnDSY81LTfl80OSTMwoYawoXEacOroe8gWA5mEoOO/wRjVprOIK4Hj14qWuuluvx+iqYact+vRKZTmfgEdOnANuvJAXxFreqGjGUY4yU2m8sNnEGIsYMb6bKu5xOll2Y26+ycZqzmjSfTgioYl7CHMc5jhoWuLSOMEJQfA4hSak8h4IB2L7RfUvUqPqR/fe53pJt5LqeMqZYD3AZS3LNspOYgcibkbqrvfn1KhtXYXT+DDWyTr9UMcBqhD9/UePyQCsBoqKxYAMCUbB1MfVV6dQlMOp8vlySAVH35KDRndQ43uL/BAa14V+CTfJ8ADSeBXTI0Fhy0SXPJ3tyRd4ev2Q0gkAW1Sy6fFTlE3uuItYXWh5SCQOrcIQPl3ghfI1t1uuFWNvNDRjXwFzKw3CU503CktJAsZTRPJ5IIsjsDbdJdTspY42kTHXXis1qeTC4jbgoa650660QvfPp80IYJ1jZBMPpwXNaugCUtgvzWmT2BQR5cI1S559c01hcInrZQLd/ISnuhWXAb/x+6FwHkjT5iq4TCaykiAj5eCnMeC1+M/o2NOi54PFJzTtp6KXO5x/CD0Oq8HQWUPA1KGTEQg3v16qENzbNEIXg8V2aPsodTtrHrKoqFw/hHnMTtzQ0wCePwRVD0OuaapUVGTfjaIQCjAlOovB5W0RPPBQ8EARxRyOMqxh8DUrQ2kxz3QSQ25sdTwhDiuy6lIjvWOYTMZhE8YO+qLZuGUDtJ2+XBLYCLrrhc9oFr8kRoLnzpYpuQ8Oo3QMZJ/lMgA+I6hVPdT3duB4ocnr1+yF7QdOvFTSqCNzHJXa68JY3VG5psNEXecNEMAK0IpeO6dlCQTz81DwdZkJZu+jTdRngfcJWYwbpdIX4njKsUMaS4xt9VJp8z0AiLY9NPJQ5nXkFKpazmoaYOl9UWbrkizcpWWoTUF9vihD+PXgjnhaFOfVagvRTPdNpRtbOuiYaVpQg7beNksewOpAcOIT8PhajmOeGksYQHOsAC7QX1NjokuZ4nrZb3bLu6bSwot3bQ+p/irVBmM8YENHmsW+mtXvY+viWZu4pU4cRnrVA8NaBtma4DnFyl+2HbAr1GsBD20wRmaLPeYzFsknLYAa73Mqp2Rh3V5ZUfV7mix1QsZLzGYWYycuYudMnS6ZV9ohS/7JSbRBt3jv6lUjm5whvgAud+Off7Z2tV8F7NV3t7xzRRZ/fqu7tvob/CE6rhsDT/0leriHDVtFopt86j5nxCy8diqlYzUe551lzi4jwk2W37G/g5qfiQ0kiG5wMkXn3p913jwsZVyt4zb/AIfTzT/zHKCRMATJvpprwW3gvZWs4d5XezCUz+qrAef9mnI9DB5KlVhuIP4XN7tSKJF3a+7AImZ0mTxSe1u/FQjEh/egX7wySLkEGbjUSLLpdvgbWpj6GBpsc2ia1aof9Y45GCNcrIl0iRfxlbOG7EpP7LfUa2asmoXHUZH5S0csgNuJleTp4OqaZq5HGkHBpePyhx0Hx+S9aO0XUOzMO5okPq1WOaZhzXCqIPC8G3ALj8uzJL7a9PK4DD56rGZsoe5rJtbM4CecStX237JGGxIZTH9Msa5s3uJa74tnzWb2NT/r0bf6yn/8jQvR/wBpGPFSt3OXK6kbO2cx7KbvXNNoiIWry5f9JPQryOtggjbgolzeHXyRF1l01qxxYCbpopxpp1zSRUGot0U1lXgtMpLZOqTVaRYif4Cex02SntJOsfDYJjNID9j11xTHGDe4O+38LnAeCrl02Oiy2s0mfFGWjgfH9lWe89bp1F823UrDTEJYjgoqUzPQTap2160SxnS57P4MVMRRYdDUbPgDJHwWl7Tdm1W1q9Sow5TVdDzEHOXFuW8mw20i8WWDhcSWOBbMsIcDwgiDfaYWt237Q1cVlFTKGtuGtkCTaTJJ/a6xZy+8s8Bm06jwfcJB0GUkEzaBHHhzQV8K+k/JVa5rrGHCDB3hei7Dr0zRzFjWVMHmqNf/AOJnzgNdxLajqcG/lvj0sJWxLw1pfWqWu5xeQ0cXOmBrqd1fbzvTUbXZXskauV7s5puZTeC3KB71SHtkySWtBM2v6LAw/Zr6mK/DsIJ7xzAdrE+9vaATZb3bHszXoYbvHPDmsMlgc4hocYLm6bm9husz2OrZcZQP+PL/ALwLfquc53Lyl0q+Cquw1UPaBmpuNjds3B0IPHQr1n9ouFrVKdCqaYDGD3/eDnNe+BEwPdkATrPC0+X7fEYmu3SKtT4vJC1sP7WkYY4eqwVzmGUvd7uVsQ17R/pIImCeGsK5cbbx5wmYXENb2Y+nVPdl4qdx+ZxqDM15JaLAFzQ0PPE85HtEf9U4blVd/wA1ea7Q7TfVeX1DmJAvoABoGj9I5CAF6XE/900OHfu/5qOfHLP1FYn8O12C/DkF4dTNQy68GnBcHAAOzZ7NtpyU+3wH46p/s0z/AOxv7LDwtnsM2Dmn0K9F/aK3/pxjUspn5hOZ8k/KHlHt9VXqg77cFccLpdVhJnddXSWKjGmbef3Vkm0jzCFmhtxSpMmdFqM8lpjt+t1zjw6sENI+nDmiPXoFMUqsbTNkhplG9sRaxRECPdtxRrWBY0jw4J1KpBFvhfzS6Rgc0ZH8qVpxq3Vd7yDwCY9DPolltyKeBBF34l5H/pUTp51CD/lWfg8L3j2snKDdzj+lrQXOdzhoJjeF6Wt2Wa3Z2Gq0QXdz3rHtFzBeXSAOFjHB0rAwGM7uq14DXRNnD3XNc0tIMHgSscLsuM1T3OW4uZIvGxOseS+gdi4CsMAx2DcwVKhJqE/mIEtAaTYERvzXhcfUD3OIa1gd+lghoEQAB4DzV/sCvjA7JhC8mbtiWzxOYZW23ssfNxvLj1/vhpudj4ythqj6XaIf3NdrmzUdnbI094EiCCQYO44JwxHZuE/q0oqVR+UB7nwfWBHO/BH7Wur1aWGwjzTOJqVM7ssw1rWuGa5tqZO8GF5rt32dqYVwDyHB35XiwdGttQb6Lhx4zndty31PZep7f9kxian4ihVYO8AcQ6YMge80i9wNI4qOyPZLC0nBmJeKtWoHd20+6AA0kuABJMXubWtdeMwnadekC2nVqMYf0tcQJO8cfBOxuHq020MVnqd5UzPDyTq1xaAHG5dAk7Q4Diuk+PnJ9ft16XbSHsTig7LFMifz54aRxj8w9F67Cez7BhG4fEOBaxzqjnNJaBqddYAdyXh6/tfi3MjvMvMNaD5EC3iIT/Zbt+phXF1ZtR9Gtcvh0lwkZmudZ5ixEzpwg5+Th8vKeZ1/C8He2XYNPDBlWi8upv0BIMECQQRq0j5I/wC0N4/Fz/5TP/sfqqHtL20zEPptpt7uiyQAQAJcQXHKLCetUn2oxor4qq9plkgMOnutaGgjkYJ81vhx5TLy/teWeWbpGc7oyZnZV21oPiu2tTjKMkEcEqne0yPqio3uNURb1staznaaZ3361THOk9cAlU37funGdjw2nZXsVX3hC5pkX64KYB1UG4WXX0h7o9VzapO91E7bIojTTjunWcE93HX6oe9lMYOMRw+6ENE6LTG/w3/ZTt9+DebZqbvzsnXgWzo4fZewqYnsrE++/Kxxufz0nf5ssNJ5yV83D4EwpFU3Oh+i5cvinK7Ln4H0CeyKPvWeRtmq1fhdqp9o+3cMyYSl3Q2c4NBHgxstHmSOS8LTqGZP2VnD1KYd/UDy3gwhpnxLXW8ln/hx3bt/S1Oz+zMViXd8wPc6ZNUuywR/iJBty0Wp2jSbUIONxrXFggMoAPcP80BgcdyeSw3YqgWZIxRYL5O+p5RO+U0olBQrYXdmK/4lH60lv672O5Q9s4rDuy9xRqMDZzOe+XPO0gHK2IOnHks92LJABJjYHQcYHNaLqmDP6cV/xKP0pIizBm+XE/79H/8ANanTWrvs5VbiKbsG5rQXkvp1TYsqACxtoWtP3tFTtXtR1c5Q89w0/wBOns1rRlbA2OXXmVTxjaUjuhVi+YVCw/7OXK0W115JEc0fWbqjSxWBp/hadRr6eeXNeySahdnMEjZoYBffMsovnTwR1REKGn1+PJMhE1ltUp9MTr5pjRHX0UkfZFa4lZct+aKppM+N0Ieu9I8kosnxT8KbXBnwlKbT4dQrbGiOCYzyVKjYnrdLL1YcwiTM/dKLLyDAGqGpR0RxvwXEEbWR0qgb8vH9kTxKp5Zt6Kc7Rc82GxQ54MQj1tuFpjOxNJjxTHMgJVB14Wji2U20wPfNR7GumwayXuEREmWgbi5QqyxbXfSfT6KXgE2V9nZoy0stVj31DGRszT0AzkiOOnBehq0Q19TM0PqsqsqNbQYIAoVIf3ZI9wEAEyRfjoi8oNePNtTHjohLnSvR0slStWqVKWUPr0wWuJhueoXVJdb9LTfg5H2LhC+nVotoUwZD6lV/+kpU2uaXBomxAk87jhJ9m/Tz4ovDQ/Kcs5ZAOXMQTE8YExyT8HRdUcGgEuJgASSSTAgbmTst3szAVa2ELKd2iv3hBME5abW+6NzDjy05SAwrX4rDup0z3dR8+6SAf69WwMyIptbpsOJV9huMB7XTAkEajSI1txXd1xInrRbdXsum9rXUw5mc13AuJIytrspsaWkS0gPEmToqmH7OFSv3LqjKcOc01H2YMkzz2MDjZWtbKznGbbbmLoRSI3v81awvZ76r3NotNQtzGWwBlb+oyRlECb8UIPG6VaV5cuvigqCxPUJ2IqWuDKz31HTrb7qkPnwf3d5EIIIMFRnnT1ARZp1Fx8eoSsMpNvZW6fiqLnEbc1botzX8Fe2OU6Vw+PNcBeyrkFMpmCiukNOqJzhBG+ygNmyGo1EFpRdx+XzUh+0HxR0hxhQ0XtstsIAMz6LewftFWYxrPcdTDS0sfTa5r2kzD7S4CTF7SYWLn5KHXPX7Is0dN2l7RZXe7h6FNv6hRaaReOBeCXBswYaRMKrh+2azKZpsLWXd72UZ4OoDyJAJE8ZVJtO8Suc0osik1rYvtpgYe67xr3933meHMHdtAGRsXuAZdcCw1JVjC+0FCnV75tN1J7nB73T3uYA5nMYCW5A4gCTNidhBwgyduHyQvpg6W1R9eJ+rYp+0jHh7KrKvd37unRqmkxs5vdqAD+oDIlxvY8YVfsztZlOmGupufUpvL6bhULGhxDR7wAkgFgNiJkiyyCyBp1zRsFoOvmn6w403dr5qfd92xrtTUAPeuJcHH3psC4AwBsAtCp23hnHvKuCY6oTLi2tUptLjq40w3c311XnaZ5+SkkbEXReMOPQ4f2mbnGdgZRacwo0QGtLx+V1WTNUA3gkabXXnp1KW9sXHnohDzsmT+BYI1cwgmfXZV2jLMiZTzVi2iW+nOnmlriCi/wAtbK0y/Dr5JNNkI6ZnS6qjapHh53TqZEblViIN/NWqb9tfVEHO9KDxGiJrYNk3u+KGq8An5qxfZPd7n4Li7r+FDHeJRhoOyQDJKh9KBGp358EYK4jioIYI12+qPOJELieUqKYEybJFgmvgqTIPXwUOdfTyUGZ0spQfeFKe+6OoeChzJMozDqA23LlxQFkaJ+YaeqF4BFlIt7dxvw1Qhp/fj/CNlSPv8lBObwU07INb/OfJLeBKY233+aIUhtqoEwI+SgOhG6nw1Quo7/ZTUrnmRprv9eKFo2KjLG6lpM2+6hTQxWaYHhYJFJ+1pTh9EscvCtUqSTaygEyZ4kfNG8CI8kFSmdOevWqNa8FZOG6MEkiygfHdE6odBZUPKYcLJbmzoii09XUdcEsTTWNshLt4UjmEwNMW0Cl2qnnZWKTbXvspcRG0jkgDo5o8kZpCL360SyOClz5/ZD30HRSQHHwPxUCdY8Ocao6rZghDSaJv4oacARqEzu5RvHyRU2kaET5J1m9UhzPgoYeXn/CdUkG4+yW8/wABS0JPDjuia3kgngmtdaNUom+qFo1M/wA9SnluvNA6nAtN0IFOned0/MQljgmBWqwDR8URE2mSlh/Ja/ZPYhxFOsWMe6s00y2HMawNM5i/MQdrR5rLVsjHc2PqjZor9bs1za3cudTDre9nHdwW5pz6RlMrsN2U8tNUCaTXZXPaQ6PFoOaIkzEWRq1SyCFzKYF1t0PZ9z3Hu6jXUy4hjoOd7Gkhz+5BLw0EG5jYalUu1MLkqFmkBhIzZi0uY1xBMAyCdCLabLWs6oiDdNpN4cEWGwmdwGYNaIzO2Y0uALiNSBK1MD2dTNSnSLnOqvcPdYcrWtIzDM5wMuIjQQNydFXlIP1jg3ugqeNlsdodltjPTLiwGMzgAHFjT3pbBmA6AAQJzbQlYns4e6WZ+7AOeqWHJAqlmdgtILS05ZmZE8L7Jjl40hEcOTfrzUFoDiAZEkA6SNjBuLcU8VUmkQQOXBOpsGvzUmIgdfFTSHwUu64Og31XOgos3h14pbqlrK0WIe+T1KTWqeMIgTPHiidTkC9zy4pULLjG99/4VdryN7cVbEix4Ko8SYsIU3OzqdYzqT59fVM78evili0Xkk3EyST9VzqfEEQbyIg/whdDa43g28firvflrWiY11N9VUov2J68U3EUmFrSXluogDYHjI5+iYzy7Ic2F6Gh2xSNBtKsyoe7MtFNzWB7TJy1SZNi50ED9R8VgGpK41B14LGGtrE9tVHAvOHw7msDfeNBrsjSctNs8BEDNJtuiwvaWIdSqVzUpZKRa0U3MpZSKmYOyMgBoiziBJDtVYw/aGHZSNak0UnyWtpSKjs3dgCoS4y1rXFxu0gk+Yr/AP8ASkMJhor/AKXMoUGRwcXFpJPIBvis5/Qnhb7Oo18QCXvFGAypJYWA0xmyulsNbSp5LaCXTc3Vh2PrBxp1GUXmiKlQvrUSDUYNAP6WZoB0kDW8KpSxtBr35az3DEA969zHlzB3ZDQSTmecxuREiwRMx9INFFrw1ppvpOq90czpIdctJfkLi8ZRsGzN4LNZ9qtXtPENDHPDMr2nI1zKeTKSPeFMANF2iCR+ncI/x7u7zmm81JeW1s4aB3gaC4MABBghrXSG3EaJlDtHD0iSKFF4bAZNIh9RwABe8lxaBIJgNJuBIuUWK7ezOLWMEOLiXVHF1QucIALpgMb7sDbILpz+iZUZWY1jadBhe1rafe5m1KZbU98ZWOhsukElwN721WR2j2niCXUqj8xBLCIYWi98kCAT/ebsdbrUf2nQbUINPvGOc11VwgyGsc1raMgQBIuTJjRuiwe0azXVaj2ggOcSA4l5Amwk3MBUhnlTqE6IWkjXffbrVMqRIm8fFC8zvppyldI1RhvBEGESZSmnTiE0kxdStHltK4U1DH2jrwQh14+f0UKJ3X3XVGwEt7uCSahA8/3VglMqVD+ozrB3/dVe8MozV4j0SnNkpbkxztOaa2q6InXXiYSqZk/RXMJQpu/PULDP90Ob4zmsprlhDZJtr8VYewkN8PqU6t2U9hlhFVp3YRPm0E/AlXKHZJeJL2s2h5cDIMmwbzRlYvLj5ZdRl7IjSndPqCALaJb3KZLqsgDjH1lKpjclMgcz807LaQ2DqfRWtZkRT9fiiLoA6shA43HL7I6ZA0RRO0d7bS/XDq6EmdJkQjLviuDv24qhqRxQlx+uyIu3Og5pb6gH8bKDqmwsgawzJCMOmEbXk9XUSSy829fRG4gypqwd9kqmbwEVqRBdw+BUNfOqCo8g/FQxxmdk4b/Bxp9SgqNsddRz4805jvVRiDYTx+itrOTVZwJ1tok5dYVythTDXBwc02nQg8CNj8/VJc05vmnWiaQlEWJrxEX5wuBNlakUgAbWOxFiPFXcVVcCJqGYvBInXglYd/vTG83AIPiFo4uqwkHLtoMsD1VrPKdq1Zp1VZzldq6jz+RVN30P0Uz7A2p4R6K414j3SqtJovbgnUfoo1Dbm6Huvn8U4i/kksOvXFQhnd9fdA637KzRPXqkuH1+SPZADdT3UnX7Io+nyRDXyTRC8m3Xgge6BCbT/dLrC6z7ahZF5+X7KHO1jVNoaDy+i5ov6q1qKzqsnQyppN6/ZMxIuiw4+n1Sr4Q58dX9EFapMdcE1o+aEbLTkbgKkOhzSWusRsR4jQoMSIJAkgGxibI6mnr9EcXKzW+NuqraJOgjht6ygfh3AwR6X+IsrNBWe0Wgd3AideeiuK5cu1Zj7RljgY9VYYZA9zbccz6JI1CsNF+uavLN67f/2Q=="/>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18438" name="AutoShape 6" descr="data:image/jpeg;base64,/9j/4AAQSkZJRgABAQAAAQABAAD/2wCEAAkGBxQTEhUUExQWFRUWGBcXFxcYFxgXGBgXFxcYGBodGBgaHCggGhwlHBcYITEhJSkrLi4uGB8zODMsNygtLisBCgoKDg0OGhAQGywkHyQsLCwsLCwsLCwsLCwsLCwsLCwsLCwsLCwsLCwsLCwsLCwsLCwsLCwsLCwsLCwsLCw3LP/AABEIAQoAvQMBIgACEQEDEQH/xAAbAAACAwEBAQAAAAAAAAAAAAACAwEEBQAGB//EAEcQAAEDAgQDBQYFAQQGCwEAAAEAAhEDIQQSMUFRYfAFE3GBkQYiobHB4RQyQtHxIwdSYoIzQ3KSk8MkJTQ1U2ODorPC0xb/xAAYAQEBAQEBAAAAAAAAAAAAAAABAAIDBP/EACERAQEBAAICAwADAQAAAAAAAAABEQIhMUEDEnFRYaET/9oADAMBAAIRAxEAPwDwWfrdcUJZA180txXkey0wCBYoHO6G6W6VBcbKw6bbfrqy7vPHrzQkHfrqUYG/XJDTnjQg6hKy+I+CgMPHorjUPESoYIvhAapJuT6/RRVJ26/dA255LXoH5uH7omOt1xSW69CU2nTv4GVlqmtdZDnBHNQQdtUls3WsY3TmVHbJXeOdrZFTdJj7o2kI1rCzbSVLXbb8VDRN9vilEa3lQwdPWysOqcuvJJbzMowCfveyl4HTcT1b0UTBUtAAN0hxnTS/qmBabVsrFWsMrZZmubknSG8ws3KtDEwKVIg3OcOHAh1vgQqQclUEHj4IahA/mN0NV3CyI1JIEfFEWoIn5ea5w5nrVcxh+6l7NwhpBdbxQOfz6hMDLIHU7ceCVoKbjsfsmCmdCPkipjw5/wAri4n9uvBS0lp1nRRUZuLJ26W9nXWidVCBxvCfQdqEhjdUynUynq37osMpjzuLpBB+yN9QTaFz4/fqEjA0mHl9lYY0cFWZfeOSv9l1Kgqjuabqj7w1oLjdpbPu6RMzoIuin0mj2e+o1zwAKbfzVHHKyYnLJ/M7/C2TcWScH2aKkzUbTALZzEz703AAl0QJjSRoLrdwdMEdwKlEupNaSXvyU3O7/vKjQSbwMokfmymLQUfafZVSv3tem1j4AJ7hjsrnTD8gN3BtiXAES5Y+zIcfgcNTY9zCxwAysJnOajWxmaWkjIXNIAOpJIsAvPy6AS0hpmDBgxrB0MbwtOl2Q97G/wBKrTLSc9WqclGDpGZgiPFxOwWv2pgvxFRjcMGCkwPpsh4DC6m0VKjhJ93NmBmTJuTwpcUuPMMpOLc2UloIBdBygmYBOxP0S6g4BbPbuOa2lTw1HKQ0B1ZzHAtq1SBBkC+W4k+QtfCa4my3Bp7Qr2Awucuu0AZfzGJt/CzqdtEdSDt1A5hOql5b9dSlvgb+CcbSEl7gNZRDYbEgR5/dcDFuvUIBWvy08lNR0b+HCNlVR2WTqpYUiDOuqIOvySrTS/W0pbnDSY81LTfl80OSTMwoYawoXEacOroe8gWA5mEoOO/wRjVprOIK4Hj14qWuuluvx+iqYact+vRKZTmfgEdOnANuvJAXxFreqGjGUY4yU2m8sNnEGIsYMb6bKu5xOll2Y26+ycZqzmjSfTgioYl7CHMc5jhoWuLSOMEJQfA4hSak8h4IB2L7RfUvUqPqR/fe53pJt5LqeMqZYD3AZS3LNspOYgcibkbqrvfn1KhtXYXT+DDWyTr9UMcBqhD9/UePyQCsBoqKxYAMCUbB1MfVV6dQlMOp8vlySAVH35KDRndQ43uL/BAa14V+CTfJ8ADSeBXTI0Fhy0SXPJ3tyRd4ev2Q0gkAW1Sy6fFTlE3uuItYXWh5SCQOrcIQPl3ghfI1t1uuFWNvNDRjXwFzKw3CU503CktJAsZTRPJ5IIsjsDbdJdTspY42kTHXXis1qeTC4jbgoa650660QvfPp80IYJ1jZBMPpwXNaugCUtgvzWmT2BQR5cI1S559c01hcInrZQLd/ISnuhWXAb/x+6FwHkjT5iq4TCaykiAj5eCnMeC1+M/o2NOi54PFJzTtp6KXO5x/CD0Oq8HQWUPA1KGTEQg3v16qENzbNEIXg8V2aPsodTtrHrKoqFw/hHnMTtzQ0wCePwRVD0OuaapUVGTfjaIQCjAlOovB5W0RPPBQ8EARxRyOMqxh8DUrQ2kxz3QSQ25sdTwhDiuy6lIjvWOYTMZhE8YO+qLZuGUDtJ2+XBLYCLrrhc9oFr8kRoLnzpYpuQ8Oo3QMZJ/lMgA+I6hVPdT3duB4ocnr1+yF7QdOvFTSqCNzHJXa68JY3VG5psNEXecNEMAK0IpeO6dlCQTz81DwdZkJZu+jTdRngfcJWYwbpdIX4njKsUMaS4xt9VJp8z0AiLY9NPJQ5nXkFKpazmoaYOl9UWbrkizcpWWoTUF9vihD+PXgjnhaFOfVagvRTPdNpRtbOuiYaVpQg7beNksewOpAcOIT8PhajmOeGksYQHOsAC7QX1NjokuZ4nrZb3bLu6bSwot3bQ+p/irVBmM8YENHmsW+mtXvY+viWZu4pU4cRnrVA8NaBtma4DnFyl+2HbAr1GsBD20wRmaLPeYzFsknLYAa73Mqp2Rh3V5ZUfV7mix1QsZLzGYWYycuYudMnS6ZV9ohS/7JSbRBt3jv6lUjm5whvgAud+Off7Z2tV8F7NV3t7xzRRZ/fqu7tvob/CE6rhsDT/0leriHDVtFopt86j5nxCy8diqlYzUe551lzi4jwk2W37G/g5qfiQ0kiG5wMkXn3p913jwsZVyt4zb/AIfTzT/zHKCRMATJvpprwW3gvZWs4d5XezCUz+qrAef9mnI9DB5KlVhuIP4XN7tSKJF3a+7AImZ0mTxSe1u/FQjEh/egX7wySLkEGbjUSLLpdvgbWpj6GBpsc2ia1aof9Y45GCNcrIl0iRfxlbOG7EpP7LfUa2asmoXHUZH5S0csgNuJleTp4OqaZq5HGkHBpePyhx0Hx+S9aO0XUOzMO5okPq1WOaZhzXCqIPC8G3ALj8uzJL7a9PK4DD56rGZsoe5rJtbM4CecStX237JGGxIZTH9Msa5s3uJa74tnzWb2NT/r0bf6yn/8jQvR/wBpGPFSt3OXK6kbO2cx7KbvXNNoiIWry5f9JPQryOtggjbgolzeHXyRF1l01qxxYCbpopxpp1zSRUGot0U1lXgtMpLZOqTVaRYif4Cex02SntJOsfDYJjNID9j11xTHGDe4O+38LnAeCrl02Oiy2s0mfFGWjgfH9lWe89bp1F823UrDTEJYjgoqUzPQTap2160SxnS57P4MVMRRYdDUbPgDJHwWl7Tdm1W1q9Sow5TVdDzEHOXFuW8mw20i8WWDhcSWOBbMsIcDwgiDfaYWt237Q1cVlFTKGtuGtkCTaTJJ/a6xZy+8s8Bm06jwfcJB0GUkEzaBHHhzQV8K+k/JVa5rrGHCDB3hei7Dr0zRzFjWVMHmqNf/AOJnzgNdxLajqcG/lvj0sJWxLw1pfWqWu5xeQ0cXOmBrqd1fbzvTUbXZXskauV7s5puZTeC3KB71SHtkySWtBM2v6LAw/Zr6mK/DsIJ7xzAdrE+9vaATZb3bHszXoYbvHPDmsMlgc4hocYLm6bm9husz2OrZcZQP+PL/ALwLfquc53Lyl0q+Cquw1UPaBmpuNjds3B0IPHQr1n9ouFrVKdCqaYDGD3/eDnNe+BEwPdkATrPC0+X7fEYmu3SKtT4vJC1sP7WkYY4eqwVzmGUvd7uVsQ17R/pIImCeGsK5cbbx5wmYXENb2Y+nVPdl4qdx+ZxqDM15JaLAFzQ0PPE85HtEf9U4blVd/wA1ea7Q7TfVeX1DmJAvoABoGj9I5CAF6XE/900OHfu/5qOfHLP1FYn8O12C/DkF4dTNQy68GnBcHAAOzZ7NtpyU+3wH46p/s0z/AOxv7LDwtnsM2Dmn0K9F/aK3/pxjUspn5hOZ8k/KHlHt9VXqg77cFccLpdVhJnddXSWKjGmbef3Vkm0jzCFmhtxSpMmdFqM8lpjt+t1zjw6sENI+nDmiPXoFMUqsbTNkhplG9sRaxRECPdtxRrWBY0jw4J1KpBFvhfzS6Rgc0ZH8qVpxq3Vd7yDwCY9DPolltyKeBBF34l5H/pUTp51CD/lWfg8L3j2snKDdzj+lrQXOdzhoJjeF6Wt2Wa3Z2Gq0QXdz3rHtFzBeXSAOFjHB0rAwGM7uq14DXRNnD3XNc0tIMHgSscLsuM1T3OW4uZIvGxOseS+gdi4CsMAx2DcwVKhJqE/mIEtAaTYERvzXhcfUD3OIa1gd+lghoEQAB4DzV/sCvjA7JhC8mbtiWzxOYZW23ssfNxvLj1/vhpudj4ythqj6XaIf3NdrmzUdnbI094EiCCQYO44JwxHZuE/q0oqVR+UB7nwfWBHO/BH7Wur1aWGwjzTOJqVM7ssw1rWuGa5tqZO8GF5rt32dqYVwDyHB35XiwdGttQb6Lhx4zndty31PZep7f9kxian4ihVYO8AcQ6YMge80i9wNI4qOyPZLC0nBmJeKtWoHd20+6AA0kuABJMXubWtdeMwnadekC2nVqMYf0tcQJO8cfBOxuHq020MVnqd5UzPDyTq1xaAHG5dAk7Q4Diuk+PnJ9ft16XbSHsTig7LFMifz54aRxj8w9F67Cez7BhG4fEOBaxzqjnNJaBqddYAdyXh6/tfi3MjvMvMNaD5EC3iIT/Zbt+phXF1ZtR9Gtcvh0lwkZmudZ5ixEzpwg5+Th8vKeZ1/C8He2XYNPDBlWi8upv0BIMECQQRq0j5I/wC0N4/Fz/5TP/sfqqHtL20zEPptpt7uiyQAQAJcQXHKLCetUn2oxor4qq9plkgMOnutaGgjkYJ81vhx5TLy/teWeWbpGc7oyZnZV21oPiu2tTjKMkEcEqne0yPqio3uNURb1staznaaZ3361THOk9cAlU37funGdjw2nZXsVX3hC5pkX64KYB1UG4WXX0h7o9VzapO91E7bIojTTjunWcE93HX6oe9lMYOMRw+6ENE6LTG/w3/ZTt9+DebZqbvzsnXgWzo4fZewqYnsrE++/Kxxufz0nf5ssNJ5yV83D4EwpFU3Oh+i5cvinK7Ln4H0CeyKPvWeRtmq1fhdqp9o+3cMyYSl3Q2c4NBHgxstHmSOS8LTqGZP2VnD1KYd/UDy3gwhpnxLXW8ln/hx3bt/S1Oz+zMViXd8wPc6ZNUuywR/iJBty0Wp2jSbUIONxrXFggMoAPcP80BgcdyeSw3YqgWZIxRYL5O+p5RO+U0olBQrYXdmK/4lH60lv672O5Q9s4rDuy9xRqMDZzOe+XPO0gHK2IOnHks92LJABJjYHQcYHNaLqmDP6cV/xKP0pIizBm+XE/79H/8ANanTWrvs5VbiKbsG5rQXkvp1TYsqACxtoWtP3tFTtXtR1c5Q89w0/wBOns1rRlbA2OXXmVTxjaUjuhVi+YVCw/7OXK0W115JEc0fWbqjSxWBp/hadRr6eeXNeySahdnMEjZoYBffMsovnTwR1REKGn1+PJMhE1ltUp9MTr5pjRHX0UkfZFa4lZct+aKppM+N0Ieu9I8kosnxT8KbXBnwlKbT4dQrbGiOCYzyVKjYnrdLL1YcwiTM/dKLLyDAGqGpR0RxvwXEEbWR0qgb8vH9kTxKp5Zt6Kc7Rc82GxQ54MQj1tuFpjOxNJjxTHMgJVB14Wji2U20wPfNR7GumwayXuEREmWgbi5QqyxbXfSfT6KXgE2V9nZoy0stVj31DGRszT0AzkiOOnBehq0Q19TM0PqsqsqNbQYIAoVIf3ZI9wEAEyRfjoi8oNePNtTHjohLnSvR0slStWqVKWUPr0wWuJhueoXVJdb9LTfg5H2LhC+nVotoUwZD6lV/+kpU2uaXBomxAk87jhJ9m/Tz4ovDQ/Kcs5ZAOXMQTE8YExyT8HRdUcGgEuJgASSSTAgbmTst3szAVa2ELKd2iv3hBME5abW+6NzDjy05SAwrX4rDup0z3dR8+6SAf69WwMyIptbpsOJV9huMB7XTAkEajSI1txXd1xInrRbdXsum9rXUw5mc13AuJIytrspsaWkS0gPEmToqmH7OFSv3LqjKcOc01H2YMkzz2MDjZWtbKznGbbbmLoRSI3v81awvZ76r3NotNQtzGWwBlb+oyRlECb8UIPG6VaV5cuvigqCxPUJ2IqWuDKz31HTrb7qkPnwf3d5EIIIMFRnnT1ARZp1Fx8eoSsMpNvZW6fiqLnEbc1botzX8Fe2OU6Vw+PNcBeyrkFMpmCiukNOqJzhBG+ygNmyGo1EFpRdx+XzUh+0HxR0hxhQ0XtstsIAMz6LewftFWYxrPcdTDS0sfTa5r2kzD7S4CTF7SYWLn5KHXPX7Is0dN2l7RZXe7h6FNv6hRaaReOBeCXBswYaRMKrh+2azKZpsLWXd72UZ4OoDyJAJE8ZVJtO8Suc0osik1rYvtpgYe67xr3933meHMHdtAGRsXuAZdcCw1JVjC+0FCnV75tN1J7nB73T3uYA5nMYCW5A4gCTNidhBwgyduHyQvpg6W1R9eJ+rYp+0jHh7KrKvd37unRqmkxs5vdqAD+oDIlxvY8YVfsztZlOmGupufUpvL6bhULGhxDR7wAkgFgNiJkiyyCyBp1zRsFoOvmn6w403dr5qfd92xrtTUAPeuJcHH3psC4AwBsAtCp23hnHvKuCY6oTLi2tUptLjq40w3c311XnaZ5+SkkbEXReMOPQ4f2mbnGdgZRacwo0QGtLx+V1WTNUA3gkabXXnp1KW9sXHnohDzsmT+BYI1cwgmfXZV2jLMiZTzVi2iW+nOnmlriCi/wAtbK0y/Dr5JNNkI6ZnS6qjapHh53TqZEblViIN/NWqb9tfVEHO9KDxGiJrYNk3u+KGq8An5qxfZPd7n4Li7r+FDHeJRhoOyQDJKh9KBGp358EYK4jioIYI12+qPOJELieUqKYEybJFgmvgqTIPXwUOdfTyUGZ0spQfeFKe+6OoeChzJMozDqA23LlxQFkaJ+YaeqF4BFlIt7dxvw1Qhp/fj/CNlSPv8lBObwU07INb/OfJLeBKY233+aIUhtqoEwI+SgOhG6nw1Quo7/ZTUrnmRprv9eKFo2KjLG6lpM2+6hTQxWaYHhYJFJ+1pTh9EscvCtUqSTaygEyZ4kfNG8CI8kFSmdOevWqNa8FZOG6MEkiygfHdE6odBZUPKYcLJbmzoii09XUdcEsTTWNshLt4UjmEwNMW0Cl2qnnZWKTbXvspcRG0jkgDo5o8kZpCL360SyOClz5/ZD30HRSQHHwPxUCdY8Ocao6rZghDSaJv4oacARqEzu5RvHyRU2kaET5J1m9UhzPgoYeXn/CdUkG4+yW8/wABS0JPDjuia3kgngmtdaNUom+qFo1M/wA9SnluvNA6nAtN0IFOned0/MQljgmBWqwDR8URE2mSlh/Ja/ZPYhxFOsWMe6s00y2HMawNM5i/MQdrR5rLVsjHc2PqjZor9bs1za3cudTDre9nHdwW5pz6RlMrsN2U8tNUCaTXZXPaQ6PFoOaIkzEWRq1SyCFzKYF1t0PZ9z3Hu6jXUy4hjoOd7Gkhz+5BLw0EG5jYalUu1MLkqFmkBhIzZi0uY1xBMAyCdCLabLWs6oiDdNpN4cEWGwmdwGYNaIzO2Y0uALiNSBK1MD2dTNSnSLnOqvcPdYcrWtIzDM5wMuIjQQNydFXlIP1jg3ugqeNlsdodltjPTLiwGMzgAHFjT3pbBmA6AAQJzbQlYns4e6WZ+7AOeqWHJAqlmdgtILS05ZmZE8L7Jjl40hEcOTfrzUFoDiAZEkA6SNjBuLcU8VUmkQQOXBOpsGvzUmIgdfFTSHwUu64Og31XOgos3h14pbqlrK0WIe+T1KTWqeMIgTPHiidTkC9zy4pULLjG99/4VdryN7cVbEix4Ko8SYsIU3OzqdYzqT59fVM78evili0Xkk3EyST9VzqfEEQbyIg/whdDa43g28firvflrWiY11N9VUov2J68U3EUmFrSXluogDYHjI5+iYzy7Ic2F6Gh2xSNBtKsyoe7MtFNzWB7TJy1SZNi50ED9R8VgGpK41B14LGGtrE9tVHAvOHw7msDfeNBrsjSctNs8BEDNJtuiwvaWIdSqVzUpZKRa0U3MpZSKmYOyMgBoiziBJDtVYw/aGHZSNak0UnyWtpSKjs3dgCoS4y1rXFxu0gk+Yr/AP8ASkMJhor/AKXMoUGRwcXFpJPIBvis5/Qnhb7Oo18QCXvFGAypJYWA0xmyulsNbSp5LaCXTc3Vh2PrBxp1GUXmiKlQvrUSDUYNAP6WZoB0kDW8KpSxtBr35az3DEA969zHlzB3ZDQSTmecxuREiwRMx9INFFrw1ppvpOq90czpIdctJfkLi8ZRsGzN4LNZ9qtXtPENDHPDMr2nI1zKeTKSPeFMANF2iCR+ncI/x7u7zmm81JeW1s4aB3gaC4MABBghrXSG3EaJlDtHD0iSKFF4bAZNIh9RwABe8lxaBIJgNJuBIuUWK7ezOLWMEOLiXVHF1QucIALpgMb7sDbILpz+iZUZWY1jadBhe1rafe5m1KZbU98ZWOhsukElwN721WR2j2niCXUqj8xBLCIYWi98kCAT/ebsdbrUf2nQbUINPvGOc11VwgyGsc1raMgQBIuTJjRuiwe0azXVaj2ggOcSA4l5Amwk3MBUhnlTqE6IWkjXffbrVMqRIm8fFC8zvppyldI1RhvBEGESZSmnTiE0kxdStHltK4U1DH2jrwQh14+f0UKJ3X3XVGwEt7uCSahA8/3VglMqVD+ozrB3/dVe8MozV4j0SnNkpbkxztOaa2q6InXXiYSqZk/RXMJQpu/PULDP90Ob4zmsprlhDZJtr8VYewkN8PqU6t2U9hlhFVp3YRPm0E/AlXKHZJeJL2s2h5cDIMmwbzRlYvLj5ZdRl7IjSndPqCALaJb3KZLqsgDjH1lKpjclMgcz807LaQ2DqfRWtZkRT9fiiLoA6shA43HL7I6ZA0RRO0d7bS/XDq6EmdJkQjLviuDv24qhqRxQlx+uyIu3Og5pb6gH8bKDqmwsgawzJCMOmEbXk9XUSSy829fRG4gypqwd9kqmbwEVqRBdw+BUNfOqCo8g/FQxxmdk4b/Bxp9SgqNsddRz4805jvVRiDYTx+itrOTVZwJ1tok5dYVythTDXBwc02nQg8CNj8/VJc05vmnWiaQlEWJrxEX5wuBNlakUgAbWOxFiPFXcVVcCJqGYvBInXglYd/vTG83AIPiFo4uqwkHLtoMsD1VrPKdq1Zp1VZzldq6jz+RVN30P0Uz7A2p4R6K414j3SqtJovbgnUfoo1Dbm6Huvn8U4i/kksOvXFQhnd9fdA637KzRPXqkuH1+SPZADdT3UnX7Io+nyRDXyTRC8m3Xgge6BCbT/dLrC6z7ahZF5+X7KHO1jVNoaDy+i5ov6q1qKzqsnQyppN6/ZMxIuiw4+n1Sr4Q58dX9EFapMdcE1o+aEbLTkbgKkOhzSWusRsR4jQoMSIJAkgGxibI6mnr9EcXKzW+NuqraJOgjht6ygfh3AwR6X+IsrNBWe0Wgd3AideeiuK5cu1Zj7RljgY9VYYZA9zbccz6JI1CsNF+uavLN67f/2Q=="/>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8" name="صورة 7" descr="http://www.3almsbaya.com/vb/storeimg/img_1314405049_744.gif"/>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1064</TotalTime>
  <Words>1305</Words>
  <Application>Microsoft Office PowerPoint</Application>
  <PresentationFormat>عرض على الشاشة (3:4)‏</PresentationFormat>
  <Paragraphs>204</Paragraphs>
  <Slides>38</Slides>
  <Notes>2</Notes>
  <HiddenSlides>0</HiddenSlides>
  <MMClips>0</MMClips>
  <ScaleCrop>false</ScaleCrop>
  <HeadingPairs>
    <vt:vector size="4" baseType="variant">
      <vt:variant>
        <vt:lpstr>سمة</vt:lpstr>
      </vt:variant>
      <vt:variant>
        <vt:i4>1</vt:i4>
      </vt:variant>
      <vt:variant>
        <vt:lpstr>عناوين الشرائح</vt:lpstr>
      </vt:variant>
      <vt:variant>
        <vt:i4>38</vt:i4>
      </vt:variant>
    </vt:vector>
  </HeadingPairs>
  <TitlesOfParts>
    <vt:vector size="39" baseType="lpstr">
      <vt:lpstr>تدفق</vt:lpstr>
      <vt:lpstr>الشريحة 1</vt:lpstr>
      <vt:lpstr>الشريحة 2</vt:lpstr>
      <vt:lpstr>الشريحة 3</vt:lpstr>
      <vt:lpstr>الشريحة 4</vt:lpstr>
      <vt:lpstr>المحاضرة السادسة </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السابعة</dc:title>
  <dc:creator>ACER</dc:creator>
  <cp:lastModifiedBy>XP3</cp:lastModifiedBy>
  <cp:revision>113</cp:revision>
  <dcterms:created xsi:type="dcterms:W3CDTF">2012-09-10T18:08:34Z</dcterms:created>
  <dcterms:modified xsi:type="dcterms:W3CDTF">2014-03-06T16:25:38Z</dcterms:modified>
</cp:coreProperties>
</file>