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93" r:id="rId6"/>
    <p:sldId id="260" r:id="rId7"/>
    <p:sldId id="261" r:id="rId8"/>
    <p:sldId id="262" r:id="rId9"/>
    <p:sldId id="263" r:id="rId10"/>
    <p:sldId id="265" r:id="rId11"/>
    <p:sldId id="264" r:id="rId12"/>
    <p:sldId id="266" r:id="rId13"/>
    <p:sldId id="267" r:id="rId14"/>
    <p:sldId id="282" r:id="rId15"/>
    <p:sldId id="283" r:id="rId16"/>
    <p:sldId id="284" r:id="rId17"/>
    <p:sldId id="268" r:id="rId18"/>
    <p:sldId id="285" r:id="rId19"/>
    <p:sldId id="286" r:id="rId20"/>
    <p:sldId id="287" r:id="rId21"/>
    <p:sldId id="288" r:id="rId22"/>
    <p:sldId id="289" r:id="rId23"/>
    <p:sldId id="290" r:id="rId24"/>
    <p:sldId id="291" r:id="rId25"/>
    <p:sldId id="292" r:id="rId26"/>
    <p:sldId id="281"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85977" autoAdjust="0"/>
  </p:normalViewPr>
  <p:slideViewPr>
    <p:cSldViewPr>
      <p:cViewPr varScale="1">
        <p:scale>
          <a:sx n="67" d="100"/>
          <a:sy n="67" d="100"/>
        </p:scale>
        <p:origin x="-125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33B1FE0B-2983-4F9C-9214-B992E3A14AAF}"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B1FE0B-2983-4F9C-9214-B992E3A14AA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B1FE0B-2983-4F9C-9214-B992E3A14AAF}"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3B1FE0B-2983-4F9C-9214-B992E3A14AA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3B1FE0B-2983-4F9C-9214-B992E3A14AA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3B1FE0B-2983-4F9C-9214-B992E3A14AA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3B1FE0B-2983-4F9C-9214-B992E3A14AA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3B1FE0B-2983-4F9C-9214-B992E3A14AA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33B1FE0B-2983-4F9C-9214-B992E3A14AAF}"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B1FE0B-2983-4F9C-9214-B992E3A14AA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DE1F14E-6551-47C8-A0A1-F89A8C5ECB9C}" type="datetimeFigureOut">
              <a:rPr lang="ar-SA" smtClean="0"/>
              <a:pPr/>
              <a:t>24/04/1435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B1FE0B-2983-4F9C-9214-B992E3A14AA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DE1F14E-6551-47C8-A0A1-F89A8C5ECB9C}" type="datetimeFigureOut">
              <a:rPr lang="ar-SA" smtClean="0"/>
              <a:pPr/>
              <a:t>24/04/1435</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3B1FE0B-2983-4F9C-9214-B992E3A14AAF}"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hyperlink" Target="http://images.google.ae/imgres?imgurl=http://www.khayma.com/salehzayadneh/poets/shabbi/abu%20elkasem.jpg&amp;imgrefurl=http://www.khayma.com/salehzayadneh/poets/shabbi/shabbi02.htm&amp;usg=__QqYqiZQWdAf-IPMcB0p3u1rj1Rk=&amp;h=210&amp;w=165&amp;sz=9&amp;hl=ar&amp;start=3&amp;um=1&amp;tbnid=xZAaM1TsosAojM:&amp;tbnh=106&amp;tbnw=83&amp;prev=/images?q=%D8%A7%D8%A8%D9%88+%D8%A7%D9%84%D9%82%D8%A7%D8%B3%D9%85+%D8%A7%D9%84%D8%B4%D8%A7%D8%A8%D9%8A&amp;um=1&amp;hl=ar&amp;sa=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t0.gstatic.com/images?q=tbn:ANd9GcT6dhX99avJyT69KUjJYahnB0bGwwLqhyD3Up9DO_ZFK_bKKPP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t2.gstatic.com/images?q=tbn:ANd9GcQwOrJZmTVom58bYnriAz_yO8Us6tUTDTCMEvO-EcqaK1hffxI3vw"/>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مستطيل 4"/>
          <p:cNvSpPr/>
          <p:nvPr/>
        </p:nvSpPr>
        <p:spPr>
          <a:xfrm>
            <a:off x="4672904" y="214290"/>
            <a:ext cx="4471096" cy="584775"/>
          </a:xfrm>
          <a:prstGeom prst="rect">
            <a:avLst/>
          </a:prstGeom>
          <a:solidFill>
            <a:schemeClr val="accent3">
              <a:lumMod val="75000"/>
            </a:schemeClr>
          </a:solidFill>
        </p:spPr>
        <p:txBody>
          <a:bodyPr wrap="none">
            <a:spAutoFit/>
          </a:bodyPr>
          <a:lstStyle/>
          <a:p>
            <a:r>
              <a:rPr lang="ar-SA" sz="3200" b="1" dirty="0" smtClean="0"/>
              <a:t>السلام عليكم ورحمة الله وبركاته</a:t>
            </a:r>
            <a:endParaRPr lang="ar-SA"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idx="4294967295"/>
          </p:nvPr>
        </p:nvSpPr>
        <p:spPr>
          <a:xfrm>
            <a:off x="285720" y="2500306"/>
            <a:ext cx="8201025" cy="1470025"/>
          </a:xfrm>
        </p:spPr>
        <p:txBody>
          <a:bodyPr>
            <a:normAutofit fontScale="90000"/>
          </a:bodyPr>
          <a:lstStyle/>
          <a:p>
            <a:pPr algn="r"/>
            <a:r>
              <a:rPr lang="ar-SA" b="1" u="sng" dirty="0" smtClean="0">
                <a:solidFill>
                  <a:srgbClr val="FF0000"/>
                </a:solidFill>
              </a:rPr>
              <a:t> </a:t>
            </a:r>
            <a:br>
              <a:rPr lang="ar-SA" b="1" u="sng" dirty="0" smtClean="0">
                <a:solidFill>
                  <a:srgbClr val="FF0000"/>
                </a:solidFill>
              </a:rPr>
            </a:br>
            <a:r>
              <a:rPr lang="ar-SA" b="1" u="sng" dirty="0">
                <a:solidFill>
                  <a:srgbClr val="FF0000"/>
                </a:solidFill>
              </a:rPr>
              <a:t/>
            </a:r>
            <a:br>
              <a:rPr lang="ar-SA" b="1" u="sng" dirty="0">
                <a:solidFill>
                  <a:srgbClr val="FF0000"/>
                </a:solidFill>
              </a:rPr>
            </a:br>
            <a:r>
              <a:rPr lang="ar-SA" b="1" u="sng" dirty="0" smtClean="0">
                <a:solidFill>
                  <a:srgbClr val="FF0000"/>
                </a:solidFill>
              </a:rPr>
              <a:t>        </a:t>
            </a:r>
            <a:br>
              <a:rPr lang="ar-SA" b="1" u="sng" dirty="0" smtClean="0">
                <a:solidFill>
                  <a:srgbClr val="FF0000"/>
                </a:solidFill>
              </a:rPr>
            </a:br>
            <a:r>
              <a:rPr lang="ar-SA" b="1" u="sng" dirty="0" smtClean="0">
                <a:solidFill>
                  <a:srgbClr val="FF0000"/>
                </a:solidFill>
              </a:rPr>
              <a:t/>
            </a:r>
            <a:br>
              <a:rPr lang="ar-SA" b="1" u="sng" dirty="0" smtClean="0">
                <a:solidFill>
                  <a:srgbClr val="FF0000"/>
                </a:solidFill>
              </a:rPr>
            </a:br>
            <a:r>
              <a:rPr lang="ar-SA" b="1" u="sng" dirty="0" smtClean="0">
                <a:solidFill>
                  <a:srgbClr val="FF0000"/>
                </a:solidFill>
              </a:rPr>
              <a:t> المحاضرة الثامنة :</a:t>
            </a:r>
            <a:br>
              <a:rPr lang="ar-SA" b="1" u="sng" dirty="0" smtClean="0">
                <a:solidFill>
                  <a:srgbClr val="FF0000"/>
                </a:solidFill>
              </a:rPr>
            </a:br>
            <a:r>
              <a:rPr lang="ar-SA" b="1" u="sng" dirty="0">
                <a:solidFill>
                  <a:srgbClr val="FF0000"/>
                </a:solidFill>
              </a:rPr>
              <a:t/>
            </a:r>
            <a:br>
              <a:rPr lang="ar-SA" b="1" u="sng" dirty="0">
                <a:solidFill>
                  <a:srgbClr val="FF0000"/>
                </a:solidFill>
              </a:rPr>
            </a:br>
            <a:r>
              <a:rPr lang="ar-SA" b="1" dirty="0" smtClean="0"/>
              <a:t>دراسة قصيدة الجبار </a:t>
            </a:r>
            <a:r>
              <a:rPr lang="ar-SA" b="1" dirty="0" err="1" smtClean="0"/>
              <a:t>للشابي</a:t>
            </a:r>
            <a:r>
              <a:rPr lang="ar-SA" b="1" dirty="0" smtClean="0"/>
              <a:t> .</a:t>
            </a:r>
            <a:br>
              <a:rPr lang="ar-SA" b="1" dirty="0" smtClean="0"/>
            </a:br>
            <a:endParaRPr lang="ar-SA" b="1" dirty="0"/>
          </a:p>
        </p:txBody>
      </p:sp>
      <p:pic>
        <p:nvPicPr>
          <p:cNvPr id="3" name="صورة 2" descr="http://t3.gstatic.com/images?q=tbn:ANd9GcQMsvEqSYiDopEaJPGIbc9QyD70tMB6JqNzTSzwpf5dpPxmTOc3c-SMP5M"/>
          <p:cNvPicPr/>
          <p:nvPr/>
        </p:nvPicPr>
        <p:blipFill>
          <a:blip r:embed="rId2"/>
          <a:srcRect/>
          <a:stretch>
            <a:fillRect/>
          </a:stretch>
        </p:blipFill>
        <p:spPr bwMode="auto">
          <a:xfrm>
            <a:off x="4786314" y="4357694"/>
            <a:ext cx="1104900" cy="1114425"/>
          </a:xfrm>
          <a:prstGeom prst="rect">
            <a:avLst/>
          </a:prstGeom>
          <a:noFill/>
        </p:spPr>
      </p:pic>
      <p:pic>
        <p:nvPicPr>
          <p:cNvPr id="4" name="Picture 4" descr="http://t3.gstatic.com/images?q=tbn:ANd9GcTu_P3y61HYdINwT74zMmg3BZfHBjwyl7I851F0qRff6NIQErcBOg"/>
          <p:cNvPicPr>
            <a:picLocks noChangeAspect="1" noChangeArrowheads="1"/>
          </p:cNvPicPr>
          <p:nvPr/>
        </p:nvPicPr>
        <p:blipFill>
          <a:blip r:embed="rId3"/>
          <a:srcRect/>
          <a:stretch>
            <a:fillRect/>
          </a:stretch>
        </p:blipFill>
        <p:spPr bwMode="auto">
          <a:xfrm>
            <a:off x="2857488" y="1071546"/>
            <a:ext cx="928694" cy="1000132"/>
          </a:xfrm>
          <a:prstGeom prst="rect">
            <a:avLst/>
          </a:prstGeom>
          <a:noFill/>
        </p:spPr>
      </p:pic>
      <p:cxnSp>
        <p:nvCxnSpPr>
          <p:cNvPr id="6" name="رابط كسهم مستقيم 5"/>
          <p:cNvCxnSpPr/>
          <p:nvPr/>
        </p:nvCxnSpPr>
        <p:spPr>
          <a:xfrm rot="5400000">
            <a:off x="2822178" y="535376"/>
            <a:ext cx="1070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7" name="Picture 9" descr="abu%2520elkasem">
            <a:hlinkClick r:id="rId4"/>
          </p:cNvPr>
          <p:cNvPicPr>
            <a:picLocks noChangeAspect="1" noChangeArrowheads="1"/>
          </p:cNvPicPr>
          <p:nvPr/>
        </p:nvPicPr>
        <p:blipFill>
          <a:blip r:embed="rId5"/>
          <a:srcRect/>
          <a:stretch>
            <a:fillRect/>
          </a:stretch>
        </p:blipFill>
        <p:spPr bwMode="auto">
          <a:xfrm>
            <a:off x="1571604" y="2428868"/>
            <a:ext cx="1357318" cy="1619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5720" y="357166"/>
            <a:ext cx="8301219" cy="9448740"/>
          </a:xfrm>
          <a:prstGeom prst="rect">
            <a:avLst/>
          </a:prstGeom>
        </p:spPr>
        <p:txBody>
          <a:bodyPr wrap="square">
            <a:spAutoFit/>
          </a:bodyPr>
          <a:lstStyle/>
          <a:p>
            <a:r>
              <a:rPr lang="ar-SA" sz="3200" b="1" dirty="0" smtClean="0">
                <a:solidFill>
                  <a:srgbClr val="FF0000"/>
                </a:solidFill>
              </a:rPr>
              <a:t>  </a:t>
            </a:r>
            <a:r>
              <a:rPr lang="ar-SA" sz="3200" b="1" u="sng" dirty="0" smtClean="0">
                <a:solidFill>
                  <a:srgbClr val="FF0000"/>
                </a:solidFill>
              </a:rPr>
              <a:t>أهداف المحاضرة:</a:t>
            </a:r>
          </a:p>
          <a:p>
            <a:endParaRPr lang="ar-SA" sz="3200" b="1" u="sng" dirty="0" smtClean="0">
              <a:solidFill>
                <a:srgbClr val="FF0000"/>
              </a:solidFill>
            </a:endParaRPr>
          </a:p>
          <a:p>
            <a:r>
              <a:rPr lang="ar-SA" sz="3200" b="1" dirty="0" smtClean="0"/>
              <a:t>1- أن ننمي إرادة الحياة لدى الطالب ليتغلب على</a:t>
            </a:r>
          </a:p>
          <a:p>
            <a:r>
              <a:rPr lang="ar-SA" sz="3200" b="1" dirty="0" smtClean="0"/>
              <a:t>على مصاعب الحياة .</a:t>
            </a:r>
          </a:p>
          <a:p>
            <a:r>
              <a:rPr lang="ar-SA" sz="3200" b="1" dirty="0" smtClean="0"/>
              <a:t>2- أن يدرك الطالب أهمية الشعر في تعميق الهوية.</a:t>
            </a:r>
          </a:p>
          <a:p>
            <a:r>
              <a:rPr lang="ar-SA" sz="3200" b="1" dirty="0" smtClean="0"/>
              <a:t>3- أن يتلمس الطالب معالم الجمال في القصيدة .</a:t>
            </a:r>
          </a:p>
          <a:p>
            <a:r>
              <a:rPr lang="ar-SA" sz="3200" b="1" dirty="0" smtClean="0"/>
              <a:t>4- أن يحدد الطالب الصور الفنية في القصيدة وأثرها في تشكيل المعنى .</a:t>
            </a:r>
          </a:p>
          <a:p>
            <a:endParaRPr lang="ar-SA" sz="3200" b="1" u="sng" dirty="0">
              <a:solidFill>
                <a:srgbClr val="FF0000"/>
              </a:solidFill>
            </a:endParaRPr>
          </a:p>
          <a:p>
            <a:endParaRPr lang="ar-SA" sz="3200" b="1" u="sng" dirty="0" smtClean="0">
              <a:solidFill>
                <a:srgbClr val="FF0000"/>
              </a:solidFill>
            </a:endParaRPr>
          </a:p>
          <a:p>
            <a:endParaRPr lang="ar-SA" sz="3200" b="1" u="sng" dirty="0">
              <a:solidFill>
                <a:srgbClr val="FF0000"/>
              </a:solidFill>
            </a:endParaRPr>
          </a:p>
          <a:p>
            <a:endParaRPr lang="ar-SA" sz="3200" b="1" u="sng" dirty="0" smtClean="0">
              <a:solidFill>
                <a:srgbClr val="FF0000"/>
              </a:solidFill>
            </a:endParaRPr>
          </a:p>
          <a:p>
            <a:endParaRPr lang="ar-SA" sz="3200" b="1" u="sng" dirty="0">
              <a:solidFill>
                <a:srgbClr val="FF0000"/>
              </a:solidFill>
            </a:endParaRPr>
          </a:p>
          <a:p>
            <a:endParaRPr lang="ar-SA" sz="3200" b="1" u="sng" dirty="0" smtClean="0">
              <a:solidFill>
                <a:srgbClr val="FF0000"/>
              </a:solidFill>
            </a:endParaRPr>
          </a:p>
          <a:p>
            <a:endParaRPr lang="ar-SA" sz="3200" b="1" u="sng" dirty="0">
              <a:solidFill>
                <a:srgbClr val="FF0000"/>
              </a:solidFill>
            </a:endParaRPr>
          </a:p>
          <a:p>
            <a:endParaRPr lang="ar-SA" sz="3200" b="1" u="sng" dirty="0" smtClean="0">
              <a:solidFill>
                <a:srgbClr val="FF0000"/>
              </a:solidFill>
            </a:endParaRPr>
          </a:p>
          <a:p>
            <a:endParaRPr lang="ar-SA" sz="3200" b="1" u="sng" dirty="0">
              <a:solidFill>
                <a:srgbClr val="FF0000"/>
              </a:solidFill>
            </a:endParaRPr>
          </a:p>
          <a:p>
            <a:endParaRPr lang="ar-SA" sz="3200" b="1" u="sng" dirty="0" smtClean="0">
              <a:solidFill>
                <a:srgbClr val="FF0000"/>
              </a:solidFill>
            </a:endParaRPr>
          </a:p>
          <a:p>
            <a:endParaRPr lang="ar-SA" sz="3200" b="1" u="sng" dirty="0">
              <a:solidFill>
                <a:srgbClr val="FF0000"/>
              </a:solidFill>
            </a:endParaRPr>
          </a:p>
        </p:txBody>
      </p:sp>
      <p:pic>
        <p:nvPicPr>
          <p:cNvPr id="3" name="Picture 4" descr="http://t3.gstatic.com/images?q=tbn:ANd9GcTu_P3y61HYdINwT74zMmg3BZfHBjwyl7I851F0qRff6NIQErcBOg"/>
          <p:cNvPicPr>
            <a:picLocks noChangeAspect="1" noChangeArrowheads="1"/>
          </p:cNvPicPr>
          <p:nvPr/>
        </p:nvPicPr>
        <p:blipFill>
          <a:blip r:embed="rId2"/>
          <a:srcRect/>
          <a:stretch>
            <a:fillRect/>
          </a:stretch>
        </p:blipFill>
        <p:spPr bwMode="auto">
          <a:xfrm>
            <a:off x="285720" y="500042"/>
            <a:ext cx="1285884" cy="2071702"/>
          </a:xfrm>
          <a:prstGeom prst="rect">
            <a:avLst/>
          </a:prstGeom>
          <a:noFill/>
        </p:spPr>
      </p:pic>
      <p:cxnSp>
        <p:nvCxnSpPr>
          <p:cNvPr id="5" name="رابط كسهم مستقيم 4"/>
          <p:cNvCxnSpPr/>
          <p:nvPr/>
        </p:nvCxnSpPr>
        <p:spPr>
          <a:xfrm rot="5400000" flipH="1" flipV="1">
            <a:off x="607203" y="321459"/>
            <a:ext cx="64291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6" name="Picture 2" descr="http://t0.gstatic.com/images?q=tbn:ANd9GcS8_bpXfrq9GeRUWhYcUY0KHiLwwlVKr9FG6rHpOUDFoSiBJD4w"/>
          <p:cNvPicPr>
            <a:picLocks noChangeAspect="1" noChangeArrowheads="1"/>
          </p:cNvPicPr>
          <p:nvPr/>
        </p:nvPicPr>
        <p:blipFill>
          <a:blip r:embed="rId3"/>
          <a:srcRect/>
          <a:stretch>
            <a:fillRect/>
          </a:stretch>
        </p:blipFill>
        <p:spPr bwMode="auto">
          <a:xfrm>
            <a:off x="2143108" y="4929198"/>
            <a:ext cx="5214974" cy="171451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01735" y="1071546"/>
            <a:ext cx="7103227" cy="1938992"/>
          </a:xfrm>
          <a:prstGeom prst="rect">
            <a:avLst/>
          </a:prstGeom>
        </p:spPr>
        <p:txBody>
          <a:bodyPr wrap="none">
            <a:spAutoFit/>
          </a:bodyPr>
          <a:lstStyle/>
          <a:p>
            <a:r>
              <a:rPr lang="ar-SA" sz="8000" b="1" dirty="0" smtClean="0">
                <a:solidFill>
                  <a:srgbClr val="FF0000"/>
                </a:solidFill>
              </a:rPr>
              <a:t>ملحوظة :  </a:t>
            </a:r>
          </a:p>
          <a:p>
            <a:r>
              <a:rPr lang="ar-SA" sz="4000" b="1" dirty="0" smtClean="0">
                <a:solidFill>
                  <a:srgbClr val="FF0000"/>
                </a:solidFill>
              </a:rPr>
              <a:t>للحفظ الأبيات التي تحتها خط من القصيدة </a:t>
            </a:r>
            <a:endParaRPr lang="ar-SA"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4"/>
          <p:cNvGraphicFramePr>
            <a:graphicFrameLocks noGrp="1"/>
          </p:cNvGraphicFramePr>
          <p:nvPr/>
        </p:nvGraphicFramePr>
        <p:xfrm>
          <a:off x="214282" y="714356"/>
          <a:ext cx="8715436" cy="3846718"/>
        </p:xfrm>
        <a:graphic>
          <a:graphicData uri="http://schemas.openxmlformats.org/drawingml/2006/table">
            <a:tbl>
              <a:tblPr/>
              <a:tblGrid>
                <a:gridCol w="4143404"/>
                <a:gridCol w="4572032"/>
              </a:tblGrid>
              <a:tr h="683426">
                <a:tc>
                  <a:txBody>
                    <a:bodyPr/>
                    <a:lstStyle/>
                    <a:p>
                      <a:pPr algn="ctr" rtl="0">
                        <a:lnSpc>
                          <a:spcPct val="115000"/>
                        </a:lnSpc>
                        <a:spcAft>
                          <a:spcPts val="0"/>
                        </a:spcAft>
                      </a:pPr>
                      <a:r>
                        <a:rPr lang="ar-SA" sz="3200" b="1" u="sng" dirty="0">
                          <a:solidFill>
                            <a:srgbClr val="373737"/>
                          </a:solidFill>
                          <a:latin typeface="Simplified Arabic"/>
                          <a:ea typeface="Times New Roman"/>
                          <a:cs typeface="+mn-cs"/>
                        </a:rPr>
                        <a:t>كالنِّسْر فوقَ القِمَّة </a:t>
                      </a:r>
                      <a:r>
                        <a:rPr lang="ar-SA" sz="3200" b="1" u="sng" dirty="0" err="1">
                          <a:solidFill>
                            <a:srgbClr val="373737"/>
                          </a:solidFill>
                          <a:latin typeface="Simplified Arabic"/>
                          <a:ea typeface="Times New Roman"/>
                          <a:cs typeface="+mn-cs"/>
                        </a:rPr>
                        <a:t>ِ</a:t>
                      </a:r>
                      <a:r>
                        <a:rPr lang="ar-SA" sz="3200" b="1" u="sng" dirty="0">
                          <a:solidFill>
                            <a:srgbClr val="373737"/>
                          </a:solidFill>
                          <a:latin typeface="Simplified Arabic"/>
                          <a:ea typeface="Times New Roman"/>
                          <a:cs typeface="+mn-cs"/>
                        </a:rPr>
                        <a:t> </a:t>
                      </a:r>
                      <a:r>
                        <a:rPr lang="ar-SA" sz="3200" b="1" u="sng" dirty="0" smtClean="0">
                          <a:solidFill>
                            <a:srgbClr val="373737"/>
                          </a:solidFill>
                          <a:latin typeface="Simplified Arabic"/>
                          <a:ea typeface="Times New Roman"/>
                          <a:cs typeface="+mn-cs"/>
                        </a:rPr>
                        <a:t>الشَّمَّاءِ</a:t>
                      </a:r>
                    </a:p>
                  </a:txBody>
                  <a:tcPr marL="9525" marR="9525" marT="9525" marB="9525"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ctr" rtl="0">
                        <a:lnSpc>
                          <a:spcPct val="115000"/>
                        </a:lnSpc>
                        <a:spcAft>
                          <a:spcPts val="0"/>
                        </a:spcAft>
                      </a:pPr>
                      <a:r>
                        <a:rPr lang="ar-SA" sz="3200" b="1" u="sng" dirty="0">
                          <a:solidFill>
                            <a:srgbClr val="373737"/>
                          </a:solidFill>
                          <a:latin typeface="Simplified Arabic"/>
                          <a:ea typeface="Times New Roman"/>
                          <a:cs typeface="+mn-cs"/>
                        </a:rPr>
                        <a:t>سَأعيشُ رَغْمَ الدَّاءِ </a:t>
                      </a:r>
                      <a:r>
                        <a:rPr lang="ar-SA" sz="3200" b="1" u="sng" dirty="0" smtClean="0">
                          <a:solidFill>
                            <a:srgbClr val="373737"/>
                          </a:solidFill>
                          <a:latin typeface="Simplified Arabic"/>
                          <a:ea typeface="Times New Roman"/>
                          <a:cs typeface="+mn-cs"/>
                        </a:rPr>
                        <a:t>والأَعْداءِ</a:t>
                      </a:r>
                      <a:endParaRPr lang="en-US" sz="3200" b="1" u="sng" dirty="0">
                        <a:latin typeface="Calibri"/>
                        <a:ea typeface="Calibri"/>
                        <a:cs typeface="+mn-cs"/>
                      </a:endParaRPr>
                    </a:p>
                  </a:txBody>
                  <a:tcPr marL="9525" marR="9525" marT="9525" marB="9525" anchor="ctr">
                    <a:lnL>
                      <a:noFill/>
                    </a:lnL>
                    <a:lnR>
                      <a:noFill/>
                    </a:lnR>
                    <a:lnT>
                      <a:noFill/>
                    </a:lnT>
                    <a:lnB>
                      <a:noFill/>
                    </a:lnB>
                    <a:lnTlToBr w="12700" cmpd="sng">
                      <a:noFill/>
                      <a:prstDash val="solid"/>
                    </a:lnTlToBr>
                    <a:lnBlToTr w="12700" cmpd="sng">
                      <a:noFill/>
                      <a:prstDash val="solid"/>
                    </a:lnBlToTr>
                    <a:solidFill>
                      <a:srgbClr val="FFFFFF"/>
                    </a:solidFill>
                  </a:tcPr>
                </a:tc>
              </a:tr>
              <a:tr h="977030">
                <a:tc>
                  <a:txBody>
                    <a:bodyPr/>
                    <a:lstStyle/>
                    <a:p>
                      <a:pPr algn="ctr" rtl="0">
                        <a:lnSpc>
                          <a:spcPct val="115000"/>
                        </a:lnSpc>
                        <a:spcAft>
                          <a:spcPts val="0"/>
                        </a:spcAft>
                      </a:pPr>
                      <a:r>
                        <a:rPr lang="ar-SA" sz="3200" b="1" u="sng" dirty="0">
                          <a:solidFill>
                            <a:srgbClr val="373737"/>
                          </a:solidFill>
                          <a:latin typeface="Simplified Arabic"/>
                          <a:ea typeface="Times New Roman"/>
                          <a:cs typeface="+mn-cs"/>
                        </a:rPr>
                        <a:t>بالسُّحْبِ، والأمطارِ، والأَنواءِ</a:t>
                      </a:r>
                      <a:endParaRPr lang="en-US" sz="3200" b="1" u="sng" dirty="0">
                        <a:latin typeface="Calibri"/>
                        <a:ea typeface="Calibri"/>
                        <a:cs typeface="+mn-cs"/>
                      </a:endParaRPr>
                    </a:p>
                  </a:txBody>
                  <a:tcPr marL="9525" marR="9525" marT="9525" marB="9525"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rtl="0">
                        <a:lnSpc>
                          <a:spcPct val="115000"/>
                        </a:lnSpc>
                        <a:spcAft>
                          <a:spcPts val="0"/>
                        </a:spcAft>
                      </a:pPr>
                      <a:r>
                        <a:rPr lang="ar-SA" sz="3200" b="1" u="sng" dirty="0" smtClean="0">
                          <a:solidFill>
                            <a:srgbClr val="373737"/>
                          </a:solidFill>
                          <a:latin typeface="Simplified Arabic"/>
                          <a:ea typeface="Times New Roman"/>
                          <a:cs typeface="+mn-cs"/>
                        </a:rPr>
                        <a:t>أرْنو </a:t>
                      </a:r>
                      <a:r>
                        <a:rPr lang="ar-SA" sz="3200" b="1" u="sng" dirty="0">
                          <a:solidFill>
                            <a:srgbClr val="373737"/>
                          </a:solidFill>
                          <a:latin typeface="Simplified Arabic"/>
                          <a:ea typeface="Times New Roman"/>
                          <a:cs typeface="+mn-cs"/>
                        </a:rPr>
                        <a:t>إِلَى الشَّمْسِ </a:t>
                      </a:r>
                      <a:r>
                        <a:rPr lang="ar-SA" sz="3200" b="1" u="sng" dirty="0" smtClean="0">
                          <a:solidFill>
                            <a:srgbClr val="373737"/>
                          </a:solidFill>
                          <a:latin typeface="Simplified Arabic"/>
                          <a:ea typeface="Times New Roman"/>
                          <a:cs typeface="+mn-cs"/>
                        </a:rPr>
                        <a:t>المضيئة هازئاً </a:t>
                      </a:r>
                      <a:r>
                        <a:rPr lang="en-US" sz="3200" b="1" u="sng" dirty="0" smtClean="0">
                          <a:solidFill>
                            <a:srgbClr val="373737"/>
                          </a:solidFill>
                          <a:latin typeface="Simplified Arabic"/>
                          <a:ea typeface="Times New Roman"/>
                          <a:cs typeface="+mn-cs"/>
                        </a:rPr>
                        <a:t> </a:t>
                      </a:r>
                      <a:endParaRPr lang="en-US" sz="3200" b="1" u="sng" dirty="0">
                        <a:latin typeface="Calibri"/>
                        <a:ea typeface="Calibri"/>
                        <a:cs typeface="+mn-cs"/>
                      </a:endParaRPr>
                    </a:p>
                  </a:txBody>
                  <a:tcPr marL="9525" marR="9525" marT="9525" marB="9525" anchor="ctr">
                    <a:lnL>
                      <a:noFill/>
                    </a:lnL>
                    <a:lnR>
                      <a:noFill/>
                    </a:lnR>
                    <a:lnT>
                      <a:noFill/>
                    </a:lnT>
                    <a:lnB>
                      <a:noFill/>
                    </a:lnB>
                    <a:lnTlToBr w="12700" cmpd="sng">
                      <a:noFill/>
                      <a:prstDash val="solid"/>
                    </a:lnTlToBr>
                    <a:lnBlToTr w="12700" cmpd="sng">
                      <a:noFill/>
                      <a:prstDash val="solid"/>
                    </a:lnBlToTr>
                    <a:solidFill>
                      <a:srgbClr val="FFFFFF"/>
                    </a:solidFill>
                  </a:tcPr>
                </a:tc>
              </a:tr>
              <a:tr h="728754">
                <a:tc>
                  <a:txBody>
                    <a:bodyPr/>
                    <a:lstStyle/>
                    <a:p>
                      <a:pPr algn="ctr" rtl="0">
                        <a:lnSpc>
                          <a:spcPct val="115000"/>
                        </a:lnSpc>
                        <a:spcAft>
                          <a:spcPts val="0"/>
                        </a:spcAft>
                      </a:pPr>
                      <a:r>
                        <a:rPr lang="ar-SA" sz="3200" b="1">
                          <a:solidFill>
                            <a:srgbClr val="373737"/>
                          </a:solidFill>
                          <a:latin typeface="Simplified Arabic"/>
                          <a:ea typeface="Times New Roman"/>
                          <a:cs typeface="+mn-cs"/>
                        </a:rPr>
                        <a:t>ما في قرار الهَوّة ِ السوداءِ</a:t>
                      </a:r>
                      <a:r>
                        <a:rPr lang="en-US" sz="3200" b="1">
                          <a:solidFill>
                            <a:srgbClr val="373737"/>
                          </a:solidFill>
                          <a:latin typeface="Simplified Arabic"/>
                          <a:ea typeface="Times New Roman"/>
                          <a:cs typeface="+mn-cs"/>
                        </a:rPr>
                        <a:t>...</a:t>
                      </a:r>
                      <a:endParaRPr lang="en-US" sz="3200" b="1">
                        <a:latin typeface="Calibri"/>
                        <a:ea typeface="Calibri"/>
                        <a:cs typeface="+mn-cs"/>
                      </a:endParaRPr>
                    </a:p>
                  </a:txBody>
                  <a:tcPr marL="9525" marR="9525" marT="9525" marB="9525"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ctr" rtl="0">
                        <a:lnSpc>
                          <a:spcPct val="115000"/>
                        </a:lnSpc>
                        <a:spcAft>
                          <a:spcPts val="0"/>
                        </a:spcAft>
                      </a:pPr>
                      <a:r>
                        <a:rPr lang="ar-SA" sz="3200" b="1" dirty="0" err="1" smtClean="0">
                          <a:solidFill>
                            <a:srgbClr val="373737"/>
                          </a:solidFill>
                          <a:latin typeface="Simplified Arabic"/>
                          <a:ea typeface="Times New Roman"/>
                          <a:cs typeface="+mn-cs"/>
                        </a:rPr>
                        <a:t>لاأرمقُ</a:t>
                      </a:r>
                      <a:r>
                        <a:rPr lang="ar-SA" sz="3200" b="1" dirty="0" smtClean="0">
                          <a:solidFill>
                            <a:srgbClr val="373737"/>
                          </a:solidFill>
                          <a:latin typeface="Simplified Arabic"/>
                          <a:ea typeface="Times New Roman"/>
                          <a:cs typeface="+mn-cs"/>
                        </a:rPr>
                        <a:t> </a:t>
                      </a:r>
                      <a:r>
                        <a:rPr lang="ar-SA" sz="3200" b="1" dirty="0">
                          <a:solidFill>
                            <a:srgbClr val="373737"/>
                          </a:solidFill>
                          <a:latin typeface="Simplified Arabic"/>
                          <a:ea typeface="Times New Roman"/>
                          <a:cs typeface="+mn-cs"/>
                        </a:rPr>
                        <a:t>الظلَّ الكئيبَ..، ولا أَرى</a:t>
                      </a:r>
                      <a:endParaRPr lang="en-US" sz="3200" b="1" dirty="0">
                        <a:latin typeface="Calibri"/>
                        <a:ea typeface="Calibri"/>
                        <a:cs typeface="+mn-cs"/>
                      </a:endParaRPr>
                    </a:p>
                  </a:txBody>
                  <a:tcPr marL="9525" marR="9525" marT="9525" marB="9525" anchor="ctr">
                    <a:lnL>
                      <a:noFill/>
                    </a:lnL>
                    <a:lnR>
                      <a:noFill/>
                    </a:lnR>
                    <a:lnT>
                      <a:noFill/>
                    </a:lnT>
                    <a:lnB>
                      <a:noFill/>
                    </a:lnB>
                    <a:lnTlToBr w="12700" cmpd="sng">
                      <a:noFill/>
                      <a:prstDash val="solid"/>
                    </a:lnTlToBr>
                    <a:lnBlToTr w="12700" cmpd="sng">
                      <a:noFill/>
                      <a:prstDash val="solid"/>
                    </a:lnBlToTr>
                    <a:solidFill>
                      <a:srgbClr val="FFFFFF"/>
                    </a:solidFill>
                  </a:tcPr>
                </a:tc>
              </a:tr>
              <a:tr h="728754">
                <a:tc>
                  <a:txBody>
                    <a:bodyPr/>
                    <a:lstStyle/>
                    <a:p>
                      <a:pPr algn="ctr" rtl="0">
                        <a:lnSpc>
                          <a:spcPct val="115000"/>
                        </a:lnSpc>
                        <a:spcAft>
                          <a:spcPts val="0"/>
                        </a:spcAft>
                      </a:pPr>
                      <a:r>
                        <a:rPr lang="ar-SA" sz="3200" b="1">
                          <a:solidFill>
                            <a:srgbClr val="373737"/>
                          </a:solidFill>
                          <a:latin typeface="Simplified Arabic"/>
                          <a:ea typeface="Times New Roman"/>
                          <a:cs typeface="+mn-cs"/>
                        </a:rPr>
                        <a:t>غرِداً- وتلكَ سعادة ُ الشعراءِ</a:t>
                      </a:r>
                      <a:endParaRPr lang="en-US" sz="3200" b="1">
                        <a:latin typeface="Calibri"/>
                        <a:ea typeface="Calibri"/>
                        <a:cs typeface="+mn-cs"/>
                      </a:endParaRPr>
                    </a:p>
                  </a:txBody>
                  <a:tcPr marL="9525" marR="9525" marT="9525" marB="9525"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ctr" rtl="0">
                        <a:lnSpc>
                          <a:spcPct val="115000"/>
                        </a:lnSpc>
                        <a:spcAft>
                          <a:spcPts val="0"/>
                        </a:spcAft>
                      </a:pPr>
                      <a:r>
                        <a:rPr lang="ar-SA" sz="3200" b="1" dirty="0">
                          <a:solidFill>
                            <a:srgbClr val="373737"/>
                          </a:solidFill>
                          <a:latin typeface="Simplified Arabic"/>
                          <a:ea typeface="Times New Roman"/>
                          <a:cs typeface="+mn-cs"/>
                        </a:rPr>
                        <a:t>وأسيرُ في دُنيا المشاعِر، حَالماَ،</a:t>
                      </a:r>
                      <a:endParaRPr lang="en-US" sz="3200" b="1" dirty="0">
                        <a:latin typeface="Calibri"/>
                        <a:ea typeface="Calibri"/>
                        <a:cs typeface="+mn-cs"/>
                      </a:endParaRPr>
                    </a:p>
                  </a:txBody>
                  <a:tcPr marL="9525" marR="9525" marT="9525" marB="9525" anchor="ctr">
                    <a:lnL>
                      <a:noFill/>
                    </a:lnL>
                    <a:lnR>
                      <a:noFill/>
                    </a:lnR>
                    <a:lnT>
                      <a:noFill/>
                    </a:lnT>
                    <a:lnB>
                      <a:noFill/>
                    </a:lnB>
                    <a:lnTlToBr w="12700" cmpd="sng">
                      <a:noFill/>
                      <a:prstDash val="solid"/>
                    </a:lnTlToBr>
                    <a:lnBlToTr w="12700" cmpd="sng">
                      <a:noFill/>
                      <a:prstDash val="solid"/>
                    </a:lnBlToTr>
                    <a:solidFill>
                      <a:srgbClr val="FFFFFF"/>
                    </a:solidFill>
                  </a:tcPr>
                </a:tc>
              </a:tr>
              <a:tr h="728754">
                <a:tc>
                  <a:txBody>
                    <a:bodyPr/>
                    <a:lstStyle/>
                    <a:p>
                      <a:pPr algn="ctr" rtl="0">
                        <a:lnSpc>
                          <a:spcPct val="115000"/>
                        </a:lnSpc>
                        <a:spcAft>
                          <a:spcPts val="0"/>
                        </a:spcAft>
                      </a:pPr>
                      <a:r>
                        <a:rPr lang="ar-SA" sz="3200" b="1" dirty="0">
                          <a:solidFill>
                            <a:srgbClr val="373737"/>
                          </a:solidFill>
                          <a:latin typeface="Simplified Arabic"/>
                          <a:ea typeface="Times New Roman"/>
                          <a:cs typeface="+mn-cs"/>
                        </a:rPr>
                        <a:t>وأذيبُ روحَ الكونِ في إنْشائي</a:t>
                      </a:r>
                      <a:endParaRPr lang="en-US" sz="3200" b="1" dirty="0">
                        <a:latin typeface="Calibri"/>
                        <a:ea typeface="Calibri"/>
                        <a:cs typeface="+mn-cs"/>
                      </a:endParaRPr>
                    </a:p>
                  </a:txBody>
                  <a:tcPr marL="9525" marR="9525" marT="9525" marB="9525"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ctr" rtl="0">
                        <a:lnSpc>
                          <a:spcPct val="115000"/>
                        </a:lnSpc>
                        <a:spcAft>
                          <a:spcPts val="0"/>
                        </a:spcAft>
                      </a:pPr>
                      <a:r>
                        <a:rPr lang="ar-SA" sz="3200" b="1" dirty="0">
                          <a:solidFill>
                            <a:srgbClr val="373737"/>
                          </a:solidFill>
                          <a:latin typeface="Simplified Arabic"/>
                          <a:ea typeface="Times New Roman"/>
                          <a:cs typeface="+mn-cs"/>
                        </a:rPr>
                        <a:t>أُصغِي لموسيقى </a:t>
                      </a:r>
                      <a:r>
                        <a:rPr lang="ar-SA" sz="3200" b="1" dirty="0" smtClean="0">
                          <a:solidFill>
                            <a:srgbClr val="373737"/>
                          </a:solidFill>
                          <a:latin typeface="Simplified Arabic"/>
                          <a:ea typeface="Times New Roman"/>
                          <a:cs typeface="+mn-cs"/>
                        </a:rPr>
                        <a:t>الحياةِ</a:t>
                      </a:r>
                      <a:r>
                        <a:rPr lang="ar-SA" sz="3200" b="1" baseline="0" dirty="0" smtClean="0">
                          <a:solidFill>
                            <a:srgbClr val="373737"/>
                          </a:solidFill>
                          <a:latin typeface="Simplified Arabic"/>
                          <a:ea typeface="Times New Roman"/>
                          <a:cs typeface="+mn-cs"/>
                        </a:rPr>
                        <a:t> </a:t>
                      </a:r>
                      <a:r>
                        <a:rPr lang="ar-SA" sz="3200" b="1" dirty="0" smtClean="0">
                          <a:solidFill>
                            <a:srgbClr val="373737"/>
                          </a:solidFill>
                          <a:latin typeface="Simplified Arabic"/>
                          <a:ea typeface="Times New Roman"/>
                          <a:cs typeface="+mn-cs"/>
                        </a:rPr>
                        <a:t>، </a:t>
                      </a:r>
                      <a:r>
                        <a:rPr lang="ar-SA" sz="3200" b="1" dirty="0">
                          <a:solidFill>
                            <a:srgbClr val="373737"/>
                          </a:solidFill>
                          <a:latin typeface="Simplified Arabic"/>
                          <a:ea typeface="Times New Roman"/>
                          <a:cs typeface="+mn-cs"/>
                        </a:rPr>
                        <a:t>وَوَحْيها</a:t>
                      </a:r>
                      <a:endParaRPr lang="en-US" sz="3200" b="1" dirty="0">
                        <a:latin typeface="Calibri"/>
                        <a:ea typeface="Calibri"/>
                        <a:cs typeface="+mn-cs"/>
                      </a:endParaRPr>
                    </a:p>
                  </a:txBody>
                  <a:tcPr marL="9525" marR="9525" marT="9525" marB="9525" anchor="ctr">
                    <a:lnL>
                      <a:noFill/>
                    </a:lnL>
                    <a:lnR>
                      <a:noFill/>
                    </a:lnR>
                    <a:lnT>
                      <a:noFill/>
                    </a:lnT>
                    <a:lnB>
                      <a:noFill/>
                    </a:lnB>
                    <a:lnTlToBr w="12700" cmpd="sng">
                      <a:noFill/>
                      <a:prstDash val="solid"/>
                    </a:lnTlToBr>
                    <a:lnBlToTr w="12700" cmpd="sng">
                      <a:noFill/>
                      <a:prstDash val="solid"/>
                    </a:lnBlToTr>
                    <a:solidFill>
                      <a:srgbClr val="FFFFFF"/>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4"/>
          <p:cNvGraphicFramePr>
            <a:graphicFrameLocks noGrp="1"/>
          </p:cNvGraphicFramePr>
          <p:nvPr/>
        </p:nvGraphicFramePr>
        <p:xfrm>
          <a:off x="214282" y="442277"/>
          <a:ext cx="8786874" cy="5915589"/>
        </p:xfrm>
        <a:graphic>
          <a:graphicData uri="http://schemas.openxmlformats.org/drawingml/2006/table">
            <a:tbl>
              <a:tblPr/>
              <a:tblGrid>
                <a:gridCol w="4357128"/>
                <a:gridCol w="4429746"/>
              </a:tblGrid>
              <a:tr h="915021">
                <a:tc>
                  <a:txBody>
                    <a:bodyPr/>
                    <a:lstStyle/>
                    <a:p>
                      <a:pPr algn="ctr" rtl="0">
                        <a:lnSpc>
                          <a:spcPct val="115000"/>
                        </a:lnSpc>
                        <a:spcAft>
                          <a:spcPts val="0"/>
                        </a:spcAft>
                      </a:pPr>
                      <a:r>
                        <a:rPr lang="ar-SA" sz="3200" b="1" u="sng" dirty="0">
                          <a:solidFill>
                            <a:srgbClr val="373737"/>
                          </a:solidFill>
                          <a:latin typeface="Simplified Arabic"/>
                          <a:ea typeface="Times New Roman"/>
                          <a:cs typeface="+mn-cs"/>
                        </a:rPr>
                        <a:t>يُحيي بقلبي مَيِّتَ الأصْداءِ</a:t>
                      </a:r>
                      <a:endParaRPr lang="en-US" sz="3200" b="1" u="sng" dirty="0">
                        <a:latin typeface="Calibri"/>
                        <a:ea typeface="Calibri"/>
                        <a:cs typeface="+mn-cs"/>
                      </a:endParaRPr>
                    </a:p>
                  </a:txBody>
                  <a:tcPr marL="9525" marR="9525" marT="9525" marB="9525" anchor="ctr">
                    <a:lnL>
                      <a:noFill/>
                    </a:lnL>
                    <a:lnR>
                      <a:noFill/>
                    </a:lnR>
                    <a:lnT>
                      <a:noFill/>
                    </a:lnT>
                    <a:lnB>
                      <a:noFill/>
                    </a:lnB>
                    <a:solidFill>
                      <a:srgbClr val="FFFFFF"/>
                    </a:solidFill>
                  </a:tcPr>
                </a:tc>
                <a:tc>
                  <a:txBody>
                    <a:bodyPr/>
                    <a:lstStyle/>
                    <a:p>
                      <a:pPr algn="ctr" rtl="0">
                        <a:lnSpc>
                          <a:spcPct val="115000"/>
                        </a:lnSpc>
                        <a:spcAft>
                          <a:spcPts val="0"/>
                        </a:spcAft>
                      </a:pPr>
                      <a:r>
                        <a:rPr lang="ar-SA" sz="3200" b="1" u="sng" dirty="0">
                          <a:solidFill>
                            <a:srgbClr val="373737"/>
                          </a:solidFill>
                          <a:latin typeface="Simplified Arabic"/>
                          <a:ea typeface="Times New Roman"/>
                          <a:cs typeface="+mn-cs"/>
                        </a:rPr>
                        <a:t>وأُصِيخُ للصّوتِ الإلهيِّ، الَّذي</a:t>
                      </a:r>
                      <a:endParaRPr lang="en-US" sz="3200" b="1" u="sng" dirty="0">
                        <a:latin typeface="Calibri"/>
                        <a:ea typeface="Calibri"/>
                        <a:cs typeface="+mn-cs"/>
                      </a:endParaRPr>
                    </a:p>
                  </a:txBody>
                  <a:tcPr marL="9525" marR="9525" marT="9525" marB="9525" anchor="ctr">
                    <a:lnL>
                      <a:noFill/>
                    </a:lnL>
                    <a:lnR>
                      <a:noFill/>
                    </a:lnR>
                    <a:lnT>
                      <a:noFill/>
                    </a:lnT>
                    <a:lnB>
                      <a:noFill/>
                    </a:lnB>
                    <a:solidFill>
                      <a:srgbClr val="FFFFFF"/>
                    </a:solidFill>
                  </a:tcPr>
                </a:tc>
              </a:tr>
              <a:tr h="1663218">
                <a:tc>
                  <a:txBody>
                    <a:bodyPr/>
                    <a:lstStyle/>
                    <a:p>
                      <a:pPr algn="ctr" rtl="0">
                        <a:lnSpc>
                          <a:spcPct val="115000"/>
                        </a:lnSpc>
                        <a:spcAft>
                          <a:spcPts val="0"/>
                        </a:spcAft>
                      </a:pPr>
                      <a:r>
                        <a:rPr lang="ar-SA" sz="3200" b="1" u="sng" dirty="0">
                          <a:solidFill>
                            <a:srgbClr val="373737"/>
                          </a:solidFill>
                          <a:latin typeface="Simplified Arabic"/>
                          <a:ea typeface="Times New Roman"/>
                          <a:cs typeface="+mn-cs"/>
                        </a:rPr>
                        <a:t>موجُ الأسى ، وعواصفُ الأرْزاءِ</a:t>
                      </a:r>
                      <a:endParaRPr lang="en-US" sz="3200" b="1" u="sng" dirty="0">
                        <a:latin typeface="Calibri"/>
                        <a:ea typeface="Calibri"/>
                        <a:cs typeface="+mn-cs"/>
                      </a:endParaRPr>
                    </a:p>
                  </a:txBody>
                  <a:tcPr marL="9525" marR="9525" marT="9525" marB="9525" anchor="ctr">
                    <a:lnL>
                      <a:noFill/>
                    </a:lnL>
                    <a:lnR>
                      <a:noFill/>
                    </a:lnR>
                    <a:lnT>
                      <a:noFill/>
                    </a:lnT>
                    <a:lnB>
                      <a:noFill/>
                    </a:lnB>
                    <a:solidFill>
                      <a:srgbClr val="FFFFFF"/>
                    </a:solidFill>
                  </a:tcPr>
                </a:tc>
                <a:tc>
                  <a:txBody>
                    <a:bodyPr/>
                    <a:lstStyle/>
                    <a:p>
                      <a:pPr algn="ctr" rtl="0">
                        <a:lnSpc>
                          <a:spcPct val="115000"/>
                        </a:lnSpc>
                        <a:spcAft>
                          <a:spcPts val="0"/>
                        </a:spcAft>
                      </a:pPr>
                      <a:r>
                        <a:rPr lang="en-US" sz="3200" b="1" u="sng" dirty="0" smtClean="0">
                          <a:solidFill>
                            <a:srgbClr val="373737"/>
                          </a:solidFill>
                          <a:latin typeface="Simplified Arabic"/>
                          <a:ea typeface="Times New Roman"/>
                          <a:cs typeface="+mn-cs"/>
                        </a:rPr>
                        <a:t>"</a:t>
                      </a:r>
                      <a:r>
                        <a:rPr lang="ar-SA" sz="3200" b="1" u="sng" dirty="0" smtClean="0">
                          <a:solidFill>
                            <a:srgbClr val="373737"/>
                          </a:solidFill>
                          <a:latin typeface="Simplified Arabic"/>
                          <a:ea typeface="Times New Roman"/>
                          <a:cs typeface="+mn-cs"/>
                        </a:rPr>
                        <a:t>لا </a:t>
                      </a:r>
                      <a:r>
                        <a:rPr lang="ar-SA" sz="3200" b="1" u="sng" dirty="0" err="1">
                          <a:solidFill>
                            <a:srgbClr val="373737"/>
                          </a:solidFill>
                          <a:latin typeface="Simplified Arabic"/>
                          <a:ea typeface="Times New Roman"/>
                          <a:cs typeface="+mn-cs"/>
                        </a:rPr>
                        <a:t>يطفىء</a:t>
                      </a:r>
                      <a:r>
                        <a:rPr lang="ar-SA" sz="3200" b="1" u="sng" dirty="0">
                          <a:solidFill>
                            <a:srgbClr val="373737"/>
                          </a:solidFill>
                          <a:latin typeface="Simplified Arabic"/>
                          <a:ea typeface="Times New Roman"/>
                          <a:cs typeface="+mn-cs"/>
                        </a:rPr>
                        <a:t> اللهبَ المؤجَّجَ في دَمي</a:t>
                      </a:r>
                      <a:endParaRPr lang="en-US" sz="3200" b="1" u="sng" dirty="0">
                        <a:latin typeface="Calibri"/>
                        <a:ea typeface="Calibri"/>
                        <a:cs typeface="+mn-cs"/>
                      </a:endParaRPr>
                    </a:p>
                  </a:txBody>
                  <a:tcPr marL="9525" marR="9525" marT="9525" marB="9525" anchor="ctr">
                    <a:lnL>
                      <a:noFill/>
                    </a:lnL>
                    <a:lnR>
                      <a:noFill/>
                    </a:lnR>
                    <a:lnT>
                      <a:noFill/>
                    </a:lnT>
                    <a:lnB>
                      <a:noFill/>
                    </a:lnB>
                    <a:solidFill>
                      <a:srgbClr val="FFFFFF"/>
                    </a:solidFill>
                  </a:tcPr>
                </a:tc>
              </a:tr>
              <a:tr h="1746342">
                <a:tc>
                  <a:txBody>
                    <a:bodyPr/>
                    <a:lstStyle/>
                    <a:p>
                      <a:pPr algn="ctr" rtl="0">
                        <a:lnSpc>
                          <a:spcPct val="115000"/>
                        </a:lnSpc>
                        <a:spcAft>
                          <a:spcPts val="0"/>
                        </a:spcAft>
                      </a:pPr>
                      <a:r>
                        <a:rPr lang="ar-SA" sz="3200" b="1" dirty="0">
                          <a:solidFill>
                            <a:srgbClr val="373737"/>
                          </a:solidFill>
                          <a:latin typeface="Simplified Arabic"/>
                          <a:ea typeface="Times New Roman"/>
                          <a:cs typeface="+mn-cs"/>
                        </a:rPr>
                        <a:t>سيكون مثلَ الصَّخْرة الصَّمَّاءِ</a:t>
                      </a:r>
                      <a:r>
                        <a:rPr lang="en-US" sz="3200" b="1" dirty="0">
                          <a:solidFill>
                            <a:srgbClr val="373737"/>
                          </a:solidFill>
                          <a:latin typeface="Simplified Arabic"/>
                          <a:ea typeface="Times New Roman"/>
                          <a:cs typeface="+mn-cs"/>
                        </a:rPr>
                        <a:t>»</a:t>
                      </a:r>
                      <a:endParaRPr lang="en-US" sz="3200" b="1" dirty="0">
                        <a:latin typeface="Calibri"/>
                        <a:ea typeface="Calibri"/>
                        <a:cs typeface="+mn-cs"/>
                      </a:endParaRPr>
                    </a:p>
                  </a:txBody>
                  <a:tcPr marL="9525" marR="9525" marT="9525" marB="9525" anchor="ctr">
                    <a:lnL>
                      <a:noFill/>
                    </a:lnL>
                    <a:lnR>
                      <a:noFill/>
                    </a:lnR>
                    <a:lnT>
                      <a:noFill/>
                    </a:lnT>
                    <a:lnB>
                      <a:noFill/>
                    </a:lnB>
                    <a:solidFill>
                      <a:srgbClr val="FFFFFF"/>
                    </a:solidFill>
                  </a:tcPr>
                </a:tc>
                <a:tc>
                  <a:txBody>
                    <a:bodyPr/>
                    <a:lstStyle/>
                    <a:p>
                      <a:pPr algn="ctr" rtl="0">
                        <a:lnSpc>
                          <a:spcPct val="115000"/>
                        </a:lnSpc>
                        <a:spcAft>
                          <a:spcPts val="0"/>
                        </a:spcAft>
                      </a:pPr>
                      <a:r>
                        <a:rPr lang="en-US" sz="3200" b="1" dirty="0">
                          <a:solidFill>
                            <a:srgbClr val="373737"/>
                          </a:solidFill>
                          <a:latin typeface="Simplified Arabic"/>
                          <a:ea typeface="Times New Roman"/>
                          <a:cs typeface="+mn-cs"/>
                        </a:rPr>
                        <a:t>«</a:t>
                      </a:r>
                      <a:r>
                        <a:rPr lang="ar-SA" sz="3200" b="1" dirty="0">
                          <a:solidFill>
                            <a:srgbClr val="373737"/>
                          </a:solidFill>
                          <a:latin typeface="Simplified Arabic"/>
                          <a:ea typeface="Times New Roman"/>
                          <a:cs typeface="+mn-cs"/>
                        </a:rPr>
                        <a:t>فاهدمْ فؤادي ما استطعتَ، فإنَّهُ</a:t>
                      </a:r>
                      <a:endParaRPr lang="en-US" sz="3200" b="1" dirty="0">
                        <a:latin typeface="Calibri"/>
                        <a:ea typeface="Calibri"/>
                        <a:cs typeface="+mn-cs"/>
                      </a:endParaRPr>
                    </a:p>
                  </a:txBody>
                  <a:tcPr marL="9525" marR="9525" marT="9525" marB="9525" anchor="ctr">
                    <a:lnL>
                      <a:noFill/>
                    </a:lnL>
                    <a:lnR>
                      <a:noFill/>
                    </a:lnR>
                    <a:lnT>
                      <a:noFill/>
                    </a:lnT>
                    <a:lnB>
                      <a:noFill/>
                    </a:lnB>
                    <a:solidFill>
                      <a:srgbClr val="FFFFFF"/>
                    </a:solidFill>
                  </a:tcPr>
                </a:tc>
              </a:tr>
              <a:tr h="1591008">
                <a:tc>
                  <a:txBody>
                    <a:bodyPr/>
                    <a:lstStyle/>
                    <a:p>
                      <a:pPr algn="ctr" rtl="0">
                        <a:lnSpc>
                          <a:spcPct val="115000"/>
                        </a:lnSpc>
                        <a:spcAft>
                          <a:spcPts val="0"/>
                        </a:spcAft>
                      </a:pPr>
                      <a:r>
                        <a:rPr lang="ar-SA" sz="3200" b="1" dirty="0">
                          <a:solidFill>
                            <a:srgbClr val="373737"/>
                          </a:solidFill>
                          <a:latin typeface="Simplified Arabic"/>
                          <a:ea typeface="Times New Roman"/>
                          <a:cs typeface="+mn-cs"/>
                        </a:rPr>
                        <a:t>وضَراعَة </a:t>
                      </a:r>
                      <a:r>
                        <a:rPr lang="ar-SA" sz="3200" b="1" dirty="0" err="1">
                          <a:solidFill>
                            <a:srgbClr val="373737"/>
                          </a:solidFill>
                          <a:latin typeface="Simplified Arabic"/>
                          <a:ea typeface="Times New Roman"/>
                          <a:cs typeface="+mn-cs"/>
                        </a:rPr>
                        <a:t>َ</a:t>
                      </a:r>
                      <a:r>
                        <a:rPr lang="ar-SA" sz="3200" b="1" dirty="0">
                          <a:solidFill>
                            <a:srgbClr val="373737"/>
                          </a:solidFill>
                          <a:latin typeface="Simplified Arabic"/>
                          <a:ea typeface="Times New Roman"/>
                          <a:cs typeface="+mn-cs"/>
                        </a:rPr>
                        <a:t> الأَطْفالِ والضُّعَفَاء</a:t>
                      </a:r>
                      <a:endParaRPr lang="en-US" sz="3200" b="1" dirty="0">
                        <a:latin typeface="Calibri"/>
                        <a:ea typeface="Calibri"/>
                        <a:cs typeface="+mn-cs"/>
                      </a:endParaRPr>
                    </a:p>
                  </a:txBody>
                  <a:tcPr marL="9525" marR="9525" marT="9525" marB="9525" anchor="ctr">
                    <a:lnL>
                      <a:noFill/>
                    </a:lnL>
                    <a:lnR>
                      <a:noFill/>
                    </a:lnR>
                    <a:lnT>
                      <a:noFill/>
                    </a:lnT>
                    <a:lnB>
                      <a:noFill/>
                    </a:lnB>
                    <a:solidFill>
                      <a:srgbClr val="FFFFFF"/>
                    </a:solidFill>
                  </a:tcPr>
                </a:tc>
                <a:tc>
                  <a:txBody>
                    <a:bodyPr/>
                    <a:lstStyle/>
                    <a:p>
                      <a:pPr algn="ctr" rtl="0">
                        <a:lnSpc>
                          <a:spcPct val="115000"/>
                        </a:lnSpc>
                        <a:spcAft>
                          <a:spcPts val="0"/>
                        </a:spcAft>
                      </a:pPr>
                      <a:r>
                        <a:rPr lang="ar-SA" sz="3200" b="1" dirty="0">
                          <a:solidFill>
                            <a:srgbClr val="373737"/>
                          </a:solidFill>
                          <a:latin typeface="Simplified Arabic"/>
                          <a:ea typeface="Times New Roman"/>
                          <a:cs typeface="+mn-cs"/>
                        </a:rPr>
                        <a:t>لا يعرفُ الشكْوى الذَّليلة </a:t>
                      </a:r>
                      <a:r>
                        <a:rPr lang="ar-SA" sz="3200" b="1" dirty="0" err="1">
                          <a:solidFill>
                            <a:srgbClr val="373737"/>
                          </a:solidFill>
                          <a:latin typeface="Simplified Arabic"/>
                          <a:ea typeface="Times New Roman"/>
                          <a:cs typeface="+mn-cs"/>
                        </a:rPr>
                        <a:t>َ</a:t>
                      </a:r>
                      <a:r>
                        <a:rPr lang="ar-SA" sz="3200" b="1" dirty="0">
                          <a:solidFill>
                            <a:srgbClr val="373737"/>
                          </a:solidFill>
                          <a:latin typeface="Simplified Arabic"/>
                          <a:ea typeface="Times New Roman"/>
                          <a:cs typeface="+mn-cs"/>
                        </a:rPr>
                        <a:t> </a:t>
                      </a:r>
                      <a:r>
                        <a:rPr lang="ar-SA" sz="3200" b="1" dirty="0" err="1" smtClean="0">
                          <a:solidFill>
                            <a:srgbClr val="373737"/>
                          </a:solidFill>
                          <a:latin typeface="Simplified Arabic"/>
                          <a:ea typeface="Times New Roman"/>
                          <a:cs typeface="+mn-cs"/>
                        </a:rPr>
                        <a:t>والبكا</a:t>
                      </a:r>
                      <a:r>
                        <a:rPr lang="ar-SA" sz="3200" b="1" dirty="0">
                          <a:solidFill>
                            <a:srgbClr val="373737"/>
                          </a:solidFill>
                          <a:latin typeface="Simplified Arabic"/>
                          <a:ea typeface="Times New Roman"/>
                          <a:cs typeface="+mn-cs"/>
                        </a:rPr>
                        <a:t>،</a:t>
                      </a:r>
                      <a:endParaRPr lang="en-US" sz="3200" b="1" dirty="0">
                        <a:latin typeface="Calibri"/>
                        <a:ea typeface="Calibri"/>
                        <a:cs typeface="+mn-cs"/>
                      </a:endParaRPr>
                    </a:p>
                  </a:txBody>
                  <a:tcPr marL="9525" marR="9525" marT="9525" marB="9525" anchor="ctr">
                    <a:lnL>
                      <a:noFill/>
                    </a:lnL>
                    <a:lnR>
                      <a:noFill/>
                    </a:lnR>
                    <a:lnT>
                      <a:noFill/>
                    </a:lnT>
                    <a:lnB>
                      <a:noFill/>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214282" y="928670"/>
          <a:ext cx="8572560" cy="3472260"/>
        </p:xfrm>
        <a:graphic>
          <a:graphicData uri="http://schemas.openxmlformats.org/drawingml/2006/table">
            <a:tbl>
              <a:tblPr/>
              <a:tblGrid>
                <a:gridCol w="4071966"/>
                <a:gridCol w="4500594"/>
              </a:tblGrid>
              <a:tr h="239913">
                <a:tc>
                  <a:txBody>
                    <a:bodyPr/>
                    <a:lstStyle/>
                    <a:p>
                      <a:pPr algn="ctr" rtl="0">
                        <a:lnSpc>
                          <a:spcPct val="115000"/>
                        </a:lnSpc>
                        <a:spcAft>
                          <a:spcPts val="0"/>
                        </a:spcAft>
                      </a:pPr>
                      <a:r>
                        <a:rPr lang="ar-SA" sz="3200" b="1" dirty="0" smtClean="0">
                          <a:solidFill>
                            <a:srgbClr val="373737"/>
                          </a:solidFill>
                          <a:latin typeface="Simplified Arabic"/>
                          <a:ea typeface="Times New Roman"/>
                          <a:cs typeface="+mn-cs"/>
                        </a:rPr>
                        <a:t>الفَجْرِ</a:t>
                      </a:r>
                      <a:r>
                        <a:rPr lang="ar-SA" sz="3200" b="1" dirty="0">
                          <a:solidFill>
                            <a:srgbClr val="373737"/>
                          </a:solidFill>
                          <a:latin typeface="Simplified Arabic"/>
                          <a:ea typeface="Times New Roman"/>
                          <a:cs typeface="+mn-cs"/>
                        </a:rPr>
                        <a:t>..، بالفجرِ الجميلِ، النَّائي</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en-US" sz="3200" b="1" dirty="0">
                          <a:solidFill>
                            <a:srgbClr val="373737"/>
                          </a:solidFill>
                          <a:latin typeface="Simplified Arabic"/>
                          <a:ea typeface="Times New Roman"/>
                          <a:cs typeface="+mn-cs"/>
                        </a:rPr>
                        <a:t>«</a:t>
                      </a:r>
                      <a:r>
                        <a:rPr lang="ar-SA" sz="3200" b="1" dirty="0">
                          <a:solidFill>
                            <a:srgbClr val="373737"/>
                          </a:solidFill>
                          <a:latin typeface="Simplified Arabic"/>
                          <a:ea typeface="Times New Roman"/>
                          <a:cs typeface="+mn-cs"/>
                        </a:rPr>
                        <a:t>ويعيشُ جبَّارا، يحدِّق دائماً</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a:solidFill>
                            <a:srgbClr val="373737"/>
                          </a:solidFill>
                          <a:latin typeface="Simplified Arabic"/>
                          <a:ea typeface="Times New Roman"/>
                          <a:cs typeface="+mn-cs"/>
                        </a:rPr>
                        <a:t>وزَوابعِ الاَشْواكِ، والحَصْباءِ</a:t>
                      </a:r>
                      <a:endParaRPr lang="en-US" sz="3200" b="1">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dirty="0" err="1">
                          <a:solidFill>
                            <a:srgbClr val="373737"/>
                          </a:solidFill>
                          <a:latin typeface="Simplified Arabic"/>
                          <a:ea typeface="Times New Roman"/>
                          <a:cs typeface="+mn-cs"/>
                        </a:rPr>
                        <a:t>واملأْ</a:t>
                      </a:r>
                      <a:r>
                        <a:rPr lang="ar-SA" sz="3200" b="1" dirty="0">
                          <a:solidFill>
                            <a:srgbClr val="373737"/>
                          </a:solidFill>
                          <a:latin typeface="Simplified Arabic"/>
                          <a:ea typeface="Times New Roman"/>
                          <a:cs typeface="+mn-cs"/>
                        </a:rPr>
                        <a:t> طريقي بالمخاوفِ، والدّجى ،</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dirty="0" smtClean="0">
                          <a:solidFill>
                            <a:srgbClr val="373737"/>
                          </a:solidFill>
                          <a:latin typeface="Simplified Arabic"/>
                          <a:ea typeface="Times New Roman"/>
                          <a:cs typeface="+mn-cs"/>
                        </a:rPr>
                        <a:t>ُرُجُمَ </a:t>
                      </a:r>
                      <a:r>
                        <a:rPr lang="ar-SA" sz="3200" b="1" dirty="0">
                          <a:solidFill>
                            <a:srgbClr val="373737"/>
                          </a:solidFill>
                          <a:latin typeface="Simplified Arabic"/>
                          <a:ea typeface="Times New Roman"/>
                          <a:cs typeface="+mn-cs"/>
                        </a:rPr>
                        <a:t>الرّدى ، وصواعِقَ </a:t>
                      </a:r>
                      <a:r>
                        <a:rPr lang="ar-SA" sz="3200" b="1" dirty="0" smtClean="0">
                          <a:solidFill>
                            <a:srgbClr val="373737"/>
                          </a:solidFill>
                          <a:latin typeface="Simplified Arabic"/>
                          <a:ea typeface="Times New Roman"/>
                          <a:cs typeface="+mn-cs"/>
                        </a:rPr>
                        <a:t>البأساءِ </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a:solidFill>
                            <a:srgbClr val="373737"/>
                          </a:solidFill>
                          <a:latin typeface="Simplified Arabic"/>
                          <a:ea typeface="Times New Roman"/>
                          <a:cs typeface="+mn-cs"/>
                        </a:rPr>
                        <a:t>وانشُرْ عليْهِ الرُّعْبَ، وانثُرْ فَوْقَهُ</a:t>
                      </a:r>
                      <a:endParaRPr lang="en-US" sz="3200" b="1">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dirty="0">
                          <a:solidFill>
                            <a:srgbClr val="373737"/>
                          </a:solidFill>
                          <a:latin typeface="Simplified Arabic"/>
                          <a:ea typeface="Times New Roman"/>
                          <a:cs typeface="+mn-cs"/>
                        </a:rPr>
                        <a:t>قيثارتي، مترنِّما </a:t>
                      </a:r>
                      <a:r>
                        <a:rPr lang="ar-SA" sz="3200" b="1" dirty="0" smtClean="0">
                          <a:solidFill>
                            <a:srgbClr val="373737"/>
                          </a:solidFill>
                          <a:latin typeface="Simplified Arabic"/>
                          <a:ea typeface="Times New Roman"/>
                          <a:cs typeface="+mn-cs"/>
                        </a:rPr>
                        <a:t>بغنائي</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dirty="0" smtClean="0">
                          <a:solidFill>
                            <a:srgbClr val="373737"/>
                          </a:solidFill>
                          <a:latin typeface="Simplified Arabic"/>
                          <a:ea typeface="Times New Roman"/>
                          <a:cs typeface="+mn-cs"/>
                        </a:rPr>
                        <a:t> سَأَظلُّ </a:t>
                      </a:r>
                      <a:r>
                        <a:rPr lang="ar-SA" sz="3200" b="1" dirty="0">
                          <a:solidFill>
                            <a:srgbClr val="373737"/>
                          </a:solidFill>
                          <a:latin typeface="Simplified Arabic"/>
                          <a:ea typeface="Times New Roman"/>
                          <a:cs typeface="+mn-cs"/>
                        </a:rPr>
                        <a:t>أمشي رغْمَ ذلك، عازفاً</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dirty="0">
                          <a:solidFill>
                            <a:srgbClr val="373737"/>
                          </a:solidFill>
                          <a:latin typeface="Simplified Arabic"/>
                          <a:ea typeface="Times New Roman"/>
                          <a:cs typeface="+mn-cs"/>
                        </a:rPr>
                        <a:t>في ظُلمة </a:t>
                      </a:r>
                      <a:r>
                        <a:rPr lang="ar-SA" sz="3200" b="1" dirty="0" err="1">
                          <a:solidFill>
                            <a:srgbClr val="373737"/>
                          </a:solidFill>
                          <a:latin typeface="Simplified Arabic"/>
                          <a:ea typeface="Times New Roman"/>
                          <a:cs typeface="+mn-cs"/>
                        </a:rPr>
                        <a:t>ِ</a:t>
                      </a:r>
                      <a:r>
                        <a:rPr lang="ar-SA" sz="3200" b="1" dirty="0">
                          <a:solidFill>
                            <a:srgbClr val="373737"/>
                          </a:solidFill>
                          <a:latin typeface="Simplified Arabic"/>
                          <a:ea typeface="Times New Roman"/>
                          <a:cs typeface="+mn-cs"/>
                        </a:rPr>
                        <a:t> الآلامِ </a:t>
                      </a:r>
                      <a:r>
                        <a:rPr lang="ar-SA" sz="3200" b="1" dirty="0" smtClean="0">
                          <a:solidFill>
                            <a:srgbClr val="373737"/>
                          </a:solidFill>
                          <a:latin typeface="Simplified Arabic"/>
                          <a:ea typeface="Times New Roman"/>
                          <a:cs typeface="+mn-cs"/>
                        </a:rPr>
                        <a:t>والأدواءِ </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en-US" sz="3200" b="1" dirty="0" smtClean="0">
                          <a:solidFill>
                            <a:srgbClr val="373737"/>
                          </a:solidFill>
                          <a:latin typeface="Simplified Arabic"/>
                          <a:ea typeface="Times New Roman"/>
                          <a:cs typeface="+mn-cs"/>
                        </a:rPr>
                        <a:t> </a:t>
                      </a:r>
                      <a:r>
                        <a:rPr lang="ar-SA" sz="3200" b="1" dirty="0" smtClean="0">
                          <a:solidFill>
                            <a:srgbClr val="373737"/>
                          </a:solidFill>
                          <a:latin typeface="Simplified Arabic"/>
                          <a:ea typeface="Times New Roman"/>
                          <a:cs typeface="+mn-cs"/>
                        </a:rPr>
                        <a:t>أمشي </a:t>
                      </a:r>
                      <a:r>
                        <a:rPr lang="ar-SA" sz="3200" b="1" dirty="0">
                          <a:solidFill>
                            <a:srgbClr val="373737"/>
                          </a:solidFill>
                          <a:latin typeface="Simplified Arabic"/>
                          <a:ea typeface="Times New Roman"/>
                          <a:cs typeface="+mn-cs"/>
                        </a:rPr>
                        <a:t>بروحٍ حالمٍ، متَوَهِّجٍ</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dirty="0">
                          <a:solidFill>
                            <a:srgbClr val="373737"/>
                          </a:solidFill>
                          <a:latin typeface="Simplified Arabic"/>
                          <a:ea typeface="Times New Roman"/>
                          <a:cs typeface="+mn-cs"/>
                        </a:rPr>
                        <a:t>فَعَلامَ أخشى السَّيرَ في </a:t>
                      </a:r>
                      <a:r>
                        <a:rPr lang="ar-SA" sz="3200" b="1" dirty="0" smtClean="0">
                          <a:solidFill>
                            <a:srgbClr val="373737"/>
                          </a:solidFill>
                          <a:latin typeface="Simplified Arabic"/>
                          <a:ea typeface="Times New Roman"/>
                          <a:cs typeface="+mn-cs"/>
                        </a:rPr>
                        <a:t>الظلماءِ </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dirty="0">
                          <a:solidFill>
                            <a:srgbClr val="373737"/>
                          </a:solidFill>
                          <a:latin typeface="Simplified Arabic"/>
                          <a:ea typeface="Times New Roman"/>
                          <a:cs typeface="+mn-cs"/>
                        </a:rPr>
                        <a:t>النّور في قلبِي وبينَ جوانحي</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357158" y="642918"/>
          <a:ext cx="8501122" cy="2893550"/>
        </p:xfrm>
        <a:graphic>
          <a:graphicData uri="http://schemas.openxmlformats.org/drawingml/2006/table">
            <a:tbl>
              <a:tblPr/>
              <a:tblGrid>
                <a:gridCol w="4071966"/>
                <a:gridCol w="4429156"/>
              </a:tblGrid>
              <a:tr h="239913">
                <a:tc>
                  <a:txBody>
                    <a:bodyPr/>
                    <a:lstStyle/>
                    <a:p>
                      <a:pPr algn="ctr" rtl="0">
                        <a:lnSpc>
                          <a:spcPct val="115000"/>
                        </a:lnSpc>
                        <a:spcAft>
                          <a:spcPts val="0"/>
                        </a:spcAft>
                      </a:pPr>
                      <a:r>
                        <a:rPr lang="ar-SA" sz="3200" b="1" dirty="0">
                          <a:solidFill>
                            <a:srgbClr val="373737"/>
                          </a:solidFill>
                          <a:latin typeface="Simplified Arabic"/>
                          <a:ea typeface="Times New Roman"/>
                          <a:cs typeface="+mn-cs"/>
                        </a:rPr>
                        <a:t>أنغامُهُ، ما دامَ في </a:t>
                      </a:r>
                      <a:r>
                        <a:rPr lang="ar-SA" sz="3200" b="1" dirty="0" smtClean="0">
                          <a:solidFill>
                            <a:srgbClr val="373737"/>
                          </a:solidFill>
                          <a:latin typeface="Simplified Arabic"/>
                          <a:ea typeface="Times New Roman"/>
                          <a:cs typeface="+mn-cs"/>
                        </a:rPr>
                        <a:t>الأحياءِ </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dirty="0" smtClean="0">
                          <a:solidFill>
                            <a:srgbClr val="373737"/>
                          </a:solidFill>
                          <a:latin typeface="Simplified Arabic"/>
                          <a:ea typeface="Times New Roman"/>
                          <a:cs typeface="+mn-cs"/>
                        </a:rPr>
                        <a:t>إنّي </a:t>
                      </a:r>
                      <a:r>
                        <a:rPr lang="ar-SA" sz="3200" b="1" dirty="0">
                          <a:solidFill>
                            <a:srgbClr val="373737"/>
                          </a:solidFill>
                          <a:latin typeface="Simplified Arabic"/>
                          <a:ea typeface="Times New Roman"/>
                          <a:cs typeface="+mn-cs"/>
                        </a:rPr>
                        <a:t>أنا النّايُ الذي لا تنتهي</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dirty="0">
                          <a:solidFill>
                            <a:srgbClr val="373737"/>
                          </a:solidFill>
                          <a:latin typeface="Simplified Arabic"/>
                          <a:ea typeface="Times New Roman"/>
                          <a:cs typeface="+mn-cs"/>
                        </a:rPr>
                        <a:t>إلا حياة </a:t>
                      </a:r>
                      <a:r>
                        <a:rPr lang="ar-SA" sz="3200" b="1" dirty="0" err="1">
                          <a:solidFill>
                            <a:srgbClr val="373737"/>
                          </a:solidFill>
                          <a:latin typeface="Simplified Arabic"/>
                          <a:ea typeface="Times New Roman"/>
                          <a:cs typeface="+mn-cs"/>
                        </a:rPr>
                        <a:t>ً</a:t>
                      </a:r>
                      <a:r>
                        <a:rPr lang="ar-SA" sz="3200" b="1" dirty="0">
                          <a:solidFill>
                            <a:srgbClr val="373737"/>
                          </a:solidFill>
                          <a:latin typeface="Simplified Arabic"/>
                          <a:ea typeface="Times New Roman"/>
                          <a:cs typeface="+mn-cs"/>
                        </a:rPr>
                        <a:t> سَطْوة </a:t>
                      </a:r>
                      <a:r>
                        <a:rPr lang="ar-SA" sz="3200" b="1" dirty="0" err="1">
                          <a:solidFill>
                            <a:srgbClr val="373737"/>
                          </a:solidFill>
                          <a:latin typeface="Simplified Arabic"/>
                          <a:ea typeface="Times New Roman"/>
                          <a:cs typeface="+mn-cs"/>
                        </a:rPr>
                        <a:t>ُ</a:t>
                      </a:r>
                      <a:r>
                        <a:rPr lang="ar-SA" sz="3200" b="1" dirty="0">
                          <a:solidFill>
                            <a:srgbClr val="373737"/>
                          </a:solidFill>
                          <a:latin typeface="Simplified Arabic"/>
                          <a:ea typeface="Times New Roman"/>
                          <a:cs typeface="+mn-cs"/>
                        </a:rPr>
                        <a:t> </a:t>
                      </a:r>
                      <a:r>
                        <a:rPr lang="ar-SA" sz="3200" b="1" dirty="0" smtClean="0">
                          <a:solidFill>
                            <a:srgbClr val="373737"/>
                          </a:solidFill>
                          <a:latin typeface="Simplified Arabic"/>
                          <a:ea typeface="Times New Roman"/>
                          <a:cs typeface="+mn-cs"/>
                        </a:rPr>
                        <a:t>الأنواءِ </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dirty="0" smtClean="0">
                          <a:solidFill>
                            <a:srgbClr val="373737"/>
                          </a:solidFill>
                          <a:latin typeface="Simplified Arabic"/>
                          <a:ea typeface="Times New Roman"/>
                          <a:cs typeface="+mn-cs"/>
                        </a:rPr>
                        <a:t> وأنا </a:t>
                      </a:r>
                      <a:r>
                        <a:rPr lang="ar-SA" sz="3200" b="1" dirty="0">
                          <a:solidFill>
                            <a:srgbClr val="373737"/>
                          </a:solidFill>
                          <a:latin typeface="Simplified Arabic"/>
                          <a:ea typeface="Times New Roman"/>
                          <a:cs typeface="+mn-cs"/>
                        </a:rPr>
                        <a:t>الخِضَمُّ الرحْبُ، ليس تزيدُهُ</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dirty="0">
                          <a:solidFill>
                            <a:srgbClr val="373737"/>
                          </a:solidFill>
                          <a:latin typeface="Simplified Arabic"/>
                          <a:ea typeface="Times New Roman"/>
                          <a:cs typeface="+mn-cs"/>
                        </a:rPr>
                        <a:t>عُمُري، وأخرسَتِ المنيَّة </a:t>
                      </a:r>
                      <a:r>
                        <a:rPr lang="ar-SA" sz="3200" b="1" dirty="0" err="1">
                          <a:solidFill>
                            <a:srgbClr val="373737"/>
                          </a:solidFill>
                          <a:latin typeface="Simplified Arabic"/>
                          <a:ea typeface="Times New Roman"/>
                          <a:cs typeface="+mn-cs"/>
                        </a:rPr>
                        <a:t>ُ</a:t>
                      </a:r>
                      <a:r>
                        <a:rPr lang="ar-SA" sz="3200" b="1" dirty="0">
                          <a:solidFill>
                            <a:srgbClr val="373737"/>
                          </a:solidFill>
                          <a:latin typeface="Simplified Arabic"/>
                          <a:ea typeface="Times New Roman"/>
                          <a:cs typeface="+mn-cs"/>
                        </a:rPr>
                        <a:t> </a:t>
                      </a:r>
                      <a:r>
                        <a:rPr lang="ar-SA" sz="3200" b="1" dirty="0" smtClean="0">
                          <a:solidFill>
                            <a:srgbClr val="373737"/>
                          </a:solidFill>
                          <a:latin typeface="Simplified Arabic"/>
                          <a:ea typeface="Times New Roman"/>
                          <a:cs typeface="+mn-cs"/>
                        </a:rPr>
                        <a:t>نائي</a:t>
                      </a:r>
                      <a:r>
                        <a:rPr lang="en-US" sz="3200" b="1" dirty="0" smtClean="0">
                          <a:solidFill>
                            <a:srgbClr val="373737"/>
                          </a:solidFill>
                          <a:latin typeface="Simplified Arabic"/>
                          <a:ea typeface="Times New Roman"/>
                          <a:cs typeface="+mn-cs"/>
                        </a:rPr>
                        <a:t> </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a:solidFill>
                            <a:srgbClr val="373737"/>
                          </a:solidFill>
                          <a:latin typeface="Simplified Arabic"/>
                          <a:ea typeface="Times New Roman"/>
                          <a:cs typeface="+mn-cs"/>
                        </a:rPr>
                        <a:t>أمَّا إذا خمدَتْ حَياتي، وانْقَضَى</a:t>
                      </a:r>
                      <a:endParaRPr lang="en-US" sz="3200" b="1">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a:solidFill>
                            <a:srgbClr val="373737"/>
                          </a:solidFill>
                          <a:latin typeface="Simplified Arabic"/>
                          <a:ea typeface="Times New Roman"/>
                          <a:cs typeface="+mn-cs"/>
                        </a:rPr>
                        <a:t>قدْ عاشَ مثلَ الشُّعْلة ِ الحمْراءِ</a:t>
                      </a:r>
                      <a:endParaRPr lang="en-US" sz="3200" b="1">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en-US" sz="3200" b="1" dirty="0" smtClean="0">
                          <a:solidFill>
                            <a:srgbClr val="373737"/>
                          </a:solidFill>
                          <a:latin typeface="Simplified Arabic"/>
                          <a:ea typeface="Times New Roman"/>
                          <a:cs typeface="+mn-cs"/>
                        </a:rPr>
                        <a:t> </a:t>
                      </a:r>
                      <a:r>
                        <a:rPr lang="ar-SA" sz="3200" b="1" dirty="0" smtClean="0">
                          <a:solidFill>
                            <a:srgbClr val="373737"/>
                          </a:solidFill>
                          <a:latin typeface="Simplified Arabic"/>
                          <a:ea typeface="Times New Roman"/>
                          <a:cs typeface="+mn-cs"/>
                        </a:rPr>
                        <a:t>وخبا </a:t>
                      </a:r>
                      <a:r>
                        <a:rPr lang="ar-SA" sz="3200" b="1" dirty="0">
                          <a:solidFill>
                            <a:srgbClr val="373737"/>
                          </a:solidFill>
                          <a:latin typeface="Simplified Arabic"/>
                          <a:ea typeface="Times New Roman"/>
                          <a:cs typeface="+mn-cs"/>
                        </a:rPr>
                        <a:t>لهيبُ الكون في قلبي الذي</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dirty="0">
                          <a:solidFill>
                            <a:srgbClr val="373737"/>
                          </a:solidFill>
                          <a:latin typeface="Simplified Arabic"/>
                          <a:ea typeface="Times New Roman"/>
                          <a:cs typeface="+mn-cs"/>
                        </a:rPr>
                        <a:t>عَنْ عَالمِ الآثامِ، </a:t>
                      </a:r>
                      <a:r>
                        <a:rPr lang="ar-SA" sz="3200" b="1" dirty="0" smtClean="0">
                          <a:solidFill>
                            <a:srgbClr val="373737"/>
                          </a:solidFill>
                          <a:latin typeface="Simplified Arabic"/>
                          <a:ea typeface="Times New Roman"/>
                          <a:cs typeface="+mn-cs"/>
                        </a:rPr>
                        <a:t>والبغضاءِ</a:t>
                      </a:r>
                      <a:r>
                        <a:rPr lang="en-US" sz="3200" b="1" dirty="0" smtClean="0">
                          <a:solidFill>
                            <a:srgbClr val="373737"/>
                          </a:solidFill>
                          <a:latin typeface="Simplified Arabic"/>
                          <a:ea typeface="Times New Roman"/>
                          <a:cs typeface="+mn-cs"/>
                        </a:rPr>
                        <a:t> </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dirty="0">
                          <a:solidFill>
                            <a:srgbClr val="373737"/>
                          </a:solidFill>
                          <a:latin typeface="Simplified Arabic"/>
                          <a:ea typeface="Times New Roman"/>
                          <a:cs typeface="+mn-cs"/>
                        </a:rPr>
                        <a:t>فأنا السَّعيدُ بأنني مُتَحوِّلٌ</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285720" y="500042"/>
          <a:ext cx="8572560" cy="2893550"/>
        </p:xfrm>
        <a:graphic>
          <a:graphicData uri="http://schemas.openxmlformats.org/drawingml/2006/table">
            <a:tbl>
              <a:tblPr/>
              <a:tblGrid>
                <a:gridCol w="4143404"/>
                <a:gridCol w="4429156"/>
              </a:tblGrid>
              <a:tr h="239913">
                <a:tc>
                  <a:txBody>
                    <a:bodyPr/>
                    <a:lstStyle/>
                    <a:p>
                      <a:pPr algn="ctr" rtl="0">
                        <a:lnSpc>
                          <a:spcPct val="115000"/>
                        </a:lnSpc>
                        <a:spcAft>
                          <a:spcPts val="0"/>
                        </a:spcAft>
                      </a:pPr>
                      <a:r>
                        <a:rPr lang="ar-SA" sz="3200" b="1" dirty="0">
                          <a:solidFill>
                            <a:srgbClr val="373737"/>
                          </a:solidFill>
                          <a:latin typeface="Simplified Arabic"/>
                          <a:ea typeface="Times New Roman"/>
                          <a:cs typeface="+mn-cs"/>
                        </a:rPr>
                        <a:t>وأَرْتوي منْ مَنْهَلِ الأَضْواءِ</a:t>
                      </a:r>
                      <a:r>
                        <a:rPr lang="en-US" sz="3200" b="1" dirty="0">
                          <a:solidFill>
                            <a:srgbClr val="373737"/>
                          </a:solidFill>
                          <a:latin typeface="Simplified Arabic"/>
                          <a:ea typeface="Times New Roman"/>
                          <a:cs typeface="+mn-cs"/>
                        </a:rPr>
                        <a:t>"</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en-US" sz="3200" b="1" dirty="0" smtClean="0">
                          <a:solidFill>
                            <a:srgbClr val="373737"/>
                          </a:solidFill>
                          <a:latin typeface="Simplified Arabic"/>
                          <a:ea typeface="Times New Roman"/>
                          <a:cs typeface="+mn-cs"/>
                        </a:rPr>
                        <a:t> </a:t>
                      </a:r>
                      <a:r>
                        <a:rPr lang="ar-SA" sz="3200" b="1" dirty="0" smtClean="0">
                          <a:solidFill>
                            <a:srgbClr val="373737"/>
                          </a:solidFill>
                          <a:latin typeface="Simplified Arabic"/>
                          <a:ea typeface="Times New Roman"/>
                          <a:cs typeface="+mn-cs"/>
                        </a:rPr>
                        <a:t>لأذوبَ </a:t>
                      </a:r>
                      <a:r>
                        <a:rPr lang="ar-SA" sz="3200" b="1" dirty="0">
                          <a:solidFill>
                            <a:srgbClr val="373737"/>
                          </a:solidFill>
                          <a:latin typeface="Simplified Arabic"/>
                          <a:ea typeface="Times New Roman"/>
                          <a:cs typeface="+mn-cs"/>
                        </a:rPr>
                        <a:t>في فجر الجمال السرمديِّ</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a:solidFill>
                            <a:srgbClr val="373737"/>
                          </a:solidFill>
                          <a:latin typeface="Simplified Arabic"/>
                          <a:ea typeface="Times New Roman"/>
                          <a:cs typeface="+mn-cs"/>
                        </a:rPr>
                        <a:t>هَدْمي وودُّوا لو يخرُّ بنائي</a:t>
                      </a:r>
                      <a:endParaRPr lang="en-US" sz="3200" b="1">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a:solidFill>
                            <a:srgbClr val="373737"/>
                          </a:solidFill>
                          <a:latin typeface="Simplified Arabic"/>
                          <a:ea typeface="Times New Roman"/>
                          <a:cs typeface="+mn-cs"/>
                        </a:rPr>
                        <a:t>وأقولُ للجَمْعِ الذينَ تجشَّموا</a:t>
                      </a:r>
                      <a:endParaRPr lang="en-US" sz="3200" b="1">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a:solidFill>
                            <a:srgbClr val="373737"/>
                          </a:solidFill>
                          <a:latin typeface="Simplified Arabic"/>
                          <a:ea typeface="Times New Roman"/>
                          <a:cs typeface="+mn-cs"/>
                        </a:rPr>
                        <a:t>فتخيّلوا أنِّي قَضَيْتُ ذَمائي</a:t>
                      </a:r>
                      <a:endParaRPr lang="en-US" sz="3200" b="1">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a:solidFill>
                            <a:srgbClr val="373737"/>
                          </a:solidFill>
                          <a:latin typeface="Simplified Arabic"/>
                          <a:ea typeface="Times New Roman"/>
                          <a:cs typeface="+mn-cs"/>
                        </a:rPr>
                        <a:t>ورأوْا على الأشواك ظلِّيَ هامِداً</a:t>
                      </a:r>
                      <a:endParaRPr lang="en-US" sz="3200" b="1">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ctr" rtl="0">
                        <a:lnSpc>
                          <a:spcPct val="115000"/>
                        </a:lnSpc>
                        <a:spcAft>
                          <a:spcPts val="0"/>
                        </a:spcAft>
                      </a:pPr>
                      <a:r>
                        <a:rPr lang="ar-SA" sz="3200" b="1">
                          <a:solidFill>
                            <a:srgbClr val="373737"/>
                          </a:solidFill>
                          <a:latin typeface="Simplified Arabic"/>
                          <a:ea typeface="Times New Roman"/>
                          <a:cs typeface="+mn-cs"/>
                        </a:rPr>
                        <a:t>وجدوا..، ليشوُوا فوقَهُ أشلائي</a:t>
                      </a:r>
                      <a:endParaRPr lang="en-US" sz="3200" b="1">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a:solidFill>
                            <a:srgbClr val="373737"/>
                          </a:solidFill>
                          <a:latin typeface="Simplified Arabic"/>
                          <a:ea typeface="Times New Roman"/>
                          <a:cs typeface="+mn-cs"/>
                        </a:rPr>
                        <a:t>وغدوْا يَشُبُّون اللَّهيبَ بكلِّ ما</a:t>
                      </a:r>
                      <a:endParaRPr lang="en-US" sz="3200" b="1">
                        <a:latin typeface="Calibri"/>
                        <a:ea typeface="Calibri"/>
                        <a:cs typeface="+mn-cs"/>
                      </a:endParaRPr>
                    </a:p>
                  </a:txBody>
                  <a:tcPr marL="8939" marR="8939" marT="8939" marB="8939" anchor="ctr">
                    <a:lnL>
                      <a:noFill/>
                    </a:lnL>
                    <a:lnR>
                      <a:noFill/>
                    </a:lnR>
                    <a:lnT>
                      <a:noFill/>
                    </a:lnT>
                    <a:lnB>
                      <a:noFill/>
                    </a:lnB>
                    <a:solidFill>
                      <a:srgbClr val="FFFFFF"/>
                    </a:solidFill>
                  </a:tcPr>
                </a:tc>
              </a:tr>
              <a:tr h="0">
                <a:tc>
                  <a:txBody>
                    <a:bodyPr/>
                    <a:lstStyle/>
                    <a:p>
                      <a:pPr algn="ctr" rtl="0">
                        <a:lnSpc>
                          <a:spcPct val="115000"/>
                        </a:lnSpc>
                        <a:spcAft>
                          <a:spcPts val="0"/>
                        </a:spcAft>
                      </a:pPr>
                      <a:r>
                        <a:rPr lang="ar-SA" sz="3200" b="1" dirty="0">
                          <a:solidFill>
                            <a:srgbClr val="373737"/>
                          </a:solidFill>
                          <a:latin typeface="Simplified Arabic"/>
                          <a:ea typeface="Times New Roman"/>
                          <a:cs typeface="+mn-cs"/>
                        </a:rPr>
                        <a:t>لحمي، ويرتشفوا عليه دِمائي</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dirty="0">
                          <a:solidFill>
                            <a:srgbClr val="373737"/>
                          </a:solidFill>
                          <a:latin typeface="Simplified Arabic"/>
                          <a:ea typeface="Times New Roman"/>
                          <a:cs typeface="+mn-cs"/>
                        </a:rPr>
                        <a:t>ومضُوْا يمدُّونَ الخوانَ، ليأكُلوا</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571472" y="500042"/>
          <a:ext cx="8215370" cy="3051636"/>
        </p:xfrm>
        <a:graphic>
          <a:graphicData uri="http://schemas.openxmlformats.org/drawingml/2006/table">
            <a:tbl>
              <a:tblPr/>
              <a:tblGrid>
                <a:gridCol w="3786214"/>
                <a:gridCol w="4429156"/>
              </a:tblGrid>
              <a:tr h="239913">
                <a:tc>
                  <a:txBody>
                    <a:bodyPr/>
                    <a:lstStyle/>
                    <a:p>
                      <a:pPr algn="l" rtl="0">
                        <a:lnSpc>
                          <a:spcPct val="115000"/>
                        </a:lnSpc>
                        <a:spcAft>
                          <a:spcPts val="0"/>
                        </a:spcAft>
                      </a:pPr>
                      <a:r>
                        <a:rPr lang="ar-SA" sz="2800" b="1" dirty="0">
                          <a:solidFill>
                            <a:srgbClr val="373737"/>
                          </a:solidFill>
                          <a:latin typeface="Simplified Arabic"/>
                          <a:ea typeface="Times New Roman"/>
                          <a:cs typeface="+mn-cs"/>
                        </a:rPr>
                        <a:t>وَعلى شِفاهي بَسْمة </a:t>
                      </a:r>
                      <a:r>
                        <a:rPr lang="ar-SA" sz="2800" b="1" dirty="0" smtClean="0">
                          <a:solidFill>
                            <a:srgbClr val="373737"/>
                          </a:solidFill>
                          <a:latin typeface="Simplified Arabic"/>
                          <a:ea typeface="Times New Roman"/>
                          <a:cs typeface="+mn-cs"/>
                        </a:rPr>
                        <a:t>اسْتِهزاءِ</a:t>
                      </a:r>
                      <a:r>
                        <a:rPr lang="en-US" sz="2800" b="1" dirty="0" smtClean="0">
                          <a:solidFill>
                            <a:srgbClr val="373737"/>
                          </a:solidFill>
                          <a:latin typeface="Simplified Arabic"/>
                          <a:ea typeface="Times New Roman"/>
                          <a:cs typeface="+mn-cs"/>
                        </a:rPr>
                        <a:t> :</a:t>
                      </a:r>
                      <a:endParaRPr lang="en-US" sz="28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2800" b="1">
                          <a:solidFill>
                            <a:srgbClr val="373737"/>
                          </a:solidFill>
                          <a:latin typeface="Simplified Arabic"/>
                          <a:ea typeface="Times New Roman"/>
                          <a:cs typeface="+mn-cs"/>
                        </a:rPr>
                        <a:t>إنّي أقول ـ لَهُمْ ـ ووجهي مُشْرقٌ</a:t>
                      </a:r>
                      <a:endParaRPr lang="en-US" sz="2800" b="1">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l" rtl="0">
                        <a:lnSpc>
                          <a:spcPct val="115000"/>
                        </a:lnSpc>
                        <a:spcAft>
                          <a:spcPts val="0"/>
                        </a:spcAft>
                      </a:pPr>
                      <a:r>
                        <a:rPr lang="ar-SA" sz="2800" b="1">
                          <a:solidFill>
                            <a:srgbClr val="373737"/>
                          </a:solidFill>
                          <a:latin typeface="Simplified Arabic"/>
                          <a:ea typeface="Times New Roman"/>
                          <a:cs typeface="+mn-cs"/>
                        </a:rPr>
                        <a:t>والنَّارَ لا تَأتي عَلَى أعْضائي</a:t>
                      </a:r>
                      <a:endParaRPr lang="en-US" sz="2800" b="1">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en-US" sz="2800" b="1" dirty="0">
                          <a:solidFill>
                            <a:srgbClr val="373737"/>
                          </a:solidFill>
                          <a:latin typeface="Simplified Arabic"/>
                          <a:ea typeface="Times New Roman"/>
                          <a:cs typeface="+mn-cs"/>
                        </a:rPr>
                        <a:t>"</a:t>
                      </a:r>
                      <a:r>
                        <a:rPr lang="ar-SA" sz="2800" b="1" dirty="0">
                          <a:solidFill>
                            <a:srgbClr val="373737"/>
                          </a:solidFill>
                          <a:latin typeface="Simplified Arabic"/>
                          <a:ea typeface="Times New Roman"/>
                          <a:cs typeface="+mn-cs"/>
                        </a:rPr>
                        <a:t>إنَّ المعاوِلَ لا تهدُّ مَناكِبي</a:t>
                      </a:r>
                      <a:endParaRPr lang="en-US" sz="28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l" rtl="0">
                        <a:lnSpc>
                          <a:spcPct val="115000"/>
                        </a:lnSpc>
                        <a:spcAft>
                          <a:spcPts val="0"/>
                        </a:spcAft>
                      </a:pPr>
                      <a:r>
                        <a:rPr lang="ar-SA" sz="2800" b="1" dirty="0">
                          <a:solidFill>
                            <a:srgbClr val="373737"/>
                          </a:solidFill>
                          <a:latin typeface="Simplified Arabic"/>
                          <a:ea typeface="Times New Roman"/>
                          <a:cs typeface="+mn-cs"/>
                        </a:rPr>
                        <a:t>يا مَعْشَرَ الأَطفالِ تحتَ </a:t>
                      </a:r>
                      <a:r>
                        <a:rPr lang="ar-SA" sz="2800" b="1" dirty="0" smtClean="0">
                          <a:solidFill>
                            <a:srgbClr val="373737"/>
                          </a:solidFill>
                          <a:latin typeface="Simplified Arabic"/>
                          <a:ea typeface="Times New Roman"/>
                          <a:cs typeface="+mn-cs"/>
                        </a:rPr>
                        <a:t>سَمائي</a:t>
                      </a:r>
                      <a:r>
                        <a:rPr lang="en-US" sz="2800" b="1" dirty="0" smtClean="0">
                          <a:solidFill>
                            <a:srgbClr val="373737"/>
                          </a:solidFill>
                          <a:latin typeface="Simplified Arabic"/>
                          <a:ea typeface="Times New Roman"/>
                          <a:cs typeface="+mn-cs"/>
                        </a:rPr>
                        <a:t> </a:t>
                      </a:r>
                      <a:endParaRPr lang="en-US" sz="28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en-US" sz="2800" b="1" dirty="0" smtClean="0">
                          <a:solidFill>
                            <a:srgbClr val="373737"/>
                          </a:solidFill>
                          <a:latin typeface="Simplified Arabic"/>
                          <a:ea typeface="Times New Roman"/>
                          <a:cs typeface="+mn-cs"/>
                        </a:rPr>
                        <a:t> </a:t>
                      </a:r>
                      <a:r>
                        <a:rPr lang="ar-SA" sz="2800" b="1" dirty="0" smtClean="0">
                          <a:solidFill>
                            <a:srgbClr val="373737"/>
                          </a:solidFill>
                          <a:latin typeface="Simplified Arabic"/>
                          <a:ea typeface="Times New Roman"/>
                          <a:cs typeface="+mn-cs"/>
                        </a:rPr>
                        <a:t>فارموا </a:t>
                      </a:r>
                      <a:r>
                        <a:rPr lang="ar-SA" sz="2800" b="1" dirty="0">
                          <a:solidFill>
                            <a:srgbClr val="373737"/>
                          </a:solidFill>
                          <a:latin typeface="Simplified Arabic"/>
                          <a:ea typeface="Times New Roman"/>
                          <a:cs typeface="+mn-cs"/>
                        </a:rPr>
                        <a:t>إلى النَّار الحشائشَ..، والعبوا</a:t>
                      </a:r>
                      <a:endParaRPr lang="en-US" sz="28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l" rtl="0">
                        <a:lnSpc>
                          <a:spcPct val="115000"/>
                        </a:lnSpc>
                        <a:spcAft>
                          <a:spcPts val="0"/>
                        </a:spcAft>
                      </a:pPr>
                      <a:r>
                        <a:rPr lang="ar-SA" sz="2800" b="1" dirty="0" smtClean="0">
                          <a:solidFill>
                            <a:srgbClr val="373737"/>
                          </a:solidFill>
                          <a:latin typeface="Simplified Arabic"/>
                          <a:ea typeface="Times New Roman"/>
                          <a:cs typeface="+mn-cs"/>
                        </a:rPr>
                        <a:t>بالهول </a:t>
                      </a:r>
                      <a:r>
                        <a:rPr lang="ar-SA" sz="2800" b="1" dirty="0">
                          <a:solidFill>
                            <a:srgbClr val="373737"/>
                          </a:solidFill>
                          <a:latin typeface="Simplified Arabic"/>
                          <a:ea typeface="Times New Roman"/>
                          <a:cs typeface="+mn-cs"/>
                        </a:rPr>
                        <a:t>قَلْبُ القبّة </a:t>
                      </a:r>
                      <a:r>
                        <a:rPr lang="ar-SA" sz="2800" b="1" dirty="0" err="1">
                          <a:solidFill>
                            <a:srgbClr val="373737"/>
                          </a:solidFill>
                          <a:latin typeface="Simplified Arabic"/>
                          <a:ea typeface="Times New Roman"/>
                          <a:cs typeface="+mn-cs"/>
                        </a:rPr>
                        <a:t>ِ</a:t>
                      </a:r>
                      <a:r>
                        <a:rPr lang="ar-SA" sz="2800" b="1" dirty="0">
                          <a:solidFill>
                            <a:srgbClr val="373737"/>
                          </a:solidFill>
                          <a:latin typeface="Simplified Arabic"/>
                          <a:ea typeface="Times New Roman"/>
                          <a:cs typeface="+mn-cs"/>
                        </a:rPr>
                        <a:t> </a:t>
                      </a:r>
                      <a:r>
                        <a:rPr lang="ar-SA" sz="2800" b="1" dirty="0" smtClean="0">
                          <a:solidFill>
                            <a:srgbClr val="373737"/>
                          </a:solidFill>
                          <a:latin typeface="Simplified Arabic"/>
                          <a:ea typeface="Times New Roman"/>
                          <a:cs typeface="+mn-cs"/>
                        </a:rPr>
                        <a:t>الزَّرقاء</a:t>
                      </a:r>
                      <a:endParaRPr lang="en-US" sz="28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en-US" sz="2800" b="1" dirty="0" smtClean="0">
                          <a:solidFill>
                            <a:srgbClr val="373737"/>
                          </a:solidFill>
                          <a:latin typeface="Simplified Arabic"/>
                          <a:ea typeface="Times New Roman"/>
                          <a:cs typeface="+mn-cs"/>
                        </a:rPr>
                        <a:t> </a:t>
                      </a:r>
                      <a:r>
                        <a:rPr lang="ar-SA" sz="2800" b="1" dirty="0" smtClean="0">
                          <a:solidFill>
                            <a:srgbClr val="373737"/>
                          </a:solidFill>
                          <a:latin typeface="Simplified Arabic"/>
                          <a:ea typeface="Times New Roman"/>
                          <a:cs typeface="+mn-cs"/>
                        </a:rPr>
                        <a:t>وإذا </a:t>
                      </a:r>
                      <a:r>
                        <a:rPr lang="ar-SA" sz="2800" b="1" dirty="0">
                          <a:solidFill>
                            <a:srgbClr val="373737"/>
                          </a:solidFill>
                          <a:latin typeface="Simplified Arabic"/>
                          <a:ea typeface="Times New Roman"/>
                          <a:cs typeface="+mn-cs"/>
                        </a:rPr>
                        <a:t>تمرّدتِ العَواصفُ، وانتشى</a:t>
                      </a:r>
                      <a:endParaRPr lang="en-US" sz="28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l" rtl="0">
                        <a:lnSpc>
                          <a:spcPct val="115000"/>
                        </a:lnSpc>
                        <a:spcAft>
                          <a:spcPts val="0"/>
                        </a:spcAft>
                      </a:pPr>
                      <a:r>
                        <a:rPr lang="ar-SA" sz="2800" b="1" dirty="0" smtClean="0">
                          <a:solidFill>
                            <a:srgbClr val="373737"/>
                          </a:solidFill>
                          <a:latin typeface="Simplified Arabic"/>
                          <a:ea typeface="Times New Roman"/>
                          <a:cs typeface="+mn-cs"/>
                        </a:rPr>
                        <a:t>فوقَ </a:t>
                      </a:r>
                      <a:r>
                        <a:rPr lang="ar-SA" sz="2800" b="1" dirty="0">
                          <a:solidFill>
                            <a:srgbClr val="373737"/>
                          </a:solidFill>
                          <a:latin typeface="Simplified Arabic"/>
                          <a:ea typeface="Times New Roman"/>
                          <a:cs typeface="+mn-cs"/>
                        </a:rPr>
                        <a:t>الزّوابعِ، في الفَضاءِ النائي</a:t>
                      </a:r>
                      <a:endParaRPr lang="en-US" sz="28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en-US" sz="2800" b="1" dirty="0" smtClean="0">
                          <a:solidFill>
                            <a:srgbClr val="373737"/>
                          </a:solidFill>
                          <a:latin typeface="Simplified Arabic"/>
                          <a:ea typeface="Times New Roman"/>
                          <a:cs typeface="+mn-cs"/>
                        </a:rPr>
                        <a:t> </a:t>
                      </a:r>
                      <a:r>
                        <a:rPr lang="ar-SA" sz="2800" b="1" dirty="0" smtClean="0">
                          <a:solidFill>
                            <a:srgbClr val="373737"/>
                          </a:solidFill>
                          <a:latin typeface="Simplified Arabic"/>
                          <a:ea typeface="Times New Roman"/>
                          <a:cs typeface="+mn-cs"/>
                        </a:rPr>
                        <a:t>ورأيتموني </a:t>
                      </a:r>
                      <a:r>
                        <a:rPr lang="ar-SA" sz="2800" b="1" dirty="0">
                          <a:solidFill>
                            <a:srgbClr val="373737"/>
                          </a:solidFill>
                          <a:latin typeface="Simplified Arabic"/>
                          <a:ea typeface="Times New Roman"/>
                          <a:cs typeface="+mn-cs"/>
                        </a:rPr>
                        <a:t>طائراً، مترنِّماً</a:t>
                      </a:r>
                      <a:endParaRPr lang="en-US" sz="28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239913">
                <a:tc>
                  <a:txBody>
                    <a:bodyPr/>
                    <a:lstStyle/>
                    <a:p>
                      <a:pPr algn="l" rtl="0">
                        <a:lnSpc>
                          <a:spcPct val="115000"/>
                        </a:lnSpc>
                        <a:spcAft>
                          <a:spcPts val="0"/>
                        </a:spcAft>
                      </a:pPr>
                      <a:r>
                        <a:rPr lang="ar-SA" sz="2800" b="1" dirty="0">
                          <a:solidFill>
                            <a:srgbClr val="373737"/>
                          </a:solidFill>
                          <a:latin typeface="Simplified Arabic"/>
                          <a:ea typeface="Times New Roman"/>
                          <a:cs typeface="+mn-cs"/>
                        </a:rPr>
                        <a:t>خَوْفَ الرِّياحِ الْهوجِ والأَنواءِ</a:t>
                      </a:r>
                      <a:r>
                        <a:rPr lang="en-US" sz="2800" b="1" dirty="0" smtClean="0">
                          <a:solidFill>
                            <a:srgbClr val="373737"/>
                          </a:solidFill>
                          <a:latin typeface="Simplified Arabic"/>
                          <a:ea typeface="Times New Roman"/>
                          <a:cs typeface="+mn-cs"/>
                        </a:rPr>
                        <a:t>.. </a:t>
                      </a:r>
                      <a:endParaRPr lang="en-US" sz="28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en-US" sz="2800" b="1" dirty="0" smtClean="0">
                          <a:solidFill>
                            <a:srgbClr val="373737"/>
                          </a:solidFill>
                          <a:latin typeface="Simplified Arabic"/>
                          <a:ea typeface="Times New Roman"/>
                          <a:cs typeface="+mn-cs"/>
                        </a:rPr>
                        <a:t> </a:t>
                      </a:r>
                      <a:r>
                        <a:rPr lang="ar-SA" sz="2800" b="1" dirty="0" smtClean="0">
                          <a:solidFill>
                            <a:srgbClr val="373737"/>
                          </a:solidFill>
                          <a:latin typeface="Simplified Arabic"/>
                          <a:ea typeface="Times New Roman"/>
                          <a:cs typeface="+mn-cs"/>
                        </a:rPr>
                        <a:t>فارموا </a:t>
                      </a:r>
                      <a:r>
                        <a:rPr lang="ar-SA" sz="2800" b="1" dirty="0">
                          <a:solidFill>
                            <a:srgbClr val="373737"/>
                          </a:solidFill>
                          <a:latin typeface="Simplified Arabic"/>
                          <a:ea typeface="Times New Roman"/>
                          <a:cs typeface="+mn-cs"/>
                        </a:rPr>
                        <a:t>على ظلّي الحجارة </a:t>
                      </a:r>
                      <a:r>
                        <a:rPr lang="ar-SA" sz="2800" b="1" dirty="0" err="1">
                          <a:solidFill>
                            <a:srgbClr val="373737"/>
                          </a:solidFill>
                          <a:latin typeface="Simplified Arabic"/>
                          <a:ea typeface="Times New Roman"/>
                          <a:cs typeface="+mn-cs"/>
                        </a:rPr>
                        <a:t>َ</a:t>
                      </a:r>
                      <a:r>
                        <a:rPr lang="ar-SA" sz="2800" b="1" dirty="0">
                          <a:solidFill>
                            <a:srgbClr val="373737"/>
                          </a:solidFill>
                          <a:latin typeface="Simplified Arabic"/>
                          <a:ea typeface="Times New Roman"/>
                          <a:cs typeface="+mn-cs"/>
                        </a:rPr>
                        <a:t>، واختفوا</a:t>
                      </a:r>
                      <a:endParaRPr lang="en-US" sz="2800" b="1" dirty="0">
                        <a:latin typeface="Calibri"/>
                        <a:ea typeface="Calibri"/>
                        <a:cs typeface="+mn-cs"/>
                      </a:endParaRPr>
                    </a:p>
                  </a:txBody>
                  <a:tcPr marL="8939" marR="8939" marT="8939" marB="8939" anchor="ctr">
                    <a:lnL>
                      <a:noFill/>
                    </a:lnL>
                    <a:lnR>
                      <a:noFill/>
                    </a:lnR>
                    <a:lnT>
                      <a:noFill/>
                    </a:lnT>
                    <a:lnB>
                      <a:noFill/>
                    </a:lnB>
                    <a:solidFill>
                      <a:srgbClr val="FFFFFF"/>
                    </a:solidFill>
                  </a:tcPr>
                </a:tc>
              </a:tr>
            </a:tbl>
          </a:graphicData>
        </a:graphic>
      </p:graphicFrame>
      <p:sp>
        <p:nvSpPr>
          <p:cNvPr id="2150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428596" y="500042"/>
          <a:ext cx="8358246" cy="4572033"/>
        </p:xfrm>
        <a:graphic>
          <a:graphicData uri="http://schemas.openxmlformats.org/drawingml/2006/table">
            <a:tbl>
              <a:tblPr/>
              <a:tblGrid>
                <a:gridCol w="4071966"/>
                <a:gridCol w="4286280"/>
              </a:tblGrid>
              <a:tr h="1524011">
                <a:tc>
                  <a:txBody>
                    <a:bodyPr/>
                    <a:lstStyle/>
                    <a:p>
                      <a:pPr algn="ctr" rtl="0">
                        <a:lnSpc>
                          <a:spcPct val="115000"/>
                        </a:lnSpc>
                        <a:spcAft>
                          <a:spcPts val="0"/>
                        </a:spcAft>
                      </a:pPr>
                      <a:r>
                        <a:rPr lang="ar-SA" sz="3200" b="1" dirty="0">
                          <a:solidFill>
                            <a:srgbClr val="373737"/>
                          </a:solidFill>
                          <a:latin typeface="Simplified Arabic"/>
                          <a:ea typeface="Times New Roman"/>
                          <a:cs typeface="+mn-cs"/>
                        </a:rPr>
                        <a:t>وتجاهَرُوا </a:t>
                      </a:r>
                      <a:r>
                        <a:rPr lang="ar-SA" sz="3200" b="1" dirty="0" err="1">
                          <a:solidFill>
                            <a:srgbClr val="373737"/>
                          </a:solidFill>
                          <a:latin typeface="Simplified Arabic"/>
                          <a:ea typeface="Times New Roman"/>
                          <a:cs typeface="+mn-cs"/>
                        </a:rPr>
                        <a:t>ـ</a:t>
                      </a:r>
                      <a:r>
                        <a:rPr lang="ar-SA" sz="3200" b="1" dirty="0">
                          <a:solidFill>
                            <a:srgbClr val="373737"/>
                          </a:solidFill>
                          <a:latin typeface="Simplified Arabic"/>
                          <a:ea typeface="Times New Roman"/>
                          <a:cs typeface="+mn-cs"/>
                        </a:rPr>
                        <a:t> ما شئتمُ </a:t>
                      </a:r>
                      <a:r>
                        <a:rPr lang="ar-SA" sz="3200" b="1" dirty="0" err="1">
                          <a:solidFill>
                            <a:srgbClr val="373737"/>
                          </a:solidFill>
                          <a:latin typeface="Simplified Arabic"/>
                          <a:ea typeface="Times New Roman"/>
                          <a:cs typeface="+mn-cs"/>
                        </a:rPr>
                        <a:t>ـ</a:t>
                      </a:r>
                      <a:r>
                        <a:rPr lang="ar-SA" sz="3200" b="1" dirty="0">
                          <a:solidFill>
                            <a:srgbClr val="373737"/>
                          </a:solidFill>
                          <a:latin typeface="Simplified Arabic"/>
                          <a:ea typeface="Times New Roman"/>
                          <a:cs typeface="+mn-cs"/>
                        </a:rPr>
                        <a:t> </a:t>
                      </a:r>
                      <a:r>
                        <a:rPr lang="ar-SA" sz="3200" b="1" dirty="0" smtClean="0">
                          <a:solidFill>
                            <a:srgbClr val="373737"/>
                          </a:solidFill>
                          <a:latin typeface="Simplified Arabic"/>
                          <a:ea typeface="Times New Roman"/>
                          <a:cs typeface="+mn-cs"/>
                        </a:rPr>
                        <a:t>بِعدائي</a:t>
                      </a:r>
                      <a:r>
                        <a:rPr lang="en-US" sz="3200" b="1" dirty="0" smtClean="0">
                          <a:solidFill>
                            <a:srgbClr val="373737"/>
                          </a:solidFill>
                          <a:latin typeface="Simplified Arabic"/>
                          <a:ea typeface="Times New Roman"/>
                          <a:cs typeface="+mn-cs"/>
                        </a:rPr>
                        <a:t> </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en-US" sz="3200" b="1" dirty="0" smtClean="0">
                          <a:solidFill>
                            <a:srgbClr val="373737"/>
                          </a:solidFill>
                          <a:latin typeface="Simplified Arabic"/>
                          <a:ea typeface="Times New Roman"/>
                          <a:cs typeface="+mn-cs"/>
                        </a:rPr>
                        <a:t> </a:t>
                      </a:r>
                      <a:r>
                        <a:rPr lang="ar-SA" sz="3200" b="1" dirty="0" smtClean="0">
                          <a:solidFill>
                            <a:srgbClr val="373737"/>
                          </a:solidFill>
                          <a:latin typeface="Simplified Arabic"/>
                          <a:ea typeface="Times New Roman"/>
                          <a:cs typeface="+mn-cs"/>
                        </a:rPr>
                        <a:t>وترنَّموا </a:t>
                      </a:r>
                      <a:r>
                        <a:rPr lang="ar-SA" sz="3200" b="1" dirty="0" err="1">
                          <a:solidFill>
                            <a:srgbClr val="373737"/>
                          </a:solidFill>
                          <a:latin typeface="Simplified Arabic"/>
                          <a:ea typeface="Times New Roman"/>
                          <a:cs typeface="+mn-cs"/>
                        </a:rPr>
                        <a:t>ـ</a:t>
                      </a:r>
                      <a:r>
                        <a:rPr lang="ar-SA" sz="3200" b="1" dirty="0">
                          <a:solidFill>
                            <a:srgbClr val="373737"/>
                          </a:solidFill>
                          <a:latin typeface="Simplified Arabic"/>
                          <a:ea typeface="Times New Roman"/>
                          <a:cs typeface="+mn-cs"/>
                        </a:rPr>
                        <a:t> ما شئتمُ </a:t>
                      </a:r>
                      <a:r>
                        <a:rPr lang="ar-SA" sz="3200" b="1" dirty="0" err="1">
                          <a:solidFill>
                            <a:srgbClr val="373737"/>
                          </a:solidFill>
                          <a:latin typeface="Simplified Arabic"/>
                          <a:ea typeface="Times New Roman"/>
                          <a:cs typeface="+mn-cs"/>
                        </a:rPr>
                        <a:t>ـ</a:t>
                      </a:r>
                      <a:r>
                        <a:rPr lang="ar-SA" sz="3200" b="1" dirty="0">
                          <a:solidFill>
                            <a:srgbClr val="373737"/>
                          </a:solidFill>
                          <a:latin typeface="Simplified Arabic"/>
                          <a:ea typeface="Times New Roman"/>
                          <a:cs typeface="+mn-cs"/>
                        </a:rPr>
                        <a:t> بِشَتَائمي</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1524011">
                <a:tc>
                  <a:txBody>
                    <a:bodyPr/>
                    <a:lstStyle/>
                    <a:p>
                      <a:pPr algn="ctr" rtl="0">
                        <a:lnSpc>
                          <a:spcPct val="115000"/>
                        </a:lnSpc>
                        <a:spcAft>
                          <a:spcPts val="0"/>
                        </a:spcAft>
                      </a:pPr>
                      <a:r>
                        <a:rPr lang="ar-SA" sz="3200" b="1" dirty="0" smtClean="0">
                          <a:solidFill>
                            <a:srgbClr val="373737"/>
                          </a:solidFill>
                          <a:latin typeface="Simplified Arabic"/>
                          <a:ea typeface="Times New Roman"/>
                          <a:cs typeface="+mn-cs"/>
                        </a:rPr>
                        <a:t>الشمسُ </a:t>
                      </a:r>
                      <a:r>
                        <a:rPr lang="ar-SA" sz="3200" b="1" dirty="0">
                          <a:solidFill>
                            <a:srgbClr val="373737"/>
                          </a:solidFill>
                          <a:latin typeface="Simplified Arabic"/>
                          <a:ea typeface="Times New Roman"/>
                          <a:cs typeface="+mn-cs"/>
                        </a:rPr>
                        <a:t>والشفقُ الجميلُ </a:t>
                      </a:r>
                      <a:r>
                        <a:rPr lang="ar-SA" sz="3200" b="1" dirty="0" err="1">
                          <a:solidFill>
                            <a:srgbClr val="373737"/>
                          </a:solidFill>
                          <a:latin typeface="Simplified Arabic"/>
                          <a:ea typeface="Times New Roman"/>
                          <a:cs typeface="+mn-cs"/>
                        </a:rPr>
                        <a:t>إزائي</a:t>
                      </a:r>
                      <a:r>
                        <a:rPr lang="en-US" sz="3200" b="1" dirty="0">
                          <a:solidFill>
                            <a:srgbClr val="373737"/>
                          </a:solidFill>
                          <a:latin typeface="Simplified Arabic"/>
                          <a:ea typeface="Times New Roman"/>
                          <a:cs typeface="+mn-cs"/>
                        </a:rPr>
                        <a:t>:</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dirty="0">
                          <a:solidFill>
                            <a:srgbClr val="373737"/>
                          </a:solidFill>
                          <a:latin typeface="Simplified Arabic"/>
                          <a:ea typeface="Times New Roman"/>
                          <a:cs typeface="+mn-cs"/>
                        </a:rPr>
                        <a:t>أما أنا فأجيبكم من فوقِكم</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r h="1524011">
                <a:tc>
                  <a:txBody>
                    <a:bodyPr/>
                    <a:lstStyle/>
                    <a:p>
                      <a:pPr algn="ctr" rtl="0">
                        <a:lnSpc>
                          <a:spcPct val="115000"/>
                        </a:lnSpc>
                        <a:spcAft>
                          <a:spcPts val="0"/>
                        </a:spcAft>
                      </a:pPr>
                      <a:r>
                        <a:rPr lang="ar-SA" sz="3200" b="1" dirty="0">
                          <a:solidFill>
                            <a:srgbClr val="373737"/>
                          </a:solidFill>
                          <a:latin typeface="Simplified Arabic"/>
                          <a:ea typeface="Times New Roman"/>
                          <a:cs typeface="+mn-cs"/>
                        </a:rPr>
                        <a:t>لم يحتفِلْ بفداحة </a:t>
                      </a:r>
                      <a:r>
                        <a:rPr lang="ar-SA" sz="3200" b="1" dirty="0" smtClean="0">
                          <a:solidFill>
                            <a:srgbClr val="373737"/>
                          </a:solidFill>
                          <a:latin typeface="Simplified Arabic"/>
                          <a:ea typeface="Times New Roman"/>
                          <a:cs typeface="+mn-cs"/>
                        </a:rPr>
                        <a:t>الأعباءِ</a:t>
                      </a:r>
                      <a:r>
                        <a:rPr lang="en-US" sz="3200" b="1" dirty="0" smtClean="0">
                          <a:solidFill>
                            <a:srgbClr val="373737"/>
                          </a:solidFill>
                          <a:latin typeface="Simplified Arabic"/>
                          <a:ea typeface="Times New Roman"/>
                          <a:cs typeface="+mn-cs"/>
                        </a:rPr>
                        <a:t> </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c>
                  <a:txBody>
                    <a:bodyPr/>
                    <a:lstStyle/>
                    <a:p>
                      <a:pPr algn="r" rtl="0">
                        <a:lnSpc>
                          <a:spcPct val="115000"/>
                        </a:lnSpc>
                        <a:spcAft>
                          <a:spcPts val="0"/>
                        </a:spcAft>
                      </a:pPr>
                      <a:r>
                        <a:rPr lang="ar-SA" sz="3200" b="1" dirty="0">
                          <a:solidFill>
                            <a:srgbClr val="373737"/>
                          </a:solidFill>
                          <a:latin typeface="Simplified Arabic"/>
                          <a:ea typeface="Times New Roman"/>
                          <a:cs typeface="+mn-cs"/>
                        </a:rPr>
                        <a:t>مَنْ جاشَ بِالوَحْيِ المقدَّسِ قلبُه</a:t>
                      </a:r>
                      <a:endParaRPr lang="en-US" sz="3200" b="1" dirty="0">
                        <a:latin typeface="Calibri"/>
                        <a:ea typeface="Calibri"/>
                        <a:cs typeface="+mn-cs"/>
                      </a:endParaRPr>
                    </a:p>
                  </a:txBody>
                  <a:tcPr marL="8939" marR="8939" marT="8939" marB="8939" anchor="ctr">
                    <a:lnL>
                      <a:noFill/>
                    </a:lnL>
                    <a:lnR>
                      <a:noFill/>
                    </a:lnR>
                    <a:lnT>
                      <a:noFill/>
                    </a:lnT>
                    <a:lnB>
                      <a:noFill/>
                    </a:lnB>
                    <a:solidFill>
                      <a:srgbClr val="FFFFFF"/>
                    </a:solidFill>
                  </a:tcPr>
                </a:tc>
              </a:tr>
            </a:tbl>
          </a:graphicData>
        </a:graphic>
      </p:graphicFrame>
      <p:sp>
        <p:nvSpPr>
          <p:cNvPr id="2150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28596" y="357166"/>
            <a:ext cx="8358246" cy="6001643"/>
          </a:xfrm>
          <a:prstGeom prst="rect">
            <a:avLst/>
          </a:prstGeom>
        </p:spPr>
        <p:txBody>
          <a:bodyPr wrap="square">
            <a:spAutoFit/>
          </a:bodyPr>
          <a:lstStyle/>
          <a:p>
            <a:r>
              <a:rPr lang="ar-SA" sz="3200" b="1" u="sng" dirty="0" err="1" smtClean="0">
                <a:solidFill>
                  <a:srgbClr val="FF0000"/>
                </a:solidFill>
                <a:latin typeface="Simplified Arabic"/>
                <a:ea typeface="Times New Roman"/>
              </a:rPr>
              <a:t>الشابي</a:t>
            </a:r>
            <a:r>
              <a:rPr lang="ar-SA" sz="3200" b="1" u="sng" dirty="0" smtClean="0">
                <a:solidFill>
                  <a:srgbClr val="FF0000"/>
                </a:solidFill>
                <a:latin typeface="Simplified Arabic"/>
                <a:ea typeface="Times New Roman"/>
              </a:rPr>
              <a:t> :</a:t>
            </a:r>
          </a:p>
          <a:p>
            <a:r>
              <a:rPr lang="ar-SA" sz="3200" b="1" dirty="0" smtClean="0"/>
              <a:t>   ولد أبو القاسم </a:t>
            </a:r>
            <a:r>
              <a:rPr lang="ar-SA" sz="3200" b="1" dirty="0" err="1" smtClean="0"/>
              <a:t>الشابي</a:t>
            </a:r>
            <a:r>
              <a:rPr lang="ar-SA" sz="3200" b="1" dirty="0" smtClean="0"/>
              <a:t> سنة 1909 في بلدة </a:t>
            </a:r>
            <a:r>
              <a:rPr lang="ar-SA" sz="3200" b="1" dirty="0" err="1" smtClean="0"/>
              <a:t>تورز</a:t>
            </a:r>
            <a:r>
              <a:rPr lang="ar-SA" sz="3200" b="1" dirty="0" smtClean="0"/>
              <a:t> في تونس, </a:t>
            </a:r>
          </a:p>
          <a:p>
            <a:r>
              <a:rPr lang="ar-SA" sz="3200" b="1" dirty="0" smtClean="0"/>
              <a:t>إبان الاحتلال الفرنسي .</a:t>
            </a:r>
          </a:p>
          <a:p>
            <a:r>
              <a:rPr lang="ar-SA" sz="3200" b="1" dirty="0" smtClean="0"/>
              <a:t>تثقف ثقافة عربية إسلامية , جمع بين التراث والمعاصرة , إضافة إلى الآداب الغربية .</a:t>
            </a:r>
          </a:p>
          <a:p>
            <a:r>
              <a:rPr lang="ar-SA" sz="3200" b="1" dirty="0" smtClean="0"/>
              <a:t>كتب في مجلة النهضة .</a:t>
            </a:r>
          </a:p>
          <a:p>
            <a:r>
              <a:rPr lang="ar-SA" sz="3200" b="1" dirty="0" smtClean="0"/>
              <a:t>دعا إلى التحرر من الاستعمار الفرنسي , والنهوض بالأمة العربية , والتجديد في الأدب والحياة .</a:t>
            </a:r>
          </a:p>
          <a:p>
            <a:r>
              <a:rPr lang="ar-SA" sz="3200" b="1" dirty="0" smtClean="0"/>
              <a:t>أصيب بداء عضال , لكن عطاءه لم يتوقف . </a:t>
            </a:r>
          </a:p>
          <a:p>
            <a:r>
              <a:rPr lang="ar-SA" sz="3200" b="1" dirty="0" smtClean="0"/>
              <a:t>توفي سنة 1943 .</a:t>
            </a:r>
          </a:p>
          <a:p>
            <a:r>
              <a:rPr lang="ar-SA" sz="3200" b="1" dirty="0" smtClean="0"/>
              <a:t>ترك ديوان شعر وكتابا ( الخيال الشعري عند العربي) ومقالات وقصص ورسائل في موضوعات مختلفة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5720" y="642918"/>
            <a:ext cx="8429684" cy="5632311"/>
          </a:xfrm>
          <a:prstGeom prst="rect">
            <a:avLst/>
          </a:prstGeom>
        </p:spPr>
        <p:txBody>
          <a:bodyPr wrap="square">
            <a:spAutoFit/>
          </a:bodyPr>
          <a:lstStyle/>
          <a:p>
            <a:pPr algn="just"/>
            <a:r>
              <a:rPr lang="ar-AE" sz="3600" b="1" dirty="0" smtClean="0">
                <a:latin typeface="Arial" pitchFamily="34" charset="0"/>
                <a:cs typeface="PT Simple Bold Ruled" pitchFamily="2" charset="-78"/>
              </a:rPr>
              <a:t> </a:t>
            </a:r>
            <a:r>
              <a:rPr lang="ar-SA" sz="3600" b="1" dirty="0" smtClean="0">
                <a:latin typeface="Arial" pitchFamily="34" charset="0"/>
                <a:cs typeface="Arabic Transparent" pitchFamily="2" charset="-78"/>
              </a:rPr>
              <a:t>كانت حياة الشاعر التونسي ومضة لمعت في الآفاق الحالكة، وقد حفلت على قصرها بألوان من التجارب النفسية والعاطفية أغنتها، وحولتها إلى شهاب </a:t>
            </a:r>
            <a:r>
              <a:rPr lang="ar-SA" sz="3600" b="1" dirty="0" err="1" smtClean="0">
                <a:latin typeface="Arial" pitchFamily="34" charset="0"/>
                <a:cs typeface="Arabic Transparent" pitchFamily="2" charset="-78"/>
              </a:rPr>
              <a:t>يسطع</a:t>
            </a:r>
            <a:r>
              <a:rPr lang="ar-SA" sz="3600" b="1" dirty="0" smtClean="0">
                <a:latin typeface="Arial" pitchFamily="34" charset="0"/>
                <a:cs typeface="Arabic Transparent" pitchFamily="2" charset="-78"/>
              </a:rPr>
              <a:t> دائما ومنهلا للذاتية في الرومانسية !!</a:t>
            </a:r>
          </a:p>
          <a:p>
            <a:pPr algn="just"/>
            <a:r>
              <a:rPr lang="ar-SA" sz="3600" b="1" dirty="0" smtClean="0">
                <a:latin typeface="Arial" pitchFamily="34" charset="0"/>
                <a:cs typeface="Arabic Transparent" pitchFamily="2" charset="-78"/>
              </a:rPr>
              <a:t>هو وجداني النزعة بحكم سنه وحكم شاعريته، وحكم عصره المضطرب. كان </a:t>
            </a:r>
            <a:r>
              <a:rPr lang="ar-SA" sz="3600" b="1" dirty="0" err="1" smtClean="0">
                <a:latin typeface="Arial" pitchFamily="34" charset="0"/>
                <a:cs typeface="Arabic Transparent" pitchFamily="2" charset="-78"/>
              </a:rPr>
              <a:t>لايكتفي</a:t>
            </a:r>
            <a:r>
              <a:rPr lang="ar-SA" sz="3600" b="1" dirty="0" smtClean="0">
                <a:latin typeface="Arial" pitchFamily="34" charset="0"/>
                <a:cs typeface="Arabic Transparent" pitchFamily="2" charset="-78"/>
              </a:rPr>
              <a:t> بأحاسيسه إنما يحاول دائما أن يواجهها نحو التأمل وأن يصرفها عن المرارة الذاتية، أن يميل </a:t>
            </a:r>
            <a:r>
              <a:rPr lang="ar-SA" sz="3600" b="1" dirty="0" err="1" smtClean="0">
                <a:latin typeface="Arial" pitchFamily="34" charset="0"/>
                <a:cs typeface="Arabic Transparent" pitchFamily="2" charset="-78"/>
              </a:rPr>
              <a:t>بها</a:t>
            </a:r>
            <a:r>
              <a:rPr lang="ar-SA" sz="3600" b="1" dirty="0" smtClean="0">
                <a:latin typeface="Arial" pitchFamily="34" charset="0"/>
                <a:cs typeface="Arabic Transparent" pitchFamily="2" charset="-78"/>
              </a:rPr>
              <a:t> نحو الحياة. لذا فإن </a:t>
            </a:r>
            <a:r>
              <a:rPr lang="ar-SA" sz="3600" b="1" dirty="0" err="1" smtClean="0">
                <a:latin typeface="Arial" pitchFamily="34" charset="0"/>
                <a:cs typeface="Arabic Transparent" pitchFamily="2" charset="-78"/>
              </a:rPr>
              <a:t>الشابي</a:t>
            </a:r>
            <a:r>
              <a:rPr lang="ar-SA" sz="3600" b="1" dirty="0" smtClean="0">
                <a:latin typeface="Arial" pitchFamily="34" charset="0"/>
                <a:cs typeface="Arabic Transparent" pitchFamily="2" charset="-78"/>
              </a:rPr>
              <a:t> عاش تجربة قاسية مريرة لكنها مفيدة لأنها شحنته وأغنته فتفجرت عنده وجعلها وقودا لإبداعه الرومانسي. </a:t>
            </a:r>
            <a:endParaRPr lang="ar-SA"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7158" y="857232"/>
            <a:ext cx="8643998" cy="4524315"/>
          </a:xfrm>
          <a:prstGeom prst="rect">
            <a:avLst/>
          </a:prstGeom>
        </p:spPr>
        <p:txBody>
          <a:bodyPr wrap="square">
            <a:spAutoFit/>
          </a:bodyPr>
          <a:lstStyle/>
          <a:p>
            <a:pPr algn="just">
              <a:lnSpc>
                <a:spcPct val="80000"/>
              </a:lnSpc>
            </a:pPr>
            <a:r>
              <a:rPr lang="ar-SA" sz="3600" b="1" dirty="0" smtClean="0">
                <a:latin typeface="Arial" pitchFamily="34" charset="0"/>
                <a:cs typeface="Arial" pitchFamily="34" charset="0"/>
              </a:rPr>
              <a:t> ينتمي النص إلى المدرسة الرومانسية</a:t>
            </a:r>
            <a:endParaRPr lang="en-US" sz="3600" b="1" dirty="0" smtClean="0">
              <a:latin typeface="Arial" pitchFamily="34" charset="0"/>
              <a:cs typeface="Arial" pitchFamily="34" charset="0"/>
            </a:endParaRPr>
          </a:p>
          <a:p>
            <a:pPr algn="just">
              <a:lnSpc>
                <a:spcPct val="80000"/>
              </a:lnSpc>
            </a:pPr>
            <a:r>
              <a:rPr lang="ar-AE" sz="3600" b="1" dirty="0" smtClean="0">
                <a:latin typeface="Arial" pitchFamily="34" charset="0"/>
                <a:cs typeface="Arial" pitchFamily="34" charset="0"/>
              </a:rPr>
              <a:t>- </a:t>
            </a:r>
            <a:r>
              <a:rPr lang="ar-EG" sz="3600" b="1" dirty="0" smtClean="0">
                <a:latin typeface="Arial" pitchFamily="34" charset="0"/>
                <a:cs typeface="Arial" pitchFamily="34" charset="0"/>
              </a:rPr>
              <a:t>تميزت </a:t>
            </a:r>
            <a:r>
              <a:rPr lang="ar-EG" sz="3600" b="1" dirty="0" err="1" smtClean="0">
                <a:latin typeface="Arial" pitchFamily="34" charset="0"/>
                <a:cs typeface="Arial" pitchFamily="34" charset="0"/>
              </a:rPr>
              <a:t>الروما</a:t>
            </a:r>
            <a:r>
              <a:rPr lang="ar-SA" sz="3600" b="1" dirty="0" err="1" smtClean="0">
                <a:latin typeface="Arial" pitchFamily="34" charset="0"/>
                <a:cs typeface="Arial" pitchFamily="34" charset="0"/>
              </a:rPr>
              <a:t>نسية</a:t>
            </a:r>
            <a:r>
              <a:rPr lang="ar-EG" sz="3600" b="1" dirty="0" smtClean="0">
                <a:latin typeface="Arial" pitchFamily="34" charset="0"/>
                <a:cs typeface="Arial" pitchFamily="34" charset="0"/>
              </a:rPr>
              <a:t> ببروز العنصر الذاتي </a:t>
            </a:r>
            <a:r>
              <a:rPr lang="ar-SA" sz="3600" b="1" dirty="0" smtClean="0">
                <a:latin typeface="Arial" pitchFamily="34" charset="0"/>
                <a:cs typeface="Arial" pitchFamily="34" charset="0"/>
              </a:rPr>
              <a:t>ولاسيما</a:t>
            </a:r>
            <a:r>
              <a:rPr lang="ar-EG" sz="3600" b="1" dirty="0" smtClean="0">
                <a:latin typeface="Arial" pitchFamily="34" charset="0"/>
                <a:cs typeface="Arial" pitchFamily="34" charset="0"/>
              </a:rPr>
              <a:t> في الشعر الغنائي العاطفي.</a:t>
            </a:r>
            <a:endParaRPr lang="en-US" sz="3600" b="1" dirty="0" smtClean="0">
              <a:latin typeface="Arial" pitchFamily="34" charset="0"/>
              <a:cs typeface="Arial" pitchFamily="34" charset="0"/>
            </a:endParaRPr>
          </a:p>
          <a:p>
            <a:pPr algn="just">
              <a:lnSpc>
                <a:spcPct val="80000"/>
              </a:lnSpc>
            </a:pPr>
            <a:r>
              <a:rPr lang="ar-AE" sz="3600" b="1" dirty="0" smtClean="0">
                <a:latin typeface="Arial" pitchFamily="34" charset="0"/>
                <a:cs typeface="Arial" pitchFamily="34" charset="0"/>
              </a:rPr>
              <a:t>- </a:t>
            </a:r>
            <a:r>
              <a:rPr lang="ar-EG" sz="3600" b="1" dirty="0" smtClean="0">
                <a:latin typeface="Arial" pitchFamily="34" charset="0"/>
                <a:cs typeface="Arial" pitchFamily="34" charset="0"/>
              </a:rPr>
              <a:t>وإن الذاتية تعني أن ينقل الشاعر أفكاره وعواطفه وخياله المستوحى من تجربته الذاتية في الحياة بما فيها من آمال وآلام وتفاؤل وتشاؤم.</a:t>
            </a:r>
            <a:r>
              <a:rPr lang="ar-AE" sz="3600" b="1" dirty="0" smtClean="0">
                <a:latin typeface="Arial" pitchFamily="34" charset="0"/>
                <a:cs typeface="Arial" pitchFamily="34" charset="0"/>
              </a:rPr>
              <a:t> </a:t>
            </a:r>
            <a:endParaRPr lang="en-US" sz="3600" b="1" dirty="0" smtClean="0">
              <a:latin typeface="Arial" pitchFamily="34" charset="0"/>
              <a:cs typeface="Arial" pitchFamily="34" charset="0"/>
            </a:endParaRPr>
          </a:p>
          <a:p>
            <a:pPr algn="just">
              <a:lnSpc>
                <a:spcPct val="80000"/>
              </a:lnSpc>
            </a:pPr>
            <a:r>
              <a:rPr lang="ar-AE" sz="3600" b="1" dirty="0" smtClean="0">
                <a:latin typeface="Arial" pitchFamily="34" charset="0"/>
                <a:cs typeface="Arial" pitchFamily="34" charset="0"/>
              </a:rPr>
              <a:t>- </a:t>
            </a:r>
            <a:r>
              <a:rPr lang="ar-EG" sz="3600" b="1" dirty="0" smtClean="0">
                <a:latin typeface="Arial" pitchFamily="34" charset="0"/>
                <a:cs typeface="Arial" pitchFamily="34" charset="0"/>
              </a:rPr>
              <a:t>إن تجربة الشاعر هي نتاج تمازج وتفاعل عدة عناصر أهمها الأفكار والعواطف. وقد تكون تجربة فعلية أو تجربة غيرية لكن لاحظها الشاعر وتعرفها فأثرت </a:t>
            </a:r>
            <a:r>
              <a:rPr lang="ar-EG" sz="3600" b="1" dirty="0" err="1" smtClean="0">
                <a:latin typeface="Arial" pitchFamily="34" charset="0"/>
                <a:cs typeface="Arial" pitchFamily="34" charset="0"/>
              </a:rPr>
              <a:t>به</a:t>
            </a:r>
            <a:r>
              <a:rPr lang="ar-EG" sz="3600" b="1" dirty="0" smtClean="0">
                <a:latin typeface="Arial" pitchFamily="34" charset="0"/>
                <a:cs typeface="Arial" pitchFamily="34" charset="0"/>
              </a:rPr>
              <a:t>، فيعيد تحويلها ويخبزها بحرارة عواطفه فتشع صورا وأفكارا.</a:t>
            </a:r>
            <a:endParaRPr lang="en-US" sz="3600" b="1" dirty="0" smtClean="0">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786" y="857232"/>
            <a:ext cx="8072494" cy="5632311"/>
          </a:xfrm>
          <a:prstGeom prst="rect">
            <a:avLst/>
          </a:prstGeom>
        </p:spPr>
        <p:txBody>
          <a:bodyPr wrap="square">
            <a:spAutoFit/>
          </a:bodyPr>
          <a:lstStyle/>
          <a:p>
            <a:pPr algn="just"/>
            <a:r>
              <a:rPr lang="ar-SA" sz="3600" b="1" dirty="0" smtClean="0"/>
              <a:t> </a:t>
            </a:r>
            <a:endParaRPr lang="en-US" sz="3600" b="1" dirty="0" smtClean="0"/>
          </a:p>
          <a:p>
            <a:pPr algn="just"/>
            <a:r>
              <a:rPr lang="ar-SA" sz="3600" b="1" dirty="0" smtClean="0"/>
              <a:t>لما كانت الرومانسية تعزز أصول النزعة الفردية في العمل، كان الإحساس بالألم مظهرا بارزا فيها , وقد سلك ذلك طريقين في القصيدة هما :</a:t>
            </a:r>
            <a:endParaRPr lang="en-US" sz="3600" b="1" dirty="0" smtClean="0"/>
          </a:p>
          <a:p>
            <a:pPr algn="just"/>
            <a:r>
              <a:rPr lang="ar-SA" sz="3600" b="1" dirty="0" smtClean="0">
                <a:solidFill>
                  <a:srgbClr val="990033"/>
                </a:solidFill>
              </a:rPr>
              <a:t>طريق التشاؤم</a:t>
            </a:r>
            <a:r>
              <a:rPr lang="ar-SA" sz="3600" b="1" dirty="0" smtClean="0"/>
              <a:t> : حيث يضعف الشاعر أمام الألم ويبتعد عن المواجهة , ويلفه اليأس والقنوط , فلا يرى الخلاص.</a:t>
            </a:r>
            <a:endParaRPr lang="en-US" sz="3600" b="1" dirty="0" smtClean="0"/>
          </a:p>
          <a:p>
            <a:pPr algn="just"/>
            <a:r>
              <a:rPr lang="ar-SA" sz="3600" b="1" dirty="0" smtClean="0">
                <a:solidFill>
                  <a:srgbClr val="CC0066"/>
                </a:solidFill>
              </a:rPr>
              <a:t>طريق التفاؤل</a:t>
            </a:r>
            <a:r>
              <a:rPr lang="ar-SA" sz="3600" b="1" dirty="0" smtClean="0"/>
              <a:t> : يقف متحديا يملؤه الشعور بالقوة والقدرة على تجاوز الأزمات والتفاؤل بالانتصار عليها.</a:t>
            </a:r>
            <a:endParaRPr lang="en-US" sz="36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28596" y="357166"/>
            <a:ext cx="8358246" cy="3539430"/>
          </a:xfrm>
          <a:prstGeom prst="rect">
            <a:avLst/>
          </a:prstGeom>
        </p:spPr>
        <p:txBody>
          <a:bodyPr wrap="square">
            <a:spAutoFit/>
          </a:bodyPr>
          <a:lstStyle/>
          <a:p>
            <a:r>
              <a:rPr lang="ar-SA" sz="3200" b="1" u="sng" dirty="0" smtClean="0">
                <a:solidFill>
                  <a:srgbClr val="FF0000"/>
                </a:solidFill>
                <a:latin typeface="Simplified Arabic"/>
                <a:ea typeface="Times New Roman"/>
              </a:rPr>
              <a:t>المعنى الإجمالي للنص :</a:t>
            </a:r>
          </a:p>
          <a:p>
            <a:r>
              <a:rPr lang="ar-SA" sz="3200" b="1" dirty="0" smtClean="0"/>
              <a:t> - الظروف التي تحيط بالشاعر , وأثرها في الشاعر وشعره.</a:t>
            </a:r>
          </a:p>
          <a:p>
            <a:r>
              <a:rPr lang="ar-SA" sz="3200" b="1" dirty="0" smtClean="0"/>
              <a:t>- إرادة الحياة .</a:t>
            </a:r>
          </a:p>
          <a:p>
            <a:pPr>
              <a:buFontTx/>
              <a:buChar char="-"/>
            </a:pPr>
            <a:r>
              <a:rPr lang="ar-SA" sz="3200" b="1" dirty="0" smtClean="0"/>
              <a:t>توظيف التراث في القصيدة .</a:t>
            </a:r>
          </a:p>
          <a:p>
            <a:pPr>
              <a:buFontTx/>
              <a:buChar char="-"/>
            </a:pPr>
            <a:r>
              <a:rPr lang="ar-SA" sz="3200" b="1" dirty="0" smtClean="0"/>
              <a:t> توظيف الأسطورة في القصيدة .</a:t>
            </a:r>
          </a:p>
          <a:p>
            <a:endParaRPr lang="ar-SA" sz="3200" b="1" dirty="0" smtClean="0"/>
          </a:p>
          <a:p>
            <a:endParaRPr lang="ar-SA" sz="3200" b="1" u="sng" dirty="0" smtClean="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7158" y="1000108"/>
            <a:ext cx="8358214" cy="3416320"/>
          </a:xfrm>
          <a:prstGeom prst="rect">
            <a:avLst/>
          </a:prstGeom>
        </p:spPr>
        <p:txBody>
          <a:bodyPr wrap="square">
            <a:spAutoFit/>
          </a:bodyPr>
          <a:lstStyle/>
          <a:p>
            <a:r>
              <a:rPr lang="ar-SA" sz="3600" b="1" u="sng" dirty="0" smtClean="0">
                <a:solidFill>
                  <a:srgbClr val="FF0000"/>
                </a:solidFill>
                <a:latin typeface="Arial" pitchFamily="34" charset="0"/>
                <a:cs typeface="Arial" pitchFamily="34" charset="0"/>
              </a:rPr>
              <a:t>دلالة العنوان </a:t>
            </a:r>
            <a:r>
              <a:rPr lang="ar-SA" sz="3600" dirty="0" smtClean="0">
                <a:latin typeface="Arial" pitchFamily="34" charset="0"/>
                <a:cs typeface="Arial" pitchFamily="34" charset="0"/>
              </a:rPr>
              <a:t/>
            </a:r>
            <a:br>
              <a:rPr lang="ar-SA" sz="3600" dirty="0" smtClean="0">
                <a:latin typeface="Arial" pitchFamily="34" charset="0"/>
                <a:cs typeface="Arial" pitchFamily="34" charset="0"/>
              </a:rPr>
            </a:br>
            <a:r>
              <a:rPr lang="ar-SA" sz="3600" dirty="0" smtClean="0">
                <a:latin typeface="Arial" pitchFamily="34" charset="0"/>
                <a:cs typeface="Arial" pitchFamily="34" charset="0"/>
              </a:rPr>
              <a:t/>
            </a:r>
            <a:br>
              <a:rPr lang="ar-SA" sz="3600" dirty="0" smtClean="0">
                <a:latin typeface="Arial" pitchFamily="34" charset="0"/>
                <a:cs typeface="Arial" pitchFamily="34" charset="0"/>
              </a:rPr>
            </a:br>
            <a:r>
              <a:rPr lang="ar-SA" sz="3600" b="1" dirty="0" smtClean="0">
                <a:latin typeface="Arial" pitchFamily="34" charset="0"/>
                <a:cs typeface="Arial" pitchFamily="34" charset="0"/>
              </a:rPr>
              <a:t>يتكون العنوان من كلمتين هما : نشيد + الجبار </a:t>
            </a:r>
            <a:r>
              <a:rPr lang="ar-SA" sz="3600" dirty="0" smtClean="0">
                <a:latin typeface="Arial" pitchFamily="34" charset="0"/>
                <a:cs typeface="Arial" pitchFamily="34" charset="0"/>
              </a:rPr>
              <a:t/>
            </a:r>
            <a:br>
              <a:rPr lang="ar-SA" sz="3600" dirty="0" smtClean="0">
                <a:latin typeface="Arial" pitchFamily="34" charset="0"/>
                <a:cs typeface="Arial" pitchFamily="34" charset="0"/>
              </a:rPr>
            </a:br>
            <a:r>
              <a:rPr lang="ar-SA" sz="3600" b="1" dirty="0" smtClean="0">
                <a:latin typeface="Arial" pitchFamily="34" charset="0"/>
                <a:cs typeface="Arial" pitchFamily="34" charset="0"/>
              </a:rPr>
              <a:t>وهاتان الكلمتان تدلان من خلال علاقتهما </a:t>
            </a:r>
            <a:r>
              <a:rPr lang="ar-SA" sz="3600" b="1" dirty="0" err="1" smtClean="0">
                <a:latin typeface="Arial" pitchFamily="34" charset="0"/>
                <a:cs typeface="Arial" pitchFamily="34" charset="0"/>
              </a:rPr>
              <a:t>الإسنادية</a:t>
            </a:r>
            <a:r>
              <a:rPr lang="ar-SA" sz="3600" b="1" dirty="0" smtClean="0">
                <a:latin typeface="Arial" pitchFamily="34" charset="0"/>
                <a:cs typeface="Arial" pitchFamily="34" charset="0"/>
              </a:rPr>
              <a:t> على صوت ينبعث من إنسان متمرد يردد نشيد التحدي : تحدي عامل الموت ، والتمسك بعامل الحياة . </a:t>
            </a:r>
            <a:endParaRPr lang="ar-SA" sz="3600" dirty="0">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28596" y="785794"/>
            <a:ext cx="8358214" cy="3416320"/>
          </a:xfrm>
          <a:prstGeom prst="rect">
            <a:avLst/>
          </a:prstGeom>
        </p:spPr>
        <p:txBody>
          <a:bodyPr wrap="square">
            <a:spAutoFit/>
          </a:bodyPr>
          <a:lstStyle/>
          <a:p>
            <a:r>
              <a:rPr lang="ar-SA" sz="3600" b="1" u="sng" dirty="0" smtClean="0">
                <a:solidFill>
                  <a:srgbClr val="FF0000"/>
                </a:solidFill>
                <a:latin typeface="Arial" pitchFamily="34" charset="0"/>
                <a:cs typeface="Arial" pitchFamily="34" charset="0"/>
              </a:rPr>
              <a:t>وحدات النص </a:t>
            </a:r>
            <a:r>
              <a:rPr lang="ar-SA" sz="3600" dirty="0" smtClean="0">
                <a:latin typeface="Arial" pitchFamily="34" charset="0"/>
                <a:cs typeface="Arial" pitchFamily="34" charset="0"/>
              </a:rPr>
              <a:t/>
            </a:r>
            <a:br>
              <a:rPr lang="ar-SA" sz="3600" dirty="0" smtClean="0">
                <a:latin typeface="Arial" pitchFamily="34" charset="0"/>
                <a:cs typeface="Arial" pitchFamily="34" charset="0"/>
              </a:rPr>
            </a:br>
            <a:r>
              <a:rPr lang="ar-SA" sz="3600" dirty="0" smtClean="0">
                <a:latin typeface="Arial" pitchFamily="34" charset="0"/>
                <a:cs typeface="Arial" pitchFamily="34" charset="0"/>
              </a:rPr>
              <a:t/>
            </a:r>
            <a:br>
              <a:rPr lang="ar-SA" sz="3600" dirty="0" smtClean="0">
                <a:latin typeface="Arial" pitchFamily="34" charset="0"/>
                <a:cs typeface="Arial" pitchFamily="34" charset="0"/>
              </a:rPr>
            </a:br>
            <a:r>
              <a:rPr lang="ar-SA" sz="3600" b="1" dirty="0" smtClean="0">
                <a:latin typeface="Arial" pitchFamily="34" charset="0"/>
                <a:cs typeface="Arial" pitchFamily="34" charset="0"/>
              </a:rPr>
              <a:t>ينقسم هذا النص إلى ثلاث وحدات رئيسة :</a:t>
            </a:r>
            <a:r>
              <a:rPr lang="ar-SA" sz="3600" dirty="0" smtClean="0">
                <a:latin typeface="Arial" pitchFamily="34" charset="0"/>
                <a:cs typeface="Arial" pitchFamily="34" charset="0"/>
              </a:rPr>
              <a:t/>
            </a:r>
            <a:br>
              <a:rPr lang="ar-SA" sz="3600" dirty="0" smtClean="0">
                <a:latin typeface="Arial" pitchFamily="34" charset="0"/>
                <a:cs typeface="Arial" pitchFamily="34" charset="0"/>
              </a:rPr>
            </a:br>
            <a:r>
              <a:rPr lang="ar-SA" sz="3600" b="1" dirty="0" smtClean="0">
                <a:latin typeface="Arial" pitchFamily="34" charset="0"/>
                <a:cs typeface="Arial" pitchFamily="34" charset="0"/>
              </a:rPr>
              <a:t>1. موقف الشاعر من الحياة .</a:t>
            </a:r>
            <a:r>
              <a:rPr lang="ar-SA" sz="3600" dirty="0" smtClean="0">
                <a:latin typeface="Arial" pitchFamily="34" charset="0"/>
                <a:cs typeface="Arial" pitchFamily="34" charset="0"/>
              </a:rPr>
              <a:t/>
            </a:r>
            <a:br>
              <a:rPr lang="ar-SA" sz="3600" dirty="0" smtClean="0">
                <a:latin typeface="Arial" pitchFamily="34" charset="0"/>
                <a:cs typeface="Arial" pitchFamily="34" charset="0"/>
              </a:rPr>
            </a:br>
            <a:r>
              <a:rPr lang="ar-SA" sz="3600" b="1" dirty="0" smtClean="0">
                <a:latin typeface="Arial" pitchFamily="34" charset="0"/>
                <a:cs typeface="Arial" pitchFamily="34" charset="0"/>
              </a:rPr>
              <a:t>2. تفاؤل الشاعر من الحياة .</a:t>
            </a:r>
            <a:r>
              <a:rPr lang="ar-SA" sz="3600" dirty="0" smtClean="0">
                <a:latin typeface="Arial" pitchFamily="34" charset="0"/>
                <a:cs typeface="Arial" pitchFamily="34" charset="0"/>
              </a:rPr>
              <a:t/>
            </a:r>
            <a:br>
              <a:rPr lang="ar-SA" sz="3600" dirty="0" smtClean="0">
                <a:latin typeface="Arial" pitchFamily="34" charset="0"/>
                <a:cs typeface="Arial" pitchFamily="34" charset="0"/>
              </a:rPr>
            </a:br>
            <a:r>
              <a:rPr lang="ar-SA" sz="3600" b="1" dirty="0" smtClean="0">
                <a:latin typeface="Arial" pitchFamily="34" charset="0"/>
                <a:cs typeface="Arial" pitchFamily="34" charset="0"/>
              </a:rPr>
              <a:t>3. موقف الشاعر من الموت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4282" y="214291"/>
            <a:ext cx="8715436" cy="7294305"/>
          </a:xfrm>
          <a:prstGeom prst="rect">
            <a:avLst/>
          </a:prstGeom>
        </p:spPr>
        <p:txBody>
          <a:bodyPr wrap="square">
            <a:spAutoFit/>
          </a:bodyPr>
          <a:lstStyle/>
          <a:p>
            <a:r>
              <a:rPr lang="ar-SA" sz="3600" dirty="0" smtClean="0"/>
              <a:t/>
            </a:r>
            <a:br>
              <a:rPr lang="ar-SA" sz="3600" dirty="0" smtClean="0"/>
            </a:br>
            <a:r>
              <a:rPr lang="ar-SA" sz="3600" b="1" u="sng" dirty="0" smtClean="0">
                <a:solidFill>
                  <a:srgbClr val="FF0000"/>
                </a:solidFill>
              </a:rPr>
              <a:t>تحليل النص</a:t>
            </a:r>
            <a:r>
              <a:rPr lang="ar-SA" sz="3600" dirty="0" smtClean="0"/>
              <a:t/>
            </a:r>
            <a:br>
              <a:rPr lang="ar-SA" sz="3600" dirty="0" smtClean="0"/>
            </a:br>
            <a:r>
              <a:rPr lang="ar-SA" sz="3600" b="1" dirty="0" smtClean="0"/>
              <a:t>تطالعنا – ونحن تقرأ هذا النص قراءة متأنية ثنائية الحاضر / المستقبل . فالحاضر الذي يعيشه الشاعر تضافرت فيه مجموعة من العوامل عملت على تفاقم مأساته الذاتية والوطنية ، مما جعله يجهر من بداية القصيدة برفضه لهذا الحاضر التعيس وإصراره على التمسك بالمستقبل الجميل والتلويح بتحدي الموت، معلنا عن كيفية مواجهته للصعاب التي يضعها القدر في طريقه كيفما كانت صورها </a:t>
            </a:r>
            <a:r>
              <a:rPr lang="ar-SA" sz="3600" b="1" dirty="0" err="1" smtClean="0"/>
              <a:t>و</a:t>
            </a:r>
            <a:r>
              <a:rPr lang="ar-SA" sz="3600" b="1" dirty="0" smtClean="0"/>
              <a:t> أشكالها. </a:t>
            </a:r>
            <a:r>
              <a:rPr lang="ar-SA" sz="3600" dirty="0" smtClean="0"/>
              <a:t/>
            </a:r>
            <a:br>
              <a:rPr lang="ar-SA" sz="3600" dirty="0" smtClean="0"/>
            </a:br>
            <a:r>
              <a:rPr lang="ar-SA" sz="3600" b="1" dirty="0" smtClean="0"/>
              <a:t>و يمكننا أن نرصد ثنائية الحاضر </a:t>
            </a:r>
            <a:r>
              <a:rPr lang="ar-SA" sz="3600" b="1" dirty="0" err="1" smtClean="0"/>
              <a:t>و</a:t>
            </a:r>
            <a:r>
              <a:rPr lang="ar-SA" sz="3600" b="1" dirty="0" smtClean="0"/>
              <a:t> المستقبل من خلال الألفاظ التي استقاها الشاعر لهذا الحقل الدلالي.</a:t>
            </a:r>
            <a:r>
              <a:rPr lang="ar-SA" dirty="0" smtClean="0"/>
              <a:t/>
            </a:r>
            <a:br>
              <a:rPr lang="ar-SA" dirty="0" smtClean="0"/>
            </a:br>
            <a:r>
              <a:rPr lang="ar-SA" dirty="0" smtClean="0"/>
              <a:t/>
            </a:r>
            <a:br>
              <a:rPr lang="ar-SA" dirty="0" smtClean="0"/>
            </a:br>
            <a:r>
              <a:rPr lang="ar-SA" b="1" dirty="0" smtClean="0"/>
              <a:t> </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5720" y="714356"/>
            <a:ext cx="8572560" cy="5355312"/>
          </a:xfrm>
          <a:prstGeom prst="rect">
            <a:avLst/>
          </a:prstGeom>
        </p:spPr>
        <p:txBody>
          <a:bodyPr wrap="square">
            <a:spAutoFit/>
          </a:bodyPr>
          <a:lstStyle/>
          <a:p>
            <a:r>
              <a:rPr lang="ar-SA" dirty="0" smtClean="0"/>
              <a:t/>
            </a:r>
            <a:br>
              <a:rPr lang="ar-SA" dirty="0" smtClean="0"/>
            </a:br>
            <a:r>
              <a:rPr lang="ar-SA" sz="3600" b="1" u="sng" dirty="0" smtClean="0">
                <a:solidFill>
                  <a:srgbClr val="FF0000"/>
                </a:solidFill>
              </a:rPr>
              <a:t>الحاضر المستقبل</a:t>
            </a:r>
            <a:r>
              <a:rPr lang="ar-SA" sz="3600" dirty="0" smtClean="0"/>
              <a:t/>
            </a:r>
            <a:br>
              <a:rPr lang="ar-SA" sz="3600" dirty="0" smtClean="0"/>
            </a:br>
            <a:r>
              <a:rPr lang="ar-SA" sz="3600" b="1" dirty="0" smtClean="0"/>
              <a:t>- وجود الداء والأعداء</a:t>
            </a:r>
            <a:r>
              <a:rPr lang="ar-SA" sz="3600" dirty="0" smtClean="0"/>
              <a:t/>
            </a:r>
            <a:br>
              <a:rPr lang="ar-SA" sz="3600" dirty="0" smtClean="0"/>
            </a:br>
            <a:r>
              <a:rPr lang="ar-SA" sz="3600" b="1" dirty="0" smtClean="0"/>
              <a:t>- عوائق السحب والأمطار والأنواء</a:t>
            </a:r>
            <a:r>
              <a:rPr lang="ar-SA" sz="3600" dirty="0" smtClean="0"/>
              <a:t/>
            </a:r>
            <a:br>
              <a:rPr lang="ar-SA" sz="3600" dirty="0" smtClean="0"/>
            </a:br>
            <a:r>
              <a:rPr lang="ar-SA" sz="3600" b="1" dirty="0" smtClean="0"/>
              <a:t> - الطريق المحفوف بالمخاوف</a:t>
            </a:r>
            <a:r>
              <a:rPr lang="ar-SA" sz="3600" dirty="0" smtClean="0"/>
              <a:t/>
            </a:r>
            <a:br>
              <a:rPr lang="ar-SA" sz="3600" dirty="0" smtClean="0"/>
            </a:br>
            <a:r>
              <a:rPr lang="ar-SA" sz="3600" b="1" dirty="0" smtClean="0"/>
              <a:t>- ظلمة الآلام والأدواء</a:t>
            </a:r>
            <a:r>
              <a:rPr lang="ar-SA" sz="3600" dirty="0" smtClean="0"/>
              <a:t/>
            </a:r>
            <a:br>
              <a:rPr lang="ar-SA" sz="3600" dirty="0" smtClean="0"/>
            </a:br>
            <a:r>
              <a:rPr lang="ar-SA" sz="3600" b="1" dirty="0" smtClean="0"/>
              <a:t>- المخاوف والدجى وزوابع الأشواق</a:t>
            </a:r>
            <a:r>
              <a:rPr lang="ar-SA" sz="3600" dirty="0" smtClean="0"/>
              <a:t/>
            </a:r>
            <a:br>
              <a:rPr lang="ar-SA" sz="3600" dirty="0" smtClean="0"/>
            </a:br>
            <a:r>
              <a:rPr lang="ar-SA" sz="3600" b="1" dirty="0" smtClean="0"/>
              <a:t>- رجم الردى وصواعق البأساء - سأعيش رغم الداء والأعداء.</a:t>
            </a:r>
            <a:r>
              <a:rPr lang="ar-SA" dirty="0" smtClean="0"/>
              <a:t/>
            </a:r>
            <a:br>
              <a:rPr lang="ar-SA" dirty="0" smtClean="0"/>
            </a:br>
            <a:r>
              <a:rPr lang="ar-SA" b="1" dirty="0" smtClean="0"/>
              <a:t> </a:t>
            </a:r>
            <a:r>
              <a:rPr lang="ar-SA" dirty="0" smtClean="0"/>
              <a:t/>
            </a:r>
            <a:br>
              <a:rPr lang="ar-SA" dirty="0" smtClean="0"/>
            </a:b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7158" y="671691"/>
            <a:ext cx="8572560" cy="6186309"/>
          </a:xfrm>
          <a:prstGeom prst="rect">
            <a:avLst/>
          </a:prstGeom>
        </p:spPr>
        <p:txBody>
          <a:bodyPr wrap="square">
            <a:spAutoFit/>
          </a:bodyPr>
          <a:lstStyle/>
          <a:p>
            <a:r>
              <a:rPr lang="ar-SA" sz="3600" dirty="0" smtClean="0"/>
              <a:t/>
            </a:r>
            <a:br>
              <a:rPr lang="ar-SA" sz="3600" dirty="0" smtClean="0"/>
            </a:br>
            <a:r>
              <a:rPr lang="ar-SA" sz="3600" b="1" dirty="0" smtClean="0"/>
              <a:t>  - أرنو إلى الشمس المضيئة.</a:t>
            </a:r>
            <a:r>
              <a:rPr lang="ar-SA" sz="3600" dirty="0" smtClean="0"/>
              <a:t/>
            </a:r>
            <a:br>
              <a:rPr lang="ar-SA" sz="3600" dirty="0" smtClean="0"/>
            </a:br>
            <a:r>
              <a:rPr lang="ar-SA" sz="3600" b="1" dirty="0" smtClean="0"/>
              <a:t>- لا أرمق  الظل الكئيب.</a:t>
            </a:r>
            <a:r>
              <a:rPr lang="ar-SA" sz="3600" dirty="0" smtClean="0"/>
              <a:t/>
            </a:r>
            <a:br>
              <a:rPr lang="ar-SA" sz="3600" dirty="0" smtClean="0"/>
            </a:br>
            <a:r>
              <a:rPr lang="ar-SA" sz="3600" b="1" dirty="0" smtClean="0"/>
              <a:t>- لا أرى ما في قرار الهوة السوداء.</a:t>
            </a:r>
            <a:r>
              <a:rPr lang="ar-SA" sz="3600" dirty="0" smtClean="0"/>
              <a:t/>
            </a:r>
            <a:br>
              <a:rPr lang="ar-SA" sz="3600" dirty="0" smtClean="0"/>
            </a:br>
            <a:r>
              <a:rPr lang="ar-SA" sz="3600" b="1" dirty="0" smtClean="0"/>
              <a:t>- أسير في دنيا المشاعر.</a:t>
            </a:r>
            <a:r>
              <a:rPr lang="ar-SA" sz="3600" dirty="0" smtClean="0"/>
              <a:t/>
            </a:r>
            <a:br>
              <a:rPr lang="ar-SA" sz="3600" dirty="0" smtClean="0"/>
            </a:br>
            <a:r>
              <a:rPr lang="ar-SA" sz="3600" b="1" dirty="0" smtClean="0"/>
              <a:t>- أصغي لموسيقى الحياة.</a:t>
            </a:r>
            <a:r>
              <a:rPr lang="ar-SA" sz="3600" dirty="0" smtClean="0"/>
              <a:t/>
            </a:r>
            <a:br>
              <a:rPr lang="ar-SA" sz="3600" dirty="0" smtClean="0"/>
            </a:br>
            <a:r>
              <a:rPr lang="ar-SA" sz="3600" b="1" dirty="0" smtClean="0"/>
              <a:t>- أذيب روح الكون في إنشائي.</a:t>
            </a:r>
            <a:r>
              <a:rPr lang="ar-SA" sz="3600" dirty="0" smtClean="0"/>
              <a:t/>
            </a:r>
            <a:br>
              <a:rPr lang="ar-SA" sz="3600" dirty="0" smtClean="0"/>
            </a:br>
            <a:r>
              <a:rPr lang="ar-SA" sz="3600" b="1" dirty="0" smtClean="0"/>
              <a:t>- أصيخ للصوت الإلهي .</a:t>
            </a:r>
            <a:r>
              <a:rPr lang="ar-SA" sz="3600" dirty="0" smtClean="0"/>
              <a:t/>
            </a:r>
            <a:br>
              <a:rPr lang="ar-SA" sz="3600" dirty="0" smtClean="0"/>
            </a:br>
            <a:r>
              <a:rPr lang="ar-SA" sz="3600" b="1" dirty="0" smtClean="0"/>
              <a:t>- يحدق دائما بالفجر.</a:t>
            </a:r>
            <a:r>
              <a:rPr lang="ar-SA" sz="3600" dirty="0" smtClean="0"/>
              <a:t/>
            </a:r>
            <a:br>
              <a:rPr lang="ar-SA" sz="3600" dirty="0" smtClean="0"/>
            </a:br>
            <a:r>
              <a:rPr lang="ar-SA" sz="3600" b="1" dirty="0" smtClean="0"/>
              <a:t>- لا يعرف الشكوى الذليلة.</a:t>
            </a:r>
            <a:r>
              <a:rPr lang="ar-SA" sz="3600" dirty="0" smtClean="0"/>
              <a:t/>
            </a:r>
            <a:br>
              <a:rPr lang="ar-SA" sz="3600" dirty="0" smtClean="0"/>
            </a:br>
            <a:endParaRPr lang="ar-SA" sz="3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7158" y="142852"/>
            <a:ext cx="8143900" cy="6186309"/>
          </a:xfrm>
          <a:prstGeom prst="rect">
            <a:avLst/>
          </a:prstGeom>
        </p:spPr>
        <p:txBody>
          <a:bodyPr wrap="square">
            <a:spAutoFit/>
          </a:bodyPr>
          <a:lstStyle/>
          <a:p>
            <a:r>
              <a:rPr lang="ar-SA" sz="3600" dirty="0" smtClean="0"/>
              <a:t/>
            </a:r>
            <a:br>
              <a:rPr lang="ar-SA" sz="3600" dirty="0" smtClean="0"/>
            </a:br>
            <a:r>
              <a:rPr lang="ar-SA" sz="3600" b="1" dirty="0" smtClean="0"/>
              <a:t>من خلال هذه المعطيات يتبين لنا بأن شاعرنا يصر على خوض تجربة حياتية جديدة يتجاوز فيها الحاضر بمظاهره التعيسة وعوائقه الشاقة ( السحب / الأمطار / الأنواء لزوابع / العواصف ) لاستشراف الغد الباسم والمستقبل المنشود ، غير عابئ بهذه المثبطات التي تقف حجر عثرة في طريقه . كل ما </a:t>
            </a:r>
            <a:r>
              <a:rPr lang="ar-SA" sz="3600" b="1" dirty="0" err="1" smtClean="0"/>
              <a:t>يهمه</a:t>
            </a:r>
            <a:r>
              <a:rPr lang="ar-SA" sz="3600" b="1" dirty="0" smtClean="0"/>
              <a:t> هو أن يطلق العنان لأحلامه تحلق في دنيا المشاعر مغردا طربا مصغيا لموسيقى الحياة، وهذه هي قمة النشوة التي ينشدها في هذه الحياة .</a:t>
            </a:r>
            <a:r>
              <a:rPr lang="ar-SA" sz="3600" dirty="0" smtClean="0"/>
              <a:t/>
            </a:r>
            <a:br>
              <a:rPr lang="ar-SA" sz="3600" dirty="0" smtClean="0"/>
            </a:br>
            <a:r>
              <a:rPr lang="ar-SA" sz="3600" b="1" dirty="0" smtClean="0"/>
              <a:t> </a:t>
            </a:r>
            <a:endParaRPr lang="ar-SA"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28596" y="1571612"/>
            <a:ext cx="8143900" cy="2308324"/>
          </a:xfrm>
          <a:prstGeom prst="rect">
            <a:avLst/>
          </a:prstGeom>
        </p:spPr>
        <p:txBody>
          <a:bodyPr wrap="square">
            <a:spAutoFit/>
          </a:bodyPr>
          <a:lstStyle/>
          <a:p>
            <a:r>
              <a:rPr lang="ar-SA" sz="3600" dirty="0" smtClean="0"/>
              <a:t> </a:t>
            </a:r>
            <a:r>
              <a:rPr lang="ar-SA" sz="3600" b="1" dirty="0" smtClean="0"/>
              <a:t>وما دام قد أزمع على ركوب المستقبل فهو يعلن عن تحدي البلاء ، طالما أن الشكوى الذليلة لا تصدر عنه ، وضراعة الأطفال والضعفاء ليست من شيمه ،وطالما قرر أن يعيش جبارا معلقا آماله على الغد الباسم.</a:t>
            </a:r>
            <a:endParaRPr lang="ar-SA" sz="3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4282" y="714356"/>
            <a:ext cx="8286808" cy="5632311"/>
          </a:xfrm>
          <a:prstGeom prst="rect">
            <a:avLst/>
          </a:prstGeom>
        </p:spPr>
        <p:txBody>
          <a:bodyPr wrap="square">
            <a:spAutoFit/>
          </a:bodyPr>
          <a:lstStyle/>
          <a:p>
            <a:r>
              <a:rPr lang="ar-SA" sz="3600" b="1" dirty="0" smtClean="0"/>
              <a:t>وهكذا يتبين لنا بأن الحياة في نظر الشاعر تجدد واستمرار وصمود إلى ذرة المجد بدل الاكتفاء بعيش الحفر.</a:t>
            </a:r>
            <a:r>
              <a:rPr lang="ar-SA" sz="3600" dirty="0" smtClean="0"/>
              <a:t/>
            </a:r>
            <a:br>
              <a:rPr lang="ar-SA" sz="3600" dirty="0" smtClean="0"/>
            </a:br>
            <a:r>
              <a:rPr lang="ar-SA" sz="3600" b="1" dirty="0" smtClean="0"/>
              <a:t>ومن </a:t>
            </a:r>
            <a:r>
              <a:rPr lang="ar-SA" sz="3600" b="1" dirty="0" err="1" smtClean="0"/>
              <a:t>لايحب</a:t>
            </a:r>
            <a:r>
              <a:rPr lang="ar-SA" sz="3600" b="1" dirty="0" smtClean="0"/>
              <a:t> صعود الجبال يعش أبد الدهر بين الحفر</a:t>
            </a:r>
            <a:r>
              <a:rPr lang="ar-SA" sz="3600" dirty="0" smtClean="0"/>
              <a:t/>
            </a:r>
            <a:br>
              <a:rPr lang="ar-SA" sz="3600" dirty="0" smtClean="0"/>
            </a:br>
            <a:r>
              <a:rPr lang="ar-SA" sz="3600" b="1" dirty="0" smtClean="0"/>
              <a:t>فإذا فقد الإنسان هذه الأشواق التي يستشعرها تجاه الحياة ، فقد فقد الطموح وأصبح في عداد الموتى ، وأضحى الموت بذلك سعادة وخلاصا من مآسي الحياة وجسراً للتحول من عالم الخطايا والذنوب ( عالم الشاعر السفلي ) إلى عالم الجمال والأضواء ( عالم الشاعر العلوي ) .</a:t>
            </a:r>
            <a:endParaRPr lang="ar-SA" sz="3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s://encrypted-tbn3.gstatic.com/images?q=tbn:ANd9GcRP_PnwXEUF927UUnb5qK-KrFcZIFC5OCsZi1C5QeWFaN2tBZQf"/>
          <p:cNvPicPr>
            <a:picLocks noChangeAspect="1" noChangeArrowheads="1"/>
          </p:cNvPicPr>
          <p:nvPr/>
        </p:nvPicPr>
        <p:blipFill>
          <a:blip r:embed="rId2"/>
          <a:srcRect/>
          <a:stretch>
            <a:fillRect/>
          </a:stretch>
        </p:blipFill>
        <p:spPr bwMode="auto">
          <a:xfrm>
            <a:off x="1500166" y="2500306"/>
            <a:ext cx="6072230" cy="1524001"/>
          </a:xfrm>
          <a:prstGeom prst="rect">
            <a:avLst/>
          </a:prstGeom>
          <a:noFill/>
        </p:spPr>
      </p:pic>
      <p:sp>
        <p:nvSpPr>
          <p:cNvPr id="4" name="مستطيل 3"/>
          <p:cNvSpPr/>
          <p:nvPr/>
        </p:nvSpPr>
        <p:spPr>
          <a:xfrm>
            <a:off x="1928794" y="1571612"/>
            <a:ext cx="5216492" cy="646331"/>
          </a:xfrm>
          <a:prstGeom prst="rect">
            <a:avLst/>
          </a:prstGeom>
          <a:solidFill>
            <a:schemeClr val="bg1"/>
          </a:solidFill>
        </p:spPr>
        <p:txBody>
          <a:bodyPr wrap="none">
            <a:spAutoFit/>
          </a:bodyPr>
          <a:lstStyle/>
          <a:p>
            <a:r>
              <a:rPr lang="ar-SA" sz="3600" b="1" dirty="0" smtClean="0"/>
              <a:t>والسلام عليكم ورحمة الله وبركاته</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517</TotalTime>
  <Words>848</Words>
  <Application>Microsoft Office PowerPoint</Application>
  <PresentationFormat>عرض على الشاشة (3:4)‏</PresentationFormat>
  <Paragraphs>121</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تدفق</vt:lpstr>
      <vt:lpstr>الشريحة 1</vt:lpstr>
      <vt:lpstr>الشريحة 2</vt:lpstr>
      <vt:lpstr>              المحاضرة الثامنة :  دراسة قصيدة الجبار للشابي . </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XP3</dc:creator>
  <cp:lastModifiedBy>XP3</cp:lastModifiedBy>
  <cp:revision>54</cp:revision>
  <dcterms:created xsi:type="dcterms:W3CDTF">2013-02-07T10:45:08Z</dcterms:created>
  <dcterms:modified xsi:type="dcterms:W3CDTF">2014-02-24T08:19:40Z</dcterms:modified>
</cp:coreProperties>
</file>