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708" r:id="rId1"/>
  </p:sldMasterIdLst>
  <p:notesMasterIdLst>
    <p:notesMasterId r:id="rId13"/>
  </p:notesMasterIdLst>
  <p:sldIdLst>
    <p:sldId id="256" r:id="rId2"/>
    <p:sldId id="257" r:id="rId3"/>
    <p:sldId id="260" r:id="rId4"/>
    <p:sldId id="261" r:id="rId5"/>
    <p:sldId id="262" r:id="rId6"/>
    <p:sldId id="263" r:id="rId7"/>
    <p:sldId id="264" r:id="rId8"/>
    <p:sldId id="270" r:id="rId9"/>
    <p:sldId id="265" r:id="rId10"/>
    <p:sldId id="269" r:id="rId11"/>
    <p:sldId id="268"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4" d="100"/>
          <a:sy n="64" d="100"/>
        </p:scale>
        <p:origin x="-1566" y="-13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079AF25-E7E9-40FC-BC7F-EE59DA347A73}" type="datetimeFigureOut">
              <a:rPr lang="ar-SA" smtClean="0"/>
              <a:pPr/>
              <a:t>01/07/35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CDCA51B-69E4-4940-99FB-2CB4BA9A7806}"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r>
              <a:rPr lang="ar-SA" smtClean="0"/>
              <a:t>09/06/35</a:t>
            </a:r>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515A7055-1956-4F15-8761-E1991C44DA99}"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r>
              <a:rPr lang="ar-SA" smtClean="0"/>
              <a:t>09/06/35</a:t>
            </a:r>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15A7055-1956-4F15-8761-E1991C44DA9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r>
              <a:rPr lang="ar-SA" smtClean="0"/>
              <a:t>09/06/35</a:t>
            </a:r>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15A7055-1956-4F15-8761-E1991C44DA99}"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r>
              <a:rPr lang="ar-SA" smtClean="0"/>
              <a:t>09/06/35</a:t>
            </a:r>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515A7055-1956-4F15-8761-E1991C44DA9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r>
              <a:rPr lang="ar-SA" smtClean="0"/>
              <a:t>09/06/35</a:t>
            </a:r>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515A7055-1956-4F15-8761-E1991C44DA9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r>
              <a:rPr lang="ar-SA" smtClean="0"/>
              <a:t>09/06/35</a:t>
            </a:r>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515A7055-1956-4F15-8761-E1991C44DA9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r>
              <a:rPr lang="ar-SA" smtClean="0"/>
              <a:t>09/06/35</a:t>
            </a:r>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515A7055-1956-4F15-8761-E1991C44DA99}"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r>
              <a:rPr lang="ar-SA" smtClean="0"/>
              <a:t>09/06/35</a:t>
            </a:r>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515A7055-1956-4F15-8761-E1991C44DA9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r>
              <a:rPr lang="ar-SA" smtClean="0"/>
              <a:t>09/06/35</a:t>
            </a:r>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515A7055-1956-4F15-8761-E1991C44DA99}"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r>
              <a:rPr lang="ar-SA" smtClean="0"/>
              <a:t>09/06/35</a:t>
            </a:r>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15A7055-1956-4F15-8761-E1991C44DA9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r>
              <a:rPr lang="ar-SA" smtClean="0"/>
              <a:t>09/06/35</a:t>
            </a:r>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15A7055-1956-4F15-8761-E1991C44DA9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lang="ar-SA" smtClean="0"/>
              <a:t>09/06/35</a:t>
            </a:r>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15A7055-1956-4F15-8761-E1991C44DA99}"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3.wav"/><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audio" Target="../media/audio6.wav"/><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7.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9.wav"/><Relationship Id="rId1" Type="http://schemas.openxmlformats.org/officeDocument/2006/relationships/slideLayout" Target="../slideLayouts/slideLayout2.xml"/><Relationship Id="rId4" Type="http://schemas.openxmlformats.org/officeDocument/2006/relationships/hyperlink" Target="http://www.alamattaqs.com/vb/showthread.php?t=549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36000">
              <a:srgbClr val="FC9FCB">
                <a:alpha val="50000"/>
              </a:srgbClr>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6" name="عنوان 5"/>
          <p:cNvSpPr>
            <a:spLocks noGrp="1"/>
          </p:cNvSpPr>
          <p:nvPr>
            <p:ph type="ctrTitle"/>
          </p:nvPr>
        </p:nvSpPr>
        <p:spPr>
          <a:gradFill flip="none" rotWithShape="1">
            <a:gsLst>
              <a:gs pos="33000">
                <a:srgbClr val="DCEBF5">
                  <a:alpha val="50000"/>
                </a:srgbClr>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path path="circle">
              <a:fillToRect l="100000" t="100000"/>
            </a:path>
            <a:tileRect r="-100000" b="-100000"/>
          </a:gradFill>
        </p:spPr>
        <p:txBody>
          <a:bodyPr anchor="ctr"/>
          <a:lstStyle/>
          <a:p>
            <a:pPr algn="ctr"/>
            <a:r>
              <a:rPr lang="ar-SA" sz="8000" b="1" i="1" dirty="0" smtClean="0">
                <a:latin typeface="Tahoma" pitchFamily="34" charset="0"/>
                <a:ea typeface="Tahoma" pitchFamily="34" charset="0"/>
                <a:cs typeface="Tahoma" pitchFamily="34" charset="0"/>
              </a:rPr>
              <a:t> الصلاة </a:t>
            </a:r>
            <a:endParaRPr lang="ar-SA" sz="8000" b="1" i="1" dirty="0">
              <a:latin typeface="Tahoma" pitchFamily="34" charset="0"/>
              <a:ea typeface="Tahoma" pitchFamily="34" charset="0"/>
              <a:cs typeface="Tahoma" pitchFamily="34" charset="0"/>
            </a:endParaRPr>
          </a:p>
        </p:txBody>
      </p:sp>
      <p:sp>
        <p:nvSpPr>
          <p:cNvPr id="5" name="عنوان فرعي 4"/>
          <p:cNvSpPr>
            <a:spLocks noGrp="1"/>
          </p:cNvSpPr>
          <p:nvPr>
            <p:ph type="subTitle" idx="1"/>
          </p:nvPr>
        </p:nvSpPr>
        <p:spPr/>
        <p:txBody>
          <a:bodyPr anchor="b">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p>
          <a:p>
            <a:r>
              <a:rPr lang="ar-SA"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endParaRPr lang="ar-SA"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4" name="صورة 3" descr="qdrat-01335d64cb.png"/>
          <p:cNvPicPr>
            <a:picLocks noChangeAspect="1"/>
          </p:cNvPicPr>
          <p:nvPr/>
        </p:nvPicPr>
        <p:blipFill>
          <a:blip r:embed="rId3" cstate="print"/>
          <a:stretch>
            <a:fillRect/>
          </a:stretch>
        </p:blipFill>
        <p:spPr>
          <a:xfrm>
            <a:off x="1403648" y="1844824"/>
            <a:ext cx="7740352" cy="4829175"/>
          </a:xfrm>
          <a:prstGeom prst="rect">
            <a:avLst/>
          </a:prstGeom>
        </p:spPr>
      </p:pic>
      <p:sp>
        <p:nvSpPr>
          <p:cNvPr id="7" name="مستطيل 6"/>
          <p:cNvSpPr/>
          <p:nvPr/>
        </p:nvSpPr>
        <p:spPr>
          <a:xfrm>
            <a:off x="1" y="6334780"/>
            <a:ext cx="2915815" cy="523220"/>
          </a:xfrm>
          <a:prstGeom prst="rect">
            <a:avLst/>
          </a:prstGeom>
          <a:noFill/>
        </p:spPr>
        <p:txBody>
          <a:bodyPr wrap="square" lIns="91440" tIns="45720" rIns="91440" bIns="45720" anchor="b">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2800" b="1" dirty="0" smtClean="0">
                <a:ln w="11430"/>
                <a:solidFill>
                  <a:schemeClr val="bg2">
                    <a:lumMod val="10000"/>
                  </a:schemeClr>
                </a:solidFill>
                <a:effectLst>
                  <a:outerShdw blurRad="80000" dist="40000" dir="5040000" algn="tl">
                    <a:srgbClr val="000000">
                      <a:alpha val="30000"/>
                    </a:srgbClr>
                  </a:outerShdw>
                </a:effectLst>
              </a:rPr>
              <a:t>أعداد:</a:t>
            </a:r>
            <a:r>
              <a:rPr lang="ar-SA" sz="2800" b="1" dirty="0" err="1" smtClean="0">
                <a:ln w="11430"/>
                <a:solidFill>
                  <a:schemeClr val="bg2">
                    <a:lumMod val="10000"/>
                  </a:schemeClr>
                </a:solidFill>
                <a:effectLst>
                  <a:outerShdw blurRad="80000" dist="40000" dir="5040000" algn="tl">
                    <a:srgbClr val="000000">
                      <a:alpha val="30000"/>
                    </a:srgbClr>
                  </a:outerShdw>
                </a:effectLst>
              </a:rPr>
              <a:t>شموووع</a:t>
            </a:r>
            <a:endParaRPr lang="ar-SA" sz="2800" b="1" cap="none" spc="0" dirty="0">
              <a:ln w="11430"/>
              <a:solidFill>
                <a:schemeClr val="bg2">
                  <a:lumMod val="10000"/>
                </a:schemeClr>
              </a:solidFill>
              <a:effectLst>
                <a:outerShdw blurRad="80000" dist="40000" dir="5040000" algn="tl">
                  <a:srgbClr val="000000">
                    <a:alpha val="30000"/>
                  </a:srgbClr>
                </a:outerShdw>
              </a:effectLst>
            </a:endParaRPr>
          </a:p>
        </p:txBody>
      </p:sp>
    </p:spTree>
  </p:cSld>
  <p:clrMapOvr>
    <a:masterClrMapping/>
  </p:clrMapOvr>
  <p:transition>
    <p:sndAc>
      <p:stSnd>
        <p:snd r:embed="rId2"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uslmah.net/imgpost/11/c715397635fd796990b330ade20cfcab.jpg"/>
          <p:cNvPicPr>
            <a:picLocks noChangeAspect="1" noChangeArrowheads="1"/>
          </p:cNvPicPr>
          <p:nvPr/>
        </p:nvPicPr>
        <p:blipFill>
          <a:blip r:embed="rId3" cstate="print"/>
          <a:srcRect/>
          <a:stretch>
            <a:fillRect/>
          </a:stretch>
        </p:blipFill>
        <p:spPr bwMode="auto">
          <a:xfrm>
            <a:off x="0" y="-1395536"/>
            <a:ext cx="10801200" cy="8572500"/>
          </a:xfrm>
          <a:prstGeom prst="rect">
            <a:avLst/>
          </a:prstGeom>
          <a:noFill/>
          <a:ln w="76200">
            <a:solidFill>
              <a:schemeClr val="tx1"/>
            </a:solidFill>
          </a:ln>
        </p:spPr>
      </p:pic>
      <p:sp>
        <p:nvSpPr>
          <p:cNvPr id="3" name="مستطيل 2"/>
          <p:cNvSpPr/>
          <p:nvPr/>
        </p:nvSpPr>
        <p:spPr>
          <a:xfrm>
            <a:off x="1187623" y="0"/>
            <a:ext cx="6768753" cy="1754326"/>
          </a:xfrm>
          <a:prstGeom prst="rect">
            <a:avLst/>
          </a:prstGeom>
          <a:noFill/>
        </p:spPr>
        <p:txBody>
          <a:bodyPr wrap="square" lIns="91440" tIns="45720" rIns="91440" bIns="45720">
            <a:spAutoFit/>
          </a:bodyPr>
          <a:lstStyle/>
          <a:p>
            <a:pPr algn="ctr"/>
            <a:r>
              <a:rPr lang="ar-SA"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p>
          <a:p>
            <a:pPr algn="ct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عنوان 5"/>
          <p:cNvSpPr>
            <a:spLocks noGrp="1"/>
          </p:cNvSpPr>
          <p:nvPr>
            <p:ph type="title"/>
          </p:nvPr>
        </p:nvSpPr>
        <p:spPr>
          <a:xfrm>
            <a:off x="3059832" y="274638"/>
            <a:ext cx="5873856" cy="1143000"/>
          </a:xfrm>
        </p:spPr>
        <p:txBody>
          <a:bodyPr>
            <a:normAutofit/>
          </a:bodyPr>
          <a:lstStyle/>
          <a:p>
            <a:pPr algn="ctr"/>
            <a:r>
              <a:rPr lang="ar-SA" sz="6000" dirty="0" smtClean="0">
                <a:solidFill>
                  <a:schemeClr val="tx1"/>
                </a:solidFill>
                <a:latin typeface="Andalus" pitchFamily="18" charset="-78"/>
                <a:cs typeface="Andalus" pitchFamily="18" charset="-78"/>
              </a:rPr>
              <a:t>تعريف </a:t>
            </a:r>
            <a:r>
              <a:rPr lang="ar-SA" sz="6000" dirty="0" err="1" smtClean="0">
                <a:solidFill>
                  <a:schemeClr val="tx1"/>
                </a:solidFill>
                <a:latin typeface="Andalus" pitchFamily="18" charset="-78"/>
                <a:cs typeface="Andalus" pitchFamily="18" charset="-78"/>
              </a:rPr>
              <a:t>الصلاة </a:t>
            </a:r>
            <a:r>
              <a:rPr lang="ar-SA" sz="6000" dirty="0" smtClean="0">
                <a:latin typeface="Andalus" pitchFamily="18" charset="-78"/>
                <a:cs typeface="Andalus" pitchFamily="18" charset="-78"/>
              </a:rPr>
              <a:t>:</a:t>
            </a:r>
            <a:endParaRPr lang="ar-SA" sz="6000" dirty="0">
              <a:latin typeface="Andalus" pitchFamily="18" charset="-78"/>
              <a:cs typeface="Andalus" pitchFamily="18" charset="-78"/>
            </a:endParaRPr>
          </a:p>
        </p:txBody>
      </p:sp>
      <p:sp>
        <p:nvSpPr>
          <p:cNvPr id="9" name="عنصر نائب للنص 8"/>
          <p:cNvSpPr>
            <a:spLocks noGrp="1"/>
          </p:cNvSpPr>
          <p:nvPr>
            <p:ph idx="1"/>
          </p:nvPr>
        </p:nvSpPr>
        <p:spPr>
          <a:xfrm>
            <a:off x="1435608" y="1447800"/>
            <a:ext cx="7708392" cy="4800600"/>
          </a:xfrm>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ctr">
              <a:buFont typeface="Wingdings" pitchFamily="2" charset="2"/>
              <a:buChar char="Ø"/>
            </a:pPr>
            <a:r>
              <a:rPr lang="ar-SA" sz="4000" dirty="0" smtClean="0">
                <a:solidFill>
                  <a:schemeClr val="bg1"/>
                </a:solidFill>
              </a:rPr>
              <a:t> </a:t>
            </a:r>
            <a:r>
              <a:rPr lang="ar-SA" sz="4000" dirty="0" err="1" smtClean="0">
                <a:solidFill>
                  <a:schemeClr val="accent4"/>
                </a:solidFill>
              </a:rPr>
              <a:t>لغة</a:t>
            </a:r>
            <a:r>
              <a:rPr lang="ar-SA" sz="4000" dirty="0" err="1" smtClean="0">
                <a:solidFill>
                  <a:schemeClr val="bg1"/>
                </a:solidFill>
              </a:rPr>
              <a:t> </a:t>
            </a:r>
            <a:r>
              <a:rPr lang="ar-SA" sz="4000" dirty="0" smtClean="0">
                <a:solidFill>
                  <a:schemeClr val="bg1"/>
                </a:solidFill>
              </a:rPr>
              <a:t>: </a:t>
            </a:r>
            <a:r>
              <a:rPr lang="ar-SA" sz="4000" dirty="0" err="1" smtClean="0">
                <a:solidFill>
                  <a:schemeClr val="bg1"/>
                </a:solidFill>
              </a:rPr>
              <a:t>الدعاء </a:t>
            </a:r>
            <a:r>
              <a:rPr lang="ar-SA" sz="4000" dirty="0" smtClean="0">
                <a:solidFill>
                  <a:schemeClr val="bg1"/>
                </a:solidFill>
              </a:rPr>
              <a:t>(وصل عليهم إن صلاتك سكن لهم</a:t>
            </a:r>
            <a:r>
              <a:rPr lang="ar-SA" sz="4000" dirty="0" err="1" smtClean="0">
                <a:solidFill>
                  <a:schemeClr val="bg1"/>
                </a:solidFill>
              </a:rPr>
              <a:t>).</a:t>
            </a:r>
            <a:endParaRPr lang="ar-SA" sz="4000" dirty="0" smtClean="0">
              <a:solidFill>
                <a:schemeClr val="bg1"/>
              </a:solidFill>
            </a:endParaRPr>
          </a:p>
          <a:p>
            <a:pPr algn="ctr">
              <a:buFont typeface="Wingdings" pitchFamily="2" charset="2"/>
              <a:buChar char="Ø"/>
            </a:pPr>
            <a:endParaRPr lang="ar-SA" sz="4000" dirty="0" smtClean="0">
              <a:solidFill>
                <a:schemeClr val="bg1"/>
              </a:solidFill>
            </a:endParaRPr>
          </a:p>
          <a:p>
            <a:pPr algn="ctr">
              <a:buFont typeface="Wingdings" pitchFamily="2" charset="2"/>
              <a:buChar char="Ø"/>
            </a:pPr>
            <a:r>
              <a:rPr lang="ar-SA" sz="3600" dirty="0" err="1" smtClean="0">
                <a:solidFill>
                  <a:schemeClr val="accent4"/>
                </a:solidFill>
              </a:rPr>
              <a:t>شرعآ</a:t>
            </a:r>
            <a:r>
              <a:rPr lang="ar-SA" sz="3600" dirty="0" smtClean="0">
                <a:solidFill>
                  <a:schemeClr val="bg1"/>
                </a:solidFill>
              </a:rPr>
              <a:t> : هي أقوال وأفعال مفتتحة بالتكبير ومختتمه بالتسليم مع النية بشروط مخصوصة.</a:t>
            </a:r>
          </a:p>
        </p:txBody>
      </p:sp>
      <p:sp>
        <p:nvSpPr>
          <p:cNvPr id="8" name="عنصر نائب للتاريخ 7"/>
          <p:cNvSpPr>
            <a:spLocks noGrp="1"/>
          </p:cNvSpPr>
          <p:nvPr>
            <p:ph type="dt" sz="half" idx="10"/>
          </p:nvPr>
        </p:nvSpPr>
        <p:spPr/>
        <p:txBody>
          <a:bodyPr/>
          <a:lstStyle/>
          <a:p>
            <a:r>
              <a:rPr lang="ar-SA" smtClean="0"/>
              <a:t>09/06/35</a:t>
            </a:r>
            <a:endParaRPr lang="ar-SA"/>
          </a:p>
        </p:txBody>
      </p:sp>
      <p:sp>
        <p:nvSpPr>
          <p:cNvPr id="5" name="عنصر نائب للتذييل 4"/>
          <p:cNvSpPr>
            <a:spLocks noGrp="1"/>
          </p:cNvSpPr>
          <p:nvPr>
            <p:ph type="ftr" sz="quarter" idx="11"/>
          </p:nvPr>
        </p:nvSpPr>
        <p:spPr>
          <a:scene3d>
            <a:camera prst="isometricOffAxis1Left"/>
            <a:lightRig rig="threePt" dir="t"/>
          </a:scene3d>
        </p:spPr>
        <p:txBody>
          <a:bodyPr/>
          <a:lstStyle/>
          <a:p>
            <a:endParaRPr lang="ar-SA" dirty="0"/>
          </a:p>
        </p:txBody>
      </p:sp>
      <p:sp>
        <p:nvSpPr>
          <p:cNvPr id="4" name="عنصر نائب لرقم الشريحة 3"/>
          <p:cNvSpPr>
            <a:spLocks noGrp="1"/>
          </p:cNvSpPr>
          <p:nvPr>
            <p:ph type="sldNum" sz="quarter" idx="12"/>
          </p:nvPr>
        </p:nvSpPr>
        <p:spPr>
          <a:xfrm>
            <a:off x="7884368" y="6305550"/>
            <a:ext cx="1186480" cy="476250"/>
          </a:xfrm>
        </p:spPr>
        <p:txBody>
          <a:bodyPr/>
          <a:lstStyle/>
          <a:p>
            <a:fld id="{515A7055-1956-4F15-8761-E1991C44DA99}" type="slidenum">
              <a:rPr lang="ar-SA" smtClean="0"/>
              <a:pPr/>
              <a:t>2</a:t>
            </a:fld>
            <a:endParaRPr lang="ar-SA"/>
          </a:p>
        </p:txBody>
      </p:sp>
    </p:spTree>
  </p:cSld>
  <p:clrMapOvr>
    <a:masterClrMapping/>
  </p:clrMapOvr>
  <p:transition>
    <p:wipe/>
    <p:sndAc>
      <p:stSnd>
        <p:snd r:embed="rId2" name="type.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الخلفيات واحتفظ الخلفيات جهازك"/>
          <p:cNvPicPr>
            <a:picLocks noChangeAspect="1" noChangeArrowheads="1"/>
          </p:cNvPicPr>
          <p:nvPr/>
        </p:nvPicPr>
        <p:blipFill>
          <a:blip r:embed="rId3" cstate="print"/>
          <a:srcRect/>
          <a:stretch>
            <a:fillRect/>
          </a:stretch>
        </p:blipFill>
        <p:spPr bwMode="auto">
          <a:xfrm>
            <a:off x="-252536" y="0"/>
            <a:ext cx="9753600" cy="7315200"/>
          </a:xfrm>
          <a:prstGeom prst="rect">
            <a:avLst/>
          </a:prstGeom>
          <a:noFill/>
        </p:spPr>
      </p:pic>
      <p:sp>
        <p:nvSpPr>
          <p:cNvPr id="5" name="عنوان 4"/>
          <p:cNvSpPr>
            <a:spLocks noGrp="1"/>
          </p:cNvSpPr>
          <p:nvPr>
            <p:ph type="title"/>
          </p:nvPr>
        </p:nvSpPr>
        <p:spPr>
          <a:xfrm>
            <a:off x="3923928" y="274320"/>
            <a:ext cx="5009760" cy="1143000"/>
          </a:xfrm>
        </p:spPr>
        <p:txBody>
          <a:bodyPr/>
          <a:lstStyle/>
          <a:p>
            <a:pPr algn="ctr"/>
            <a:r>
              <a:rPr lang="ar-SA" dirty="0" smtClean="0"/>
              <a:t>منزلتها </a:t>
            </a:r>
            <a:r>
              <a:rPr lang="ar-SA" dirty="0" err="1" smtClean="0"/>
              <a:t>وحكمها :</a:t>
            </a:r>
            <a:endParaRPr lang="ar-SA" dirty="0"/>
          </a:p>
        </p:txBody>
      </p:sp>
      <p:sp>
        <p:nvSpPr>
          <p:cNvPr id="6" name="عنصر نائب للمحتوى 5"/>
          <p:cNvSpPr>
            <a:spLocks noGrp="1"/>
          </p:cNvSpPr>
          <p:nvPr>
            <p:ph sz="half" idx="1"/>
          </p:nvPr>
        </p:nvSpPr>
        <p:spPr>
          <a:ln w="76200">
            <a:solidFill>
              <a:schemeClr val="tx1"/>
            </a:solidFill>
          </a:ln>
        </p:spPr>
        <p:txBody>
          <a:bodyPr/>
          <a:lstStyle/>
          <a:p>
            <a:pPr>
              <a:buFont typeface="Wingdings" pitchFamily="2" charset="2"/>
              <a:buChar char="Ø"/>
            </a:pPr>
            <a:r>
              <a:rPr lang="ar-SA" dirty="0" err="1" smtClean="0"/>
              <a:t>حكمها </a:t>
            </a:r>
            <a:r>
              <a:rPr lang="ar-SA" dirty="0" smtClean="0"/>
              <a:t>: فريضة على كل مؤمن ومؤمنة لقوله </a:t>
            </a:r>
            <a:r>
              <a:rPr lang="ar-SA" dirty="0" err="1" smtClean="0"/>
              <a:t>تعالى </a:t>
            </a:r>
            <a:r>
              <a:rPr lang="ar-SA" dirty="0" smtClean="0"/>
              <a:t>(فأقيموا الصلاة إن الصلاة كانت على المؤمنين </a:t>
            </a:r>
            <a:r>
              <a:rPr lang="ar-SA" dirty="0" err="1" smtClean="0"/>
              <a:t>كتابآ</a:t>
            </a:r>
            <a:r>
              <a:rPr lang="ar-SA" dirty="0" smtClean="0"/>
              <a:t> </a:t>
            </a:r>
            <a:r>
              <a:rPr lang="ar-SA" dirty="0" err="1" smtClean="0"/>
              <a:t>موقوتآ</a:t>
            </a:r>
            <a:r>
              <a:rPr lang="ar-SA" dirty="0" smtClean="0"/>
              <a:t> </a:t>
            </a:r>
            <a:r>
              <a:rPr lang="ar-SA" dirty="0" err="1" smtClean="0"/>
              <a:t>)</a:t>
            </a:r>
            <a:endParaRPr lang="ar-SA" dirty="0"/>
          </a:p>
        </p:txBody>
      </p:sp>
      <p:sp>
        <p:nvSpPr>
          <p:cNvPr id="7" name="عنصر نائب للمحتوى 6"/>
          <p:cNvSpPr>
            <a:spLocks noGrp="1"/>
          </p:cNvSpPr>
          <p:nvPr>
            <p:ph sz="half" idx="2"/>
          </p:nvPr>
        </p:nvSpPr>
        <p:spPr>
          <a:ln w="76200">
            <a:solidFill>
              <a:schemeClr val="tx1"/>
            </a:solidFill>
          </a:ln>
        </p:spPr>
        <p:txBody>
          <a:bodyPr/>
          <a:lstStyle/>
          <a:p>
            <a:pPr>
              <a:buFont typeface="Wingdings" pitchFamily="2" charset="2"/>
              <a:buChar char="Ø"/>
            </a:pPr>
            <a:r>
              <a:rPr lang="ar-SA" dirty="0" smtClean="0">
                <a:solidFill>
                  <a:schemeClr val="tx1">
                    <a:lumMod val="95000"/>
                    <a:lumOff val="5000"/>
                  </a:schemeClr>
                </a:solidFill>
              </a:rPr>
              <a:t>منزلتها: الركن الثاني من أركان الاسلام وهي عمود الاسلام كقوله صلى الله عليه </a:t>
            </a:r>
            <a:r>
              <a:rPr lang="ar-SA" dirty="0" err="1" smtClean="0">
                <a:solidFill>
                  <a:schemeClr val="tx1">
                    <a:lumMod val="95000"/>
                    <a:lumOff val="5000"/>
                  </a:schemeClr>
                </a:solidFill>
              </a:rPr>
              <a:t>وسلم </a:t>
            </a:r>
            <a:r>
              <a:rPr lang="ar-SA" dirty="0" smtClean="0">
                <a:solidFill>
                  <a:schemeClr val="tx1">
                    <a:lumMod val="95000"/>
                    <a:lumOff val="5000"/>
                  </a:schemeClr>
                </a:solidFill>
              </a:rPr>
              <a:t>(رأس الامر الاسلام وعموده </a:t>
            </a:r>
            <a:r>
              <a:rPr lang="ar-SA" dirty="0" err="1" smtClean="0">
                <a:solidFill>
                  <a:schemeClr val="tx1">
                    <a:lumMod val="95000"/>
                    <a:lumOff val="5000"/>
                  </a:schemeClr>
                </a:solidFill>
              </a:rPr>
              <a:t>الصلاة </a:t>
            </a:r>
            <a:r>
              <a:rPr lang="ar-SA" dirty="0" smtClean="0">
                <a:solidFill>
                  <a:schemeClr val="tx1">
                    <a:lumMod val="95000"/>
                    <a:lumOff val="5000"/>
                  </a:schemeClr>
                </a:solidFill>
              </a:rPr>
              <a:t>...الخ </a:t>
            </a:r>
            <a:endParaRPr lang="ar-SA" dirty="0">
              <a:solidFill>
                <a:schemeClr val="tx1">
                  <a:lumMod val="95000"/>
                  <a:lumOff val="5000"/>
                </a:schemeClr>
              </a:solidFill>
            </a:endParaRPr>
          </a:p>
        </p:txBody>
      </p:sp>
      <p:sp>
        <p:nvSpPr>
          <p:cNvPr id="8" name="عنصر نائب للتاريخ 7"/>
          <p:cNvSpPr>
            <a:spLocks noGrp="1"/>
          </p:cNvSpPr>
          <p:nvPr>
            <p:ph type="dt" sz="half" idx="10"/>
          </p:nvPr>
        </p:nvSpPr>
        <p:spPr/>
        <p:txBody>
          <a:bodyPr/>
          <a:lstStyle/>
          <a:p>
            <a:r>
              <a:rPr lang="ar-SA" smtClean="0"/>
              <a:t>09/06/35</a:t>
            </a:r>
            <a:endParaRPr lang="ar-SA"/>
          </a:p>
        </p:txBody>
      </p:sp>
      <p:sp>
        <p:nvSpPr>
          <p:cNvPr id="4" name="عنصر نائب للتذييل 3"/>
          <p:cNvSpPr>
            <a:spLocks noGrp="1"/>
          </p:cNvSpPr>
          <p:nvPr>
            <p:ph type="ftr" sz="quarter" idx="11"/>
          </p:nvPr>
        </p:nvSpPr>
        <p:spPr/>
        <p:txBody>
          <a:bodyPr/>
          <a:lstStyle/>
          <a:p>
            <a:r>
              <a:rPr lang="ar-SA" dirty="0" smtClean="0"/>
              <a:t>جامعه </a:t>
            </a:r>
            <a:r>
              <a:rPr lang="ar-SA" dirty="0" err="1" smtClean="0"/>
              <a:t>الدامام</a:t>
            </a:r>
            <a:r>
              <a:rPr lang="ar-SA" dirty="0" smtClean="0"/>
              <a:t> التعلم عن بعد</a:t>
            </a:r>
            <a:endParaRPr lang="ar-SA" dirty="0"/>
          </a:p>
        </p:txBody>
      </p:sp>
      <p:sp>
        <p:nvSpPr>
          <p:cNvPr id="3" name="عنصر نائب لرقم الشريحة 2"/>
          <p:cNvSpPr>
            <a:spLocks noGrp="1"/>
          </p:cNvSpPr>
          <p:nvPr>
            <p:ph type="sldNum" sz="quarter" idx="12"/>
          </p:nvPr>
        </p:nvSpPr>
        <p:spPr/>
        <p:txBody>
          <a:bodyPr/>
          <a:lstStyle/>
          <a:p>
            <a:fld id="{515A7055-1956-4F15-8761-E1991C44DA99}" type="slidenum">
              <a:rPr lang="ar-SA" smtClean="0"/>
              <a:pPr/>
              <a:t>3</a:t>
            </a:fld>
            <a:endParaRPr lang="ar-SA"/>
          </a:p>
        </p:txBody>
      </p:sp>
    </p:spTree>
  </p:cSld>
  <p:clrMapOvr>
    <a:masterClrMapping/>
  </p:clrMapOvr>
  <p:transition>
    <p:strips dir="ld"/>
    <p:sndAc>
      <p:stSnd>
        <p:snd r:embed="rId2" name="arrow.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الخلفيات واحتفظ الخلفيات جهازك"/>
          <p:cNvPicPr>
            <a:picLocks noChangeAspect="1" noChangeArrowheads="1"/>
          </p:cNvPicPr>
          <p:nvPr/>
        </p:nvPicPr>
        <p:blipFill>
          <a:blip r:embed="rId3" cstate="print"/>
          <a:srcRect/>
          <a:stretch>
            <a:fillRect/>
          </a:stretch>
        </p:blipFill>
        <p:spPr bwMode="auto">
          <a:xfrm>
            <a:off x="-396552" y="0"/>
            <a:ext cx="9540552" cy="6858000"/>
          </a:xfrm>
          <a:prstGeom prst="rect">
            <a:avLst/>
          </a:prstGeom>
          <a:noFill/>
        </p:spPr>
      </p:pic>
      <p:sp>
        <p:nvSpPr>
          <p:cNvPr id="6" name="عنوان 5"/>
          <p:cNvSpPr>
            <a:spLocks noGrp="1"/>
          </p:cNvSpPr>
          <p:nvPr>
            <p:ph type="title"/>
          </p:nvPr>
        </p:nvSpPr>
        <p:spPr>
          <a:xfrm>
            <a:off x="0" y="0"/>
            <a:ext cx="7498080" cy="1143000"/>
          </a:xfrm>
        </p:spPr>
        <p:txBody>
          <a:bodyPr anchor="t">
            <a:normAutofit/>
          </a:bodyPr>
          <a:lstStyle/>
          <a:p>
            <a:r>
              <a:rPr lang="ar-SA" sz="6000" dirty="0" smtClean="0">
                <a:solidFill>
                  <a:schemeClr val="accent2"/>
                </a:solidFill>
                <a:latin typeface="Andalus" pitchFamily="18" charset="-78"/>
                <a:cs typeface="Andalus" pitchFamily="18" charset="-78"/>
              </a:rPr>
              <a:t>الصلاة والمحافظة عليها </a:t>
            </a:r>
            <a:endParaRPr lang="ar-SA" sz="6000" dirty="0">
              <a:solidFill>
                <a:schemeClr val="accent2"/>
              </a:solidFill>
              <a:latin typeface="Andalus" pitchFamily="18" charset="-78"/>
              <a:cs typeface="Andalus" pitchFamily="18" charset="-78"/>
            </a:endParaRPr>
          </a:p>
        </p:txBody>
      </p:sp>
      <p:sp>
        <p:nvSpPr>
          <p:cNvPr id="7" name="عنصر نائب للمحتوى 6"/>
          <p:cNvSpPr>
            <a:spLocks noGrp="1"/>
          </p:cNvSpPr>
          <p:nvPr>
            <p:ph idx="1"/>
          </p:nvPr>
        </p:nvSpPr>
        <p:spPr>
          <a:xfrm>
            <a:off x="-396552" y="1447800"/>
            <a:ext cx="9330240" cy="4800600"/>
          </a:xfrm>
        </p:spPr>
        <p:txBody>
          <a:bodyPr/>
          <a:lstStyle/>
          <a:p>
            <a:endParaRPr lang="ar-SA" dirty="0"/>
          </a:p>
        </p:txBody>
      </p:sp>
      <p:sp>
        <p:nvSpPr>
          <p:cNvPr id="5" name="عنصر نائب للتاريخ 4"/>
          <p:cNvSpPr>
            <a:spLocks noGrp="1"/>
          </p:cNvSpPr>
          <p:nvPr>
            <p:ph type="dt" sz="half" idx="10"/>
          </p:nvPr>
        </p:nvSpPr>
        <p:spPr/>
        <p:txBody>
          <a:bodyPr/>
          <a:lstStyle/>
          <a:p>
            <a:r>
              <a:rPr lang="ar-SA" smtClean="0"/>
              <a:t>09/06/35</a:t>
            </a:r>
            <a:endParaRPr lang="ar-SA"/>
          </a:p>
        </p:txBody>
      </p:sp>
      <p:sp>
        <p:nvSpPr>
          <p:cNvPr id="4" name="عنصر نائب للتذييل 3"/>
          <p:cNvSpPr>
            <a:spLocks noGrp="1"/>
          </p:cNvSpPr>
          <p:nvPr>
            <p:ph type="ftr" sz="quarter" idx="11"/>
          </p:nvPr>
        </p:nvSpPr>
        <p:spPr/>
        <p:txBody>
          <a:bodyPr/>
          <a:lstStyle/>
          <a:p>
            <a:r>
              <a:rPr lang="ar-SA" dirty="0" smtClean="0"/>
              <a:t>جامعه </a:t>
            </a:r>
            <a:r>
              <a:rPr lang="ar-SA" dirty="0" err="1" smtClean="0"/>
              <a:t>الدمام</a:t>
            </a:r>
            <a:r>
              <a:rPr lang="ar-SA" dirty="0" smtClean="0"/>
              <a:t> تعلم عن بعد</a:t>
            </a:r>
            <a:endParaRPr lang="ar-SA" dirty="0"/>
          </a:p>
        </p:txBody>
      </p:sp>
      <p:sp>
        <p:nvSpPr>
          <p:cNvPr id="3" name="عنصر نائب لرقم الشريحة 2"/>
          <p:cNvSpPr>
            <a:spLocks noGrp="1"/>
          </p:cNvSpPr>
          <p:nvPr>
            <p:ph type="sldNum" sz="quarter" idx="12"/>
          </p:nvPr>
        </p:nvSpPr>
        <p:spPr/>
        <p:txBody>
          <a:bodyPr/>
          <a:lstStyle/>
          <a:p>
            <a:fld id="{515A7055-1956-4F15-8761-E1991C44DA99}" type="slidenum">
              <a:rPr lang="ar-SA" smtClean="0"/>
              <a:pPr/>
              <a:t>4</a:t>
            </a:fld>
            <a:endParaRPr lang="ar-SA"/>
          </a:p>
        </p:txBody>
      </p:sp>
      <p:sp>
        <p:nvSpPr>
          <p:cNvPr id="8" name="سحابة 7"/>
          <p:cNvSpPr/>
          <p:nvPr/>
        </p:nvSpPr>
        <p:spPr>
          <a:xfrm>
            <a:off x="-252536" y="1196752"/>
            <a:ext cx="3600400" cy="2520280"/>
          </a:xfrm>
          <a:prstGeom prst="cloud">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p>
        </p:txBody>
      </p:sp>
      <p:sp>
        <p:nvSpPr>
          <p:cNvPr id="9" name="سحابة 8"/>
          <p:cNvSpPr/>
          <p:nvPr/>
        </p:nvSpPr>
        <p:spPr>
          <a:xfrm>
            <a:off x="4788024" y="764704"/>
            <a:ext cx="4032448" cy="2952328"/>
          </a:xfrm>
          <a:prstGeom prst="cloud">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p>
        </p:txBody>
      </p:sp>
      <p:sp>
        <p:nvSpPr>
          <p:cNvPr id="10" name="مخطط انسيابي: شريط مثقب 9"/>
          <p:cNvSpPr/>
          <p:nvPr/>
        </p:nvSpPr>
        <p:spPr>
          <a:xfrm>
            <a:off x="1403648" y="4581128"/>
            <a:ext cx="6768752" cy="2028808"/>
          </a:xfrm>
          <a:prstGeom prst="flowChartPunchedTape">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b="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مستطيل 10"/>
          <p:cNvSpPr/>
          <p:nvPr/>
        </p:nvSpPr>
        <p:spPr>
          <a:xfrm>
            <a:off x="5292080" y="980728"/>
            <a:ext cx="3168352" cy="1938992"/>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إن أداء سبعة وعشرين </a:t>
            </a:r>
            <a:r>
              <a:rPr lang="ar-SA" sz="2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ركعه</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هي مجموع فرائض الصلاة يستغرق متوسط نصف ساعة </a:t>
            </a:r>
            <a:r>
              <a:rPr lang="ar-SA" sz="2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يوميا </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...يجعل التيار الكهربائي داخل العظام </a:t>
            </a:r>
            <a:r>
              <a:rPr lang="ar-SA" sz="2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والمسؤل</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عن تنشيط الخلايا داخل الجسم.</a:t>
            </a:r>
            <a:endParaRPr lang="ar-SA"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مستطيل 11"/>
          <p:cNvSpPr/>
          <p:nvPr/>
        </p:nvSpPr>
        <p:spPr>
          <a:xfrm>
            <a:off x="1" y="1412776"/>
            <a:ext cx="2771800" cy="1323439"/>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SA" sz="2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وقد يكون هذا </a:t>
            </a:r>
            <a:r>
              <a:rPr lang="ar-SA" sz="20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أحدأسباب</a:t>
            </a:r>
            <a:r>
              <a:rPr lang="ar-SA" sz="2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القوة  البدنية الزائدة لأبطال المسلمين القدامى المحافظين على الصلاة في اوقاتها وعلى قيام </a:t>
            </a:r>
            <a:r>
              <a:rPr lang="ar-SA" sz="20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الليل .</a:t>
            </a:r>
            <a:endParaRPr lang="ar-SA" sz="2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 name="مستطيل 12"/>
          <p:cNvSpPr/>
          <p:nvPr/>
        </p:nvSpPr>
        <p:spPr>
          <a:xfrm>
            <a:off x="3059832" y="4941168"/>
            <a:ext cx="5040559" cy="1384995"/>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عملية التكبير والتسبيح والقراءة في </a:t>
            </a:r>
            <a:r>
              <a:rPr lang="ar-SA" sz="2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الصلاةمع</a:t>
            </a: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حركاتها المنتظمة تعتبر تمرينات نفسية منتظمة ومفيدة  </a:t>
            </a:r>
            <a:endParaRPr lang="ar-SA"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spd="slow">
    <p:checker dir="vert"/>
    <p:sndAc>
      <p:stSnd>
        <p:snd r:embed="rId2" name="wind.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700bk.com/uplod/uploads/13327564161.jpg"/>
          <p:cNvPicPr>
            <a:picLocks noChangeAspect="1" noChangeArrowheads="1"/>
          </p:cNvPicPr>
          <p:nvPr/>
        </p:nvPicPr>
        <p:blipFill>
          <a:blip r:embed="rId3" cstate="print"/>
          <a:srcRect/>
          <a:stretch>
            <a:fillRect/>
          </a:stretch>
        </p:blipFill>
        <p:spPr bwMode="auto">
          <a:xfrm>
            <a:off x="0" y="0"/>
            <a:ext cx="9324528" cy="7173416"/>
          </a:xfrm>
          <a:prstGeom prst="rect">
            <a:avLst/>
          </a:prstGeom>
          <a:noFill/>
        </p:spPr>
      </p:pic>
      <p:sp>
        <p:nvSpPr>
          <p:cNvPr id="5" name="عنوان 4"/>
          <p:cNvSpPr>
            <a:spLocks noGrp="1"/>
          </p:cNvSpPr>
          <p:nvPr>
            <p:ph type="title"/>
          </p:nvPr>
        </p:nvSpPr>
        <p:spPr/>
        <p:txBody>
          <a:bodyPr/>
          <a:lstStyle/>
          <a:p>
            <a:pPr algn="ctr"/>
            <a:r>
              <a:rPr lang="ar-SA" dirty="0" smtClean="0">
                <a:solidFill>
                  <a:schemeClr val="bg1"/>
                </a:solidFill>
              </a:rPr>
              <a:t>أهمية </a:t>
            </a:r>
            <a:r>
              <a:rPr lang="ar-SA" dirty="0" err="1" smtClean="0">
                <a:solidFill>
                  <a:schemeClr val="bg1"/>
                </a:solidFill>
              </a:rPr>
              <a:t>الصلاة :</a:t>
            </a:r>
            <a:endParaRPr lang="ar-SA" dirty="0">
              <a:solidFill>
                <a:schemeClr val="bg1"/>
              </a:solidFill>
            </a:endParaRPr>
          </a:p>
        </p:txBody>
      </p:sp>
      <p:sp>
        <p:nvSpPr>
          <p:cNvPr id="6" name="عنصر نائب للمحتوى 5"/>
          <p:cNvSpPr>
            <a:spLocks noGrp="1"/>
          </p:cNvSpPr>
          <p:nvPr>
            <p:ph idx="1"/>
          </p:nvPr>
        </p:nvSpPr>
        <p:spPr>
          <a:xfrm>
            <a:off x="1043608" y="1447800"/>
            <a:ext cx="7890080" cy="5005536"/>
          </a:xfrm>
        </p:spPr>
        <p:txBody>
          <a:bodyPr>
            <a:normAutofit fontScale="70000" lnSpcReduction="20000"/>
          </a:bodyPr>
          <a:lstStyle/>
          <a:p>
            <a:r>
              <a:rPr lang="ar-SA" dirty="0" err="1" smtClean="0">
                <a:solidFill>
                  <a:schemeClr val="accent2"/>
                </a:solidFill>
                <a:latin typeface="Andalus" pitchFamily="18" charset="-78"/>
                <a:cs typeface="Andalus" pitchFamily="18" charset="-78"/>
              </a:rPr>
              <a:t>1 </a:t>
            </a:r>
            <a:r>
              <a:rPr lang="ar-SA" dirty="0" smtClean="0">
                <a:solidFill>
                  <a:schemeClr val="accent2"/>
                </a:solidFill>
                <a:latin typeface="Andalus" pitchFamily="18" charset="-78"/>
                <a:cs typeface="Andalus" pitchFamily="18" charset="-78"/>
              </a:rPr>
              <a:t>- أنها الركن الثاني من أركان </a:t>
            </a:r>
            <a:r>
              <a:rPr lang="ar-SA" dirty="0" err="1" smtClean="0">
                <a:solidFill>
                  <a:schemeClr val="accent2"/>
                </a:solidFill>
                <a:latin typeface="Andalus" pitchFamily="18" charset="-78"/>
                <a:cs typeface="Andalus" pitchFamily="18" charset="-78"/>
              </a:rPr>
              <a:t>الإسلام.</a:t>
            </a: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err="1" smtClean="0">
                <a:solidFill>
                  <a:schemeClr val="accent2"/>
                </a:solidFill>
                <a:latin typeface="Andalus" pitchFamily="18" charset="-78"/>
                <a:cs typeface="Andalus" pitchFamily="18" charset="-78"/>
              </a:rPr>
              <a:t>2 </a:t>
            </a:r>
            <a:r>
              <a:rPr lang="ar-SA" dirty="0" smtClean="0">
                <a:solidFill>
                  <a:schemeClr val="accent2"/>
                </a:solidFill>
                <a:latin typeface="Andalus" pitchFamily="18" charset="-78"/>
                <a:cs typeface="Andalus" pitchFamily="18" charset="-78"/>
              </a:rPr>
              <a:t>- أنها أول ما يحاسب عنه العبد يوم القيامة؛ فإن قُبلت قُبل سائر العمل، وإن رُدَّت </a:t>
            </a:r>
            <a:r>
              <a:rPr lang="ar-SA" dirty="0" err="1" smtClean="0">
                <a:solidFill>
                  <a:schemeClr val="accent2"/>
                </a:solidFill>
                <a:latin typeface="Andalus" pitchFamily="18" charset="-78"/>
                <a:cs typeface="Andalus" pitchFamily="18" charset="-78"/>
              </a:rPr>
              <a:t>رُدَّ.</a:t>
            </a: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err="1" smtClean="0">
                <a:solidFill>
                  <a:schemeClr val="accent2"/>
                </a:solidFill>
                <a:latin typeface="Andalus" pitchFamily="18" charset="-78"/>
                <a:cs typeface="Andalus" pitchFamily="18" charset="-78"/>
              </a:rPr>
              <a:t>3 </a:t>
            </a:r>
            <a:r>
              <a:rPr lang="ar-SA" dirty="0" smtClean="0">
                <a:solidFill>
                  <a:schemeClr val="accent2"/>
                </a:solidFill>
                <a:latin typeface="Andalus" pitchFamily="18" charset="-78"/>
                <a:cs typeface="Andalus" pitchFamily="18" charset="-78"/>
              </a:rPr>
              <a:t>- أنها علامة مميزة للمؤمنين المتقين، كما قال تعالى: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وَيُقِيمُونَ </a:t>
            </a:r>
            <a:r>
              <a:rPr lang="ar-SA" dirty="0" err="1" smtClean="0">
                <a:solidFill>
                  <a:schemeClr val="accent2"/>
                </a:solidFill>
                <a:latin typeface="Andalus" pitchFamily="18" charset="-78"/>
                <a:cs typeface="Andalus" pitchFamily="18" charset="-78"/>
              </a:rPr>
              <a:t>الصّلاةَ </a:t>
            </a:r>
            <a:r>
              <a:rPr lang="ar-SA" dirty="0" smtClean="0">
                <a:solidFill>
                  <a:schemeClr val="accent2"/>
                </a:solidFill>
                <a:latin typeface="Andalus" pitchFamily="18" charset="-78"/>
                <a:cs typeface="Andalus" pitchFamily="18" charset="-78"/>
              </a:rPr>
              <a:t>[البقرة:3</a:t>
            </a:r>
            <a:r>
              <a:rPr lang="ar-SA" dirty="0" err="1" smtClean="0">
                <a:solidFill>
                  <a:schemeClr val="accent2"/>
                </a:solidFill>
                <a:latin typeface="Andalus" pitchFamily="18" charset="-78"/>
                <a:cs typeface="Andalus" pitchFamily="18" charset="-78"/>
              </a:rPr>
              <a:t>].</a:t>
            </a: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err="1" smtClean="0">
                <a:solidFill>
                  <a:schemeClr val="accent2"/>
                </a:solidFill>
                <a:latin typeface="Andalus" pitchFamily="18" charset="-78"/>
                <a:cs typeface="Andalus" pitchFamily="18" charset="-78"/>
              </a:rPr>
              <a:t>4 </a:t>
            </a:r>
            <a:r>
              <a:rPr lang="ar-SA" dirty="0" smtClean="0">
                <a:solidFill>
                  <a:schemeClr val="accent2"/>
                </a:solidFill>
                <a:latin typeface="Andalus" pitchFamily="18" charset="-78"/>
                <a:cs typeface="Andalus" pitchFamily="18" charset="-78"/>
              </a:rPr>
              <a:t>- أن من حفظها حفظ دينه، ومن ضيّعها فهو لما سواها </a:t>
            </a:r>
            <a:r>
              <a:rPr lang="ar-SA" dirty="0" err="1" smtClean="0">
                <a:solidFill>
                  <a:schemeClr val="accent2"/>
                </a:solidFill>
                <a:latin typeface="Andalus" pitchFamily="18" charset="-78"/>
                <a:cs typeface="Andalus" pitchFamily="18" charset="-78"/>
              </a:rPr>
              <a:t>أضيع.</a:t>
            </a:r>
            <a:r>
              <a:rPr lang="ar-SA" dirty="0" smtClean="0">
                <a:solidFill>
                  <a:schemeClr val="accent2"/>
                </a:solidFill>
                <a:latin typeface="Andalus" pitchFamily="18" charset="-78"/>
                <a:cs typeface="Andalus" pitchFamily="18" charset="-78"/>
              </a:rPr>
              <a:t>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err="1" smtClean="0">
                <a:solidFill>
                  <a:schemeClr val="accent2"/>
                </a:solidFill>
                <a:latin typeface="Andalus" pitchFamily="18" charset="-78"/>
                <a:cs typeface="Andalus" pitchFamily="18" charset="-78"/>
              </a:rPr>
              <a:t>5 </a:t>
            </a:r>
            <a:r>
              <a:rPr lang="ar-SA" dirty="0" smtClean="0">
                <a:solidFill>
                  <a:schemeClr val="accent2"/>
                </a:solidFill>
                <a:latin typeface="Andalus" pitchFamily="18" charset="-78"/>
                <a:cs typeface="Andalus" pitchFamily="18" charset="-78"/>
              </a:rPr>
              <a:t>- أن قدر الإسلام في قلب الإنسان كقدر الصلاة في قلبه، وحظه في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الإسلام على قدر حظه من </a:t>
            </a:r>
            <a:r>
              <a:rPr lang="ar-SA" dirty="0" err="1" smtClean="0">
                <a:solidFill>
                  <a:schemeClr val="accent2"/>
                </a:solidFill>
                <a:latin typeface="Andalus" pitchFamily="18" charset="-78"/>
                <a:cs typeface="Andalus" pitchFamily="18" charset="-78"/>
              </a:rPr>
              <a:t>الصلاة.</a:t>
            </a: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err="1" smtClean="0">
                <a:solidFill>
                  <a:schemeClr val="accent2"/>
                </a:solidFill>
                <a:latin typeface="Andalus" pitchFamily="18" charset="-78"/>
                <a:cs typeface="Andalus" pitchFamily="18" charset="-78"/>
              </a:rPr>
              <a:t>6 </a:t>
            </a:r>
            <a:r>
              <a:rPr lang="ar-SA" dirty="0" smtClean="0">
                <a:solidFill>
                  <a:schemeClr val="accent2"/>
                </a:solidFill>
                <a:latin typeface="Andalus" pitchFamily="18" charset="-78"/>
                <a:cs typeface="Andalus" pitchFamily="18" charset="-78"/>
              </a:rPr>
              <a:t>- وهي علامة محبة العبد لربه وتقديره </a:t>
            </a:r>
            <a:r>
              <a:rPr lang="ar-SA" dirty="0" err="1" smtClean="0">
                <a:solidFill>
                  <a:schemeClr val="accent2"/>
                </a:solidFill>
                <a:latin typeface="Andalus" pitchFamily="18" charset="-78"/>
                <a:cs typeface="Andalus" pitchFamily="18" charset="-78"/>
              </a:rPr>
              <a:t>لنعمه.</a:t>
            </a: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smtClean="0">
                <a:solidFill>
                  <a:schemeClr val="accent2"/>
                </a:solidFill>
                <a:latin typeface="Andalus" pitchFamily="18" charset="-78"/>
                <a:cs typeface="Andalus" pitchFamily="18" charset="-78"/>
              </a:rPr>
              <a:t/>
            </a:r>
            <a:br>
              <a:rPr lang="ar-SA" dirty="0" smtClean="0">
                <a:solidFill>
                  <a:schemeClr val="accent2"/>
                </a:solidFill>
                <a:latin typeface="Andalus" pitchFamily="18" charset="-78"/>
                <a:cs typeface="Andalus" pitchFamily="18" charset="-78"/>
              </a:rPr>
            </a:br>
            <a:r>
              <a:rPr lang="ar-SA" dirty="0" err="1" smtClean="0">
                <a:solidFill>
                  <a:schemeClr val="accent2"/>
                </a:solidFill>
                <a:latin typeface="Andalus" pitchFamily="18" charset="-78"/>
                <a:cs typeface="Andalus" pitchFamily="18" charset="-78"/>
              </a:rPr>
              <a:t>7 </a:t>
            </a:r>
            <a:r>
              <a:rPr lang="ar-SA" dirty="0" smtClean="0">
                <a:solidFill>
                  <a:schemeClr val="accent2"/>
                </a:solidFill>
                <a:latin typeface="Andalus" pitchFamily="18" charset="-78"/>
                <a:cs typeface="Andalus" pitchFamily="18" charset="-78"/>
              </a:rPr>
              <a:t>- أن الله عز وجل أمر بالمحافظة عليها في السفر، والحضر، </a:t>
            </a:r>
            <a:r>
              <a:rPr lang="ar-SA" dirty="0" err="1" smtClean="0">
                <a:solidFill>
                  <a:schemeClr val="accent2"/>
                </a:solidFill>
                <a:latin typeface="Andalus" pitchFamily="18" charset="-78"/>
                <a:cs typeface="Andalus" pitchFamily="18" charset="-78"/>
              </a:rPr>
              <a:t>والسلم،</a:t>
            </a:r>
            <a:r>
              <a:rPr lang="ar-SA" dirty="0" smtClean="0">
                <a:solidFill>
                  <a:schemeClr val="accent2"/>
                </a:solidFill>
                <a:latin typeface="Andalus" pitchFamily="18" charset="-78"/>
                <a:cs typeface="Andalus" pitchFamily="18" charset="-78"/>
              </a:rPr>
              <a:t> </a:t>
            </a:r>
            <a:endParaRPr lang="ar-SA" dirty="0">
              <a:solidFill>
                <a:schemeClr val="accent2"/>
              </a:solidFill>
              <a:latin typeface="Andalus" pitchFamily="18" charset="-78"/>
              <a:cs typeface="Andalus" pitchFamily="18" charset="-78"/>
            </a:endParaRPr>
          </a:p>
        </p:txBody>
      </p:sp>
      <p:sp>
        <p:nvSpPr>
          <p:cNvPr id="7" name="عنصر نائب للتاريخ 6"/>
          <p:cNvSpPr>
            <a:spLocks noGrp="1"/>
          </p:cNvSpPr>
          <p:nvPr>
            <p:ph type="dt" sz="half" idx="10"/>
          </p:nvPr>
        </p:nvSpPr>
        <p:spPr/>
        <p:txBody>
          <a:bodyPr/>
          <a:lstStyle/>
          <a:p>
            <a:r>
              <a:rPr lang="ar-SA" smtClean="0"/>
              <a:t>09/06/35</a:t>
            </a:r>
            <a:endParaRPr lang="ar-SA"/>
          </a:p>
        </p:txBody>
      </p:sp>
      <p:sp>
        <p:nvSpPr>
          <p:cNvPr id="4" name="عنصر نائب للتذييل 3"/>
          <p:cNvSpPr>
            <a:spLocks noGrp="1"/>
          </p:cNvSpPr>
          <p:nvPr>
            <p:ph type="ftr" sz="quarter" idx="11"/>
          </p:nvPr>
        </p:nvSpPr>
        <p:spPr/>
        <p:txBody>
          <a:bodyPr/>
          <a:lstStyle/>
          <a:p>
            <a:r>
              <a:rPr lang="ar-SA" dirty="0" smtClean="0"/>
              <a:t>جامعه </a:t>
            </a:r>
            <a:r>
              <a:rPr lang="ar-SA" dirty="0" err="1" smtClean="0"/>
              <a:t>الدمام</a:t>
            </a:r>
            <a:r>
              <a:rPr lang="ar-SA" dirty="0" smtClean="0"/>
              <a:t> تعلم عن بعد</a:t>
            </a:r>
            <a:endParaRPr lang="ar-SA" dirty="0"/>
          </a:p>
        </p:txBody>
      </p:sp>
      <p:sp>
        <p:nvSpPr>
          <p:cNvPr id="3" name="عنصر نائب لرقم الشريحة 2"/>
          <p:cNvSpPr>
            <a:spLocks noGrp="1"/>
          </p:cNvSpPr>
          <p:nvPr>
            <p:ph type="sldNum" sz="quarter" idx="12"/>
          </p:nvPr>
        </p:nvSpPr>
        <p:spPr/>
        <p:txBody>
          <a:bodyPr/>
          <a:lstStyle/>
          <a:p>
            <a:fld id="{515A7055-1956-4F15-8761-E1991C44DA99}" type="slidenum">
              <a:rPr lang="ar-SA" smtClean="0"/>
              <a:pPr/>
              <a:t>5</a:t>
            </a:fld>
            <a:endParaRPr lang="ar-SA"/>
          </a:p>
        </p:txBody>
      </p:sp>
    </p:spTree>
  </p:cSld>
  <p:clrMapOvr>
    <a:masterClrMapping/>
  </p:clrMapOvr>
  <p:transition>
    <p:newsflash/>
    <p:sndAc>
      <p:stSnd>
        <p:snd r:embed="rId2" name="hammer.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encrypted-tbn3.gstatic.com/images?q=tbn:ANd9GcQl4cV8s0SnyN-2IVKdHBuLi3mU_JNfB98KVVDFKLbCoBRixwk4"/>
          <p:cNvPicPr>
            <a:picLocks noChangeAspect="1" noChangeArrowheads="1"/>
          </p:cNvPicPr>
          <p:nvPr/>
        </p:nvPicPr>
        <p:blipFill>
          <a:blip r:embed="rId3" cstate="print"/>
          <a:srcRect/>
          <a:stretch>
            <a:fillRect/>
          </a:stretch>
        </p:blipFill>
        <p:spPr bwMode="auto">
          <a:xfrm>
            <a:off x="0" y="0"/>
            <a:ext cx="9144000" cy="7029400"/>
          </a:xfrm>
          <a:prstGeom prst="rect">
            <a:avLst/>
          </a:prstGeom>
          <a:noFill/>
        </p:spPr>
      </p:pic>
      <p:sp>
        <p:nvSpPr>
          <p:cNvPr id="9" name="عنوان 8"/>
          <p:cNvSpPr>
            <a:spLocks noGrp="1"/>
          </p:cNvSpPr>
          <p:nvPr>
            <p:ph type="title"/>
          </p:nvPr>
        </p:nvSpPr>
        <p:spPr/>
        <p:txBody>
          <a:bodyPr/>
          <a:lstStyle/>
          <a:p>
            <a:endParaRPr lang="ar-SA"/>
          </a:p>
        </p:txBody>
      </p:sp>
      <p:sp>
        <p:nvSpPr>
          <p:cNvPr id="10" name="عنصر نائب للمحتوى 9"/>
          <p:cNvSpPr>
            <a:spLocks noGrp="1"/>
          </p:cNvSpPr>
          <p:nvPr>
            <p:ph sz="half" idx="1"/>
          </p:nvPr>
        </p:nvSpPr>
        <p:spPr/>
        <p:txBody>
          <a:bodyPr/>
          <a:lstStyle/>
          <a:p>
            <a:pPr marL="596646" indent="-514350">
              <a:buFont typeface="+mj-lt"/>
              <a:buAutoNum type="arabicPeriod"/>
            </a:pPr>
            <a:r>
              <a:rPr lang="ar-SA" dirty="0" smtClean="0"/>
              <a:t>تكبيرة </a:t>
            </a:r>
            <a:r>
              <a:rPr lang="ar-SA" dirty="0" err="1" smtClean="0"/>
              <a:t>الاحرام .</a:t>
            </a:r>
            <a:endParaRPr lang="ar-SA" dirty="0" smtClean="0"/>
          </a:p>
          <a:p>
            <a:pPr marL="596646" indent="-514350">
              <a:buFont typeface="+mj-lt"/>
              <a:buAutoNum type="arabicPeriod"/>
            </a:pPr>
            <a:r>
              <a:rPr lang="ar-SA" dirty="0" err="1" smtClean="0"/>
              <a:t>الركوع .</a:t>
            </a:r>
            <a:endParaRPr lang="ar-SA" dirty="0" smtClean="0"/>
          </a:p>
          <a:p>
            <a:pPr marL="596646" indent="-514350">
              <a:buFont typeface="+mj-lt"/>
              <a:buAutoNum type="arabicPeriod"/>
            </a:pPr>
            <a:r>
              <a:rPr lang="ar-SA" dirty="0" smtClean="0"/>
              <a:t>السجود.</a:t>
            </a:r>
          </a:p>
          <a:p>
            <a:pPr marL="596646" indent="-514350">
              <a:buFont typeface="+mj-lt"/>
              <a:buAutoNum type="arabicPeriod"/>
            </a:pPr>
            <a:r>
              <a:rPr lang="ar-SA" dirty="0" smtClean="0"/>
              <a:t>السجود الثاني.</a:t>
            </a:r>
          </a:p>
          <a:p>
            <a:pPr marL="596646" indent="-514350">
              <a:buFont typeface="+mj-lt"/>
              <a:buAutoNum type="arabicPeriod"/>
            </a:pPr>
            <a:r>
              <a:rPr lang="ar-SA" dirty="0" smtClean="0"/>
              <a:t>الصلاة على </a:t>
            </a:r>
            <a:r>
              <a:rPr lang="ar-SA" dirty="0" err="1" smtClean="0"/>
              <a:t>النبي .</a:t>
            </a:r>
            <a:endParaRPr lang="ar-SA" dirty="0" smtClean="0"/>
          </a:p>
          <a:p>
            <a:pPr marL="596646" indent="-514350">
              <a:buFont typeface="+mj-lt"/>
              <a:buAutoNum type="arabicPeriod"/>
            </a:pPr>
            <a:r>
              <a:rPr lang="ar-SA" dirty="0" err="1" smtClean="0"/>
              <a:t>الطمأنينة .</a:t>
            </a:r>
            <a:endParaRPr lang="ar-SA" dirty="0"/>
          </a:p>
        </p:txBody>
      </p:sp>
      <p:sp>
        <p:nvSpPr>
          <p:cNvPr id="11" name="عنصر نائب للمحتوى 10"/>
          <p:cNvSpPr>
            <a:spLocks noGrp="1"/>
          </p:cNvSpPr>
          <p:nvPr>
            <p:ph sz="half" idx="2"/>
          </p:nvPr>
        </p:nvSpPr>
        <p:spPr/>
        <p:txBody>
          <a:bodyPr/>
          <a:lstStyle/>
          <a:p>
            <a:pPr marL="596646" indent="-514350">
              <a:buFont typeface="+mj-lt"/>
              <a:buAutoNum type="arabicPeriod"/>
            </a:pPr>
            <a:r>
              <a:rPr lang="ar-SA" dirty="0" smtClean="0"/>
              <a:t>القيام في صلاة </a:t>
            </a:r>
            <a:r>
              <a:rPr lang="ar-SA" dirty="0" err="1" smtClean="0"/>
              <a:t>الفريضة .</a:t>
            </a:r>
            <a:endParaRPr lang="ar-SA" dirty="0" smtClean="0"/>
          </a:p>
          <a:p>
            <a:pPr marL="596646" indent="-514350">
              <a:buFont typeface="+mj-lt"/>
              <a:buAutoNum type="arabicPeriod"/>
            </a:pPr>
            <a:r>
              <a:rPr lang="ar-SA" dirty="0" smtClean="0"/>
              <a:t>قراءة </a:t>
            </a:r>
            <a:r>
              <a:rPr lang="ar-SA" dirty="0" err="1" smtClean="0"/>
              <a:t>الفاتحة .</a:t>
            </a:r>
            <a:endParaRPr lang="ar-SA" dirty="0" smtClean="0"/>
          </a:p>
          <a:p>
            <a:pPr marL="596646" indent="-514350">
              <a:buFont typeface="+mj-lt"/>
              <a:buAutoNum type="arabicPeriod"/>
            </a:pPr>
            <a:r>
              <a:rPr lang="ar-SA" dirty="0" smtClean="0"/>
              <a:t>الرفع من الركوع.</a:t>
            </a:r>
          </a:p>
          <a:p>
            <a:pPr marL="596646" indent="-514350">
              <a:buFont typeface="+mj-lt"/>
              <a:buAutoNum type="arabicPeriod"/>
            </a:pPr>
            <a:r>
              <a:rPr lang="ar-SA" dirty="0" smtClean="0"/>
              <a:t>الجلوس بين السجدتين.</a:t>
            </a:r>
          </a:p>
          <a:p>
            <a:pPr marL="596646" indent="-514350">
              <a:buFont typeface="+mj-lt"/>
              <a:buAutoNum type="arabicPeriod"/>
            </a:pPr>
            <a:r>
              <a:rPr lang="ar-SA" dirty="0" smtClean="0"/>
              <a:t>التشهد الأخير.</a:t>
            </a:r>
          </a:p>
          <a:p>
            <a:pPr marL="596646" indent="-514350">
              <a:buFont typeface="+mj-lt"/>
              <a:buAutoNum type="arabicPeriod"/>
            </a:pPr>
            <a:r>
              <a:rPr lang="ar-SA" dirty="0" smtClean="0"/>
              <a:t>الترتيب بين </a:t>
            </a:r>
            <a:r>
              <a:rPr lang="ar-SA" dirty="0" err="1" smtClean="0"/>
              <a:t>الاركان .</a:t>
            </a:r>
            <a:endParaRPr lang="ar-SA" dirty="0" smtClean="0"/>
          </a:p>
          <a:p>
            <a:pPr marL="596646" indent="-514350">
              <a:buFont typeface="+mj-lt"/>
              <a:buAutoNum type="arabicPeriod"/>
            </a:pPr>
            <a:r>
              <a:rPr lang="ar-SA" dirty="0" smtClean="0"/>
              <a:t>التسليم.</a:t>
            </a:r>
          </a:p>
          <a:p>
            <a:pPr marL="596646" indent="-514350">
              <a:buFont typeface="+mj-lt"/>
              <a:buAutoNum type="arabicPeriod"/>
            </a:pPr>
            <a:endParaRPr lang="ar-SA" dirty="0" smtClean="0"/>
          </a:p>
          <a:p>
            <a:pPr marL="596646" indent="-514350">
              <a:buFont typeface="+mj-lt"/>
              <a:buAutoNum type="arabicPeriod"/>
            </a:pPr>
            <a:endParaRPr lang="ar-SA" dirty="0"/>
          </a:p>
        </p:txBody>
      </p:sp>
      <p:sp>
        <p:nvSpPr>
          <p:cNvPr id="7" name="عنصر نائب للتاريخ 6"/>
          <p:cNvSpPr>
            <a:spLocks noGrp="1"/>
          </p:cNvSpPr>
          <p:nvPr>
            <p:ph type="dt" sz="half" idx="10"/>
          </p:nvPr>
        </p:nvSpPr>
        <p:spPr/>
        <p:txBody>
          <a:bodyPr/>
          <a:lstStyle/>
          <a:p>
            <a:r>
              <a:rPr lang="ar-SA" smtClean="0"/>
              <a:t>09/06/35</a:t>
            </a:r>
            <a:endParaRPr lang="ar-SA"/>
          </a:p>
        </p:txBody>
      </p:sp>
      <p:sp>
        <p:nvSpPr>
          <p:cNvPr id="4" name="عنصر نائب للتذييل 3"/>
          <p:cNvSpPr>
            <a:spLocks noGrp="1"/>
          </p:cNvSpPr>
          <p:nvPr>
            <p:ph type="ftr" sz="quarter" idx="11"/>
          </p:nvPr>
        </p:nvSpPr>
        <p:spPr/>
        <p:txBody>
          <a:bodyPr/>
          <a:lstStyle/>
          <a:p>
            <a:r>
              <a:rPr lang="ar-SA" dirty="0" smtClean="0">
                <a:solidFill>
                  <a:schemeClr val="tx1"/>
                </a:solidFill>
              </a:rPr>
              <a:t>جامعه </a:t>
            </a:r>
            <a:r>
              <a:rPr lang="ar-SA" dirty="0" err="1" smtClean="0">
                <a:solidFill>
                  <a:schemeClr val="tx1"/>
                </a:solidFill>
              </a:rPr>
              <a:t>الدمام</a:t>
            </a:r>
            <a:r>
              <a:rPr lang="ar-SA" dirty="0" smtClean="0">
                <a:solidFill>
                  <a:schemeClr val="tx1"/>
                </a:solidFill>
              </a:rPr>
              <a:t> تعلم عن بعد</a:t>
            </a:r>
            <a:endParaRPr lang="ar-SA" dirty="0">
              <a:solidFill>
                <a:schemeClr val="tx1"/>
              </a:solidFill>
            </a:endParaRPr>
          </a:p>
        </p:txBody>
      </p:sp>
      <p:sp>
        <p:nvSpPr>
          <p:cNvPr id="3" name="عنصر نائب لرقم الشريحة 2"/>
          <p:cNvSpPr>
            <a:spLocks noGrp="1"/>
          </p:cNvSpPr>
          <p:nvPr>
            <p:ph type="sldNum" sz="quarter" idx="12"/>
          </p:nvPr>
        </p:nvSpPr>
        <p:spPr/>
        <p:txBody>
          <a:bodyPr/>
          <a:lstStyle/>
          <a:p>
            <a:fld id="{515A7055-1956-4F15-8761-E1991C44DA99}" type="slidenum">
              <a:rPr lang="ar-SA" smtClean="0"/>
              <a:pPr/>
              <a:t>6</a:t>
            </a:fld>
            <a:endParaRPr lang="ar-SA"/>
          </a:p>
        </p:txBody>
      </p:sp>
      <p:sp>
        <p:nvSpPr>
          <p:cNvPr id="6" name="وسيلة شرح على شكل سحابة 5"/>
          <p:cNvSpPr/>
          <p:nvPr/>
        </p:nvSpPr>
        <p:spPr>
          <a:xfrm>
            <a:off x="971600" y="404664"/>
            <a:ext cx="7272808" cy="1080120"/>
          </a:xfrm>
          <a:prstGeom prst="cloudCallou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a:p>
        </p:txBody>
      </p:sp>
      <p:sp>
        <p:nvSpPr>
          <p:cNvPr id="8" name="مستطيل 7"/>
          <p:cNvSpPr/>
          <p:nvPr/>
        </p:nvSpPr>
        <p:spPr>
          <a:xfrm>
            <a:off x="3428096" y="0"/>
            <a:ext cx="2728079" cy="1754326"/>
          </a:xfrm>
          <a:prstGeom prst="rect">
            <a:avLst/>
          </a:prstGeom>
          <a:noFill/>
          <a:effectLst>
            <a:reflection blurRad="6350" stA="50000" endA="300" endPos="90000" dir="5400000" sy="-100000" algn="bl" rotWithShape="0"/>
          </a:effectLst>
        </p:spPr>
        <p:txBody>
          <a:bodyPr wrap="square" lIns="91440" tIns="45720" rIns="91440" bIns="45720">
            <a:spAutoFit/>
          </a:bodyPr>
          <a:lstStyle/>
          <a:p>
            <a:pPr algn="ctr"/>
            <a:r>
              <a:rPr lang="ar-SA"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أركان الصلاة</a:t>
            </a:r>
            <a:endParaRPr lang="ar-SA"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12" name="صورة 11" descr="qdrat-bbd58507e5.png"/>
          <p:cNvPicPr>
            <a:picLocks noChangeAspect="1"/>
          </p:cNvPicPr>
          <p:nvPr/>
        </p:nvPicPr>
        <p:blipFill>
          <a:blip r:embed="rId4" cstate="print"/>
          <a:stretch>
            <a:fillRect/>
          </a:stretch>
        </p:blipFill>
        <p:spPr>
          <a:xfrm>
            <a:off x="251519" y="548681"/>
            <a:ext cx="1656185" cy="1800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3" name="صورة 12" descr="qdrat-69dd4fc2d0.png"/>
          <p:cNvPicPr>
            <a:picLocks noChangeAspect="1"/>
          </p:cNvPicPr>
          <p:nvPr/>
        </p:nvPicPr>
        <p:blipFill>
          <a:blip r:embed="rId5" cstate="print"/>
          <a:stretch>
            <a:fillRect/>
          </a:stretch>
        </p:blipFill>
        <p:spPr>
          <a:xfrm>
            <a:off x="251520" y="2708920"/>
            <a:ext cx="1440160" cy="187220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صورة 13" descr="qdrat-5c98e02eda.png"/>
          <p:cNvPicPr>
            <a:picLocks noChangeAspect="1"/>
          </p:cNvPicPr>
          <p:nvPr/>
        </p:nvPicPr>
        <p:blipFill>
          <a:blip r:embed="rId6" cstate="print"/>
          <a:stretch>
            <a:fillRect/>
          </a:stretch>
        </p:blipFill>
        <p:spPr>
          <a:xfrm>
            <a:off x="251519" y="5085184"/>
            <a:ext cx="2088233" cy="1512168"/>
          </a:xfrm>
          <a:prstGeom prst="rect">
            <a:avLst/>
          </a:prstGeom>
        </p:spPr>
      </p:pic>
      <p:pic>
        <p:nvPicPr>
          <p:cNvPr id="15" name="صورة 14" descr="qdrat-8f073278ee.png"/>
          <p:cNvPicPr>
            <a:picLocks noChangeAspect="1"/>
          </p:cNvPicPr>
          <p:nvPr/>
        </p:nvPicPr>
        <p:blipFill>
          <a:blip r:embed="rId7" cstate="print"/>
          <a:stretch>
            <a:fillRect/>
          </a:stretch>
        </p:blipFill>
        <p:spPr>
          <a:xfrm>
            <a:off x="3059832" y="4869160"/>
            <a:ext cx="2028825" cy="1988840"/>
          </a:xfrm>
          <a:prstGeom prst="rect">
            <a:avLst/>
          </a:prstGeom>
        </p:spPr>
      </p:pic>
    </p:spTree>
  </p:cSld>
  <p:clrMapOvr>
    <a:masterClrMapping/>
  </p:clrMapOvr>
  <p:transition>
    <p:pull dir="ld"/>
    <p:sndAc>
      <p:stSnd>
        <p:snd r:embed="rId2" name="breeze.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mg70.imageshack.us/img70/4191/74117279dq0.jpg"/>
          <p:cNvPicPr>
            <a:picLocks noChangeAspect="1" noChangeArrowheads="1"/>
          </p:cNvPicPr>
          <p:nvPr/>
        </p:nvPicPr>
        <p:blipFill>
          <a:blip r:embed="rId3" cstate="print"/>
          <a:srcRect/>
          <a:stretch>
            <a:fillRect/>
          </a:stretch>
        </p:blipFill>
        <p:spPr bwMode="auto">
          <a:xfrm>
            <a:off x="0" y="0"/>
            <a:ext cx="9144000" cy="7029400"/>
          </a:xfrm>
          <a:prstGeom prst="rect">
            <a:avLst/>
          </a:prstGeom>
          <a:noFill/>
        </p:spPr>
      </p:pic>
      <p:sp>
        <p:nvSpPr>
          <p:cNvPr id="6" name="عنصر نائب للتاريخ 5"/>
          <p:cNvSpPr>
            <a:spLocks noGrp="1"/>
          </p:cNvSpPr>
          <p:nvPr>
            <p:ph type="dt" sz="half" idx="10"/>
          </p:nvPr>
        </p:nvSpPr>
        <p:spPr/>
        <p:txBody>
          <a:bodyPr/>
          <a:lstStyle/>
          <a:p>
            <a:r>
              <a:rPr lang="ar-SA" smtClean="0"/>
              <a:t>09/06/35</a:t>
            </a:r>
            <a:endParaRPr lang="ar-SA"/>
          </a:p>
        </p:txBody>
      </p:sp>
      <p:sp>
        <p:nvSpPr>
          <p:cNvPr id="4" name="عنصر نائب للتذييل 3"/>
          <p:cNvSpPr>
            <a:spLocks noGrp="1"/>
          </p:cNvSpPr>
          <p:nvPr>
            <p:ph type="ftr" sz="quarter" idx="11"/>
          </p:nvPr>
        </p:nvSpPr>
        <p:spPr/>
        <p:txBody>
          <a:bodyPr/>
          <a:lstStyle/>
          <a:p>
            <a:r>
              <a:rPr lang="ar-SA" dirty="0" smtClean="0"/>
              <a:t>جامعه </a:t>
            </a:r>
            <a:r>
              <a:rPr lang="ar-SA" dirty="0" err="1" smtClean="0"/>
              <a:t>الدمام</a:t>
            </a:r>
            <a:r>
              <a:rPr lang="ar-SA" dirty="0" smtClean="0"/>
              <a:t>  تعلم عن بعد</a:t>
            </a:r>
            <a:endParaRPr lang="ar-SA" dirty="0"/>
          </a:p>
        </p:txBody>
      </p:sp>
      <p:sp>
        <p:nvSpPr>
          <p:cNvPr id="3" name="عنصر نائب لرقم الشريحة 2"/>
          <p:cNvSpPr>
            <a:spLocks noGrp="1"/>
          </p:cNvSpPr>
          <p:nvPr>
            <p:ph type="sldNum" sz="quarter" idx="12"/>
          </p:nvPr>
        </p:nvSpPr>
        <p:spPr/>
        <p:txBody>
          <a:bodyPr/>
          <a:lstStyle/>
          <a:p>
            <a:fld id="{515A7055-1956-4F15-8761-E1991C44DA99}" type="slidenum">
              <a:rPr lang="ar-SA" smtClean="0"/>
              <a:pPr/>
              <a:t>7</a:t>
            </a:fld>
            <a:endParaRPr lang="ar-SA"/>
          </a:p>
        </p:txBody>
      </p:sp>
      <p:sp>
        <p:nvSpPr>
          <p:cNvPr id="5" name="مستطيل 4"/>
          <p:cNvSpPr/>
          <p:nvPr/>
        </p:nvSpPr>
        <p:spPr>
          <a:xfrm>
            <a:off x="0" y="0"/>
            <a:ext cx="9324528" cy="6986528"/>
          </a:xfrm>
          <a:prstGeom prst="rect">
            <a:avLst/>
          </a:prstGeom>
        </p:spPr>
        <p:txBody>
          <a:bodyPr wrap="square">
            <a:spAutoFit/>
          </a:bodyPr>
          <a:lstStyle/>
          <a:p>
            <a:r>
              <a:rPr lang="ar-SA" sz="4000" b="1" dirty="0" smtClean="0">
                <a:solidFill>
                  <a:srgbClr val="FFFF00"/>
                </a:solidFill>
                <a:latin typeface="Angsana New" pitchFamily="18" charset="-34"/>
                <a:ea typeface="Arial Unicode MS" pitchFamily="34" charset="-128"/>
                <a:cs typeface="+mj-cs"/>
              </a:rPr>
              <a:t>مكانة الصلاة في </a:t>
            </a:r>
            <a:r>
              <a:rPr lang="ar-SA" sz="4000" b="1" dirty="0" err="1" smtClean="0">
                <a:solidFill>
                  <a:srgbClr val="FFFF00"/>
                </a:solidFill>
                <a:latin typeface="Angsana New" pitchFamily="18" charset="-34"/>
                <a:ea typeface="Arial Unicode MS" pitchFamily="34" charset="-128"/>
                <a:cs typeface="+mj-cs"/>
              </a:rPr>
              <a:t>الإسلام</a:t>
            </a:r>
            <a:r>
              <a:rPr lang="ar-SA" sz="4000" b="1" dirty="0" err="1" smtClean="0">
                <a:solidFill>
                  <a:schemeClr val="bg1"/>
                </a:solidFill>
                <a:latin typeface="Angsana New" pitchFamily="18" charset="-34"/>
                <a:ea typeface="Arial Unicode MS" pitchFamily="34" charset="-128"/>
                <a:cs typeface="+mj-cs"/>
              </a:rPr>
              <a:t>:</a:t>
            </a:r>
            <a:r>
              <a:rPr lang="ar-SA" sz="2400" b="1" dirty="0" smtClean="0">
                <a:solidFill>
                  <a:schemeClr val="bg1"/>
                </a:solidFill>
                <a:latin typeface="Angsana New" pitchFamily="18" charset="-34"/>
                <a:ea typeface="Arial Unicode MS" pitchFamily="34" charset="-128"/>
                <a:cs typeface="+mj-cs"/>
              </a:rPr>
              <a:t/>
            </a:r>
            <a:br>
              <a:rPr lang="ar-SA" sz="2400" b="1" dirty="0" smtClean="0">
                <a:solidFill>
                  <a:schemeClr val="bg1"/>
                </a:solidFill>
                <a:latin typeface="Angsana New" pitchFamily="18" charset="-34"/>
                <a:ea typeface="Arial Unicode MS" pitchFamily="34" charset="-128"/>
                <a:cs typeface="+mj-cs"/>
              </a:rPr>
            </a:br>
            <a:r>
              <a:rPr lang="ar-SA" sz="2400" b="1" dirty="0" smtClean="0">
                <a:solidFill>
                  <a:schemeClr val="bg1"/>
                </a:solidFill>
                <a:latin typeface="Angsana New" pitchFamily="18" charset="-34"/>
                <a:ea typeface="Arial Unicode MS" pitchFamily="34" charset="-128"/>
                <a:cs typeface="+mj-cs"/>
              </a:rPr>
              <a:t/>
            </a:r>
            <a:br>
              <a:rPr lang="ar-SA" sz="2400" b="1" dirty="0" smtClean="0">
                <a:solidFill>
                  <a:schemeClr val="bg1"/>
                </a:solidFill>
                <a:latin typeface="Angsana New" pitchFamily="18" charset="-34"/>
                <a:ea typeface="Arial Unicode MS" pitchFamily="34" charset="-128"/>
                <a:cs typeface="+mj-cs"/>
              </a:rPr>
            </a:br>
            <a:r>
              <a:rPr lang="ar-SA" sz="2400" b="1" dirty="0" smtClean="0">
                <a:solidFill>
                  <a:schemeClr val="bg1"/>
                </a:solidFill>
                <a:latin typeface="Angsana New" pitchFamily="18" charset="-34"/>
                <a:ea typeface="Arial Unicode MS" pitchFamily="34" charset="-128"/>
                <a:cs typeface="+mj-cs"/>
              </a:rPr>
              <a:t>الصلاة هي الصلة بين العبد وربه ومنزلتها من الإسلام بمنزلة الرأس من الجسد </a:t>
            </a:r>
            <a:br>
              <a:rPr lang="ar-SA" sz="2400" b="1" dirty="0" smtClean="0">
                <a:solidFill>
                  <a:schemeClr val="bg1"/>
                </a:solidFill>
                <a:latin typeface="Angsana New" pitchFamily="18" charset="-34"/>
                <a:ea typeface="Arial Unicode MS" pitchFamily="34" charset="-128"/>
                <a:cs typeface="+mj-cs"/>
              </a:rPr>
            </a:br>
            <a:r>
              <a:rPr lang="ar-SA" sz="2400" b="1" dirty="0" smtClean="0">
                <a:solidFill>
                  <a:schemeClr val="bg1"/>
                </a:solidFill>
                <a:latin typeface="Angsana New" pitchFamily="18" charset="-34"/>
                <a:ea typeface="Arial Unicode MS" pitchFamily="34" charset="-128"/>
                <a:cs typeface="+mj-cs"/>
              </a:rPr>
              <a:t>قال رسول الله صلى الله عليه </a:t>
            </a:r>
            <a:r>
              <a:rPr lang="ar-SA" sz="2400" b="1" dirty="0" err="1" smtClean="0">
                <a:solidFill>
                  <a:schemeClr val="bg1"/>
                </a:solidFill>
                <a:latin typeface="Angsana New" pitchFamily="18" charset="-34"/>
                <a:ea typeface="Arial Unicode MS" pitchFamily="34" charset="-128"/>
                <a:cs typeface="+mj-cs"/>
              </a:rPr>
              <a:t>وسلم : (</a:t>
            </a:r>
            <a:r>
              <a:rPr lang="ar-SA" sz="2400" b="1" dirty="0" smtClean="0">
                <a:solidFill>
                  <a:schemeClr val="bg1"/>
                </a:solidFill>
                <a:latin typeface="Angsana New" pitchFamily="18" charset="-34"/>
                <a:ea typeface="Arial Unicode MS" pitchFamily="34" charset="-128"/>
                <a:cs typeface="+mj-cs"/>
              </a:rPr>
              <a:t>( لا إيمان لمن لا أمانة له ولا صلاة لمن لا طهور له ولا دين لمن لا صلاة له إنما موضع الصلاة في الدين كموضع الرأس من </a:t>
            </a:r>
            <a:r>
              <a:rPr lang="ar-SA" sz="2400" b="1" dirty="0" err="1" smtClean="0">
                <a:solidFill>
                  <a:schemeClr val="bg1"/>
                </a:solidFill>
                <a:latin typeface="Angsana New" pitchFamily="18" charset="-34"/>
                <a:ea typeface="Arial Unicode MS" pitchFamily="34" charset="-128"/>
                <a:cs typeface="+mj-cs"/>
              </a:rPr>
              <a:t>الجسد ))</a:t>
            </a:r>
            <a:r>
              <a:rPr lang="ar-SA" sz="2400" b="1" dirty="0" smtClean="0">
                <a:solidFill>
                  <a:schemeClr val="bg1"/>
                </a:solidFill>
                <a:latin typeface="Angsana New" pitchFamily="18" charset="-34"/>
                <a:ea typeface="Arial Unicode MS" pitchFamily="34" charset="-128"/>
                <a:cs typeface="+mj-cs"/>
              </a:rPr>
              <a:t/>
            </a:r>
            <a:br>
              <a:rPr lang="ar-SA" sz="2400" b="1" dirty="0" smtClean="0">
                <a:solidFill>
                  <a:schemeClr val="bg1"/>
                </a:solidFill>
                <a:latin typeface="Angsana New" pitchFamily="18" charset="-34"/>
                <a:ea typeface="Arial Unicode MS" pitchFamily="34" charset="-128"/>
                <a:cs typeface="+mj-cs"/>
              </a:rPr>
            </a:br>
            <a:r>
              <a:rPr lang="ar-SA" sz="2400" b="1" dirty="0" smtClean="0">
                <a:solidFill>
                  <a:schemeClr val="bg1"/>
                </a:solidFill>
                <a:latin typeface="Angsana New" pitchFamily="18" charset="-34"/>
                <a:ea typeface="Arial Unicode MS" pitchFamily="34" charset="-128"/>
                <a:cs typeface="+mj-cs"/>
              </a:rPr>
              <a:t>وهي الركن الثاني بعد الشهادتين </a:t>
            </a:r>
            <a:r>
              <a:rPr lang="ar-SA" sz="2400" b="1" dirty="0" err="1" smtClean="0">
                <a:solidFill>
                  <a:schemeClr val="bg1"/>
                </a:solidFill>
                <a:latin typeface="Angsana New" pitchFamily="18" charset="-34"/>
                <a:ea typeface="Arial Unicode MS" pitchFamily="34" charset="-128"/>
                <a:cs typeface="+mj-cs"/>
              </a:rPr>
              <a:t>بها</a:t>
            </a:r>
            <a:r>
              <a:rPr lang="ar-SA" sz="2400" b="1" dirty="0" smtClean="0">
                <a:solidFill>
                  <a:schemeClr val="bg1"/>
                </a:solidFill>
                <a:latin typeface="Angsana New" pitchFamily="18" charset="-34"/>
                <a:ea typeface="Arial Unicode MS" pitchFamily="34" charset="-128"/>
                <a:cs typeface="+mj-cs"/>
              </a:rPr>
              <a:t> يفرق بين المسلم والكافر فهي مظهر للإسلام وعلامة للإيمان وقرة العين وراحة الضمير </a:t>
            </a:r>
            <a:br>
              <a:rPr lang="ar-SA" sz="2400" b="1" dirty="0" smtClean="0">
                <a:solidFill>
                  <a:schemeClr val="bg1"/>
                </a:solidFill>
                <a:latin typeface="Angsana New" pitchFamily="18" charset="-34"/>
                <a:ea typeface="Arial Unicode MS" pitchFamily="34" charset="-128"/>
                <a:cs typeface="+mj-cs"/>
              </a:rPr>
            </a:br>
            <a:r>
              <a:rPr lang="ar-SA" sz="2400" b="1" dirty="0" smtClean="0">
                <a:solidFill>
                  <a:schemeClr val="bg1"/>
                </a:solidFill>
                <a:latin typeface="Angsana New" pitchFamily="18" charset="-34"/>
                <a:ea typeface="Arial Unicode MS" pitchFamily="34" charset="-128"/>
                <a:cs typeface="+mj-cs"/>
              </a:rPr>
              <a:t>قال صلى الله عليه </a:t>
            </a:r>
            <a:r>
              <a:rPr lang="ar-SA" sz="2400" b="1" dirty="0" err="1" smtClean="0">
                <a:solidFill>
                  <a:schemeClr val="bg1"/>
                </a:solidFill>
                <a:latin typeface="Angsana New" pitchFamily="18" charset="-34"/>
                <a:ea typeface="Arial Unicode MS" pitchFamily="34" charset="-128"/>
                <a:cs typeface="+mj-cs"/>
              </a:rPr>
              <a:t>وسلم : (</a:t>
            </a:r>
            <a:r>
              <a:rPr lang="ar-SA" sz="2400" b="1" dirty="0" smtClean="0">
                <a:solidFill>
                  <a:schemeClr val="bg1"/>
                </a:solidFill>
                <a:latin typeface="Angsana New" pitchFamily="18" charset="-34"/>
                <a:ea typeface="Arial Unicode MS" pitchFamily="34" charset="-128"/>
                <a:cs typeface="+mj-cs"/>
              </a:rPr>
              <a:t>( وجعل قرة عيني في </a:t>
            </a:r>
            <a:r>
              <a:rPr lang="ar-SA" sz="2400" b="1" dirty="0" err="1" smtClean="0">
                <a:solidFill>
                  <a:schemeClr val="bg1"/>
                </a:solidFill>
                <a:latin typeface="Angsana New" pitchFamily="18" charset="-34"/>
                <a:ea typeface="Arial Unicode MS" pitchFamily="34" charset="-128"/>
                <a:cs typeface="+mj-cs"/>
              </a:rPr>
              <a:t>الصلاة ))</a:t>
            </a:r>
            <a:r>
              <a:rPr lang="ar-SA" sz="2400" b="1" dirty="0" smtClean="0">
                <a:solidFill>
                  <a:schemeClr val="bg1"/>
                </a:solidFill>
                <a:latin typeface="Angsana New" pitchFamily="18" charset="-34"/>
                <a:ea typeface="Arial Unicode MS" pitchFamily="34" charset="-128"/>
                <a:cs typeface="+mj-cs"/>
              </a:rPr>
              <a:t/>
            </a:r>
            <a:br>
              <a:rPr lang="ar-SA" sz="2400" b="1" dirty="0" smtClean="0">
                <a:solidFill>
                  <a:schemeClr val="bg1"/>
                </a:solidFill>
                <a:latin typeface="Angsana New" pitchFamily="18" charset="-34"/>
                <a:ea typeface="Arial Unicode MS" pitchFamily="34" charset="-128"/>
                <a:cs typeface="+mj-cs"/>
              </a:rPr>
            </a:br>
            <a:r>
              <a:rPr lang="ar-SA" sz="2400" b="1" dirty="0" smtClean="0">
                <a:solidFill>
                  <a:schemeClr val="bg1"/>
                </a:solidFill>
                <a:latin typeface="Angsana New" pitchFamily="18" charset="-34"/>
                <a:ea typeface="Arial Unicode MS" pitchFamily="34" charset="-128"/>
                <a:cs typeface="+mj-cs"/>
              </a:rPr>
              <a:t>فالصلاة عبادة تحقق دوام ذكر الله ودوام الاتصال </a:t>
            </a:r>
            <a:r>
              <a:rPr lang="ar-SA" sz="2400" b="1" dirty="0" err="1" smtClean="0">
                <a:solidFill>
                  <a:schemeClr val="bg1"/>
                </a:solidFill>
                <a:latin typeface="Angsana New" pitchFamily="18" charset="-34"/>
                <a:ea typeface="Arial Unicode MS" pitchFamily="34" charset="-128"/>
                <a:cs typeface="+mj-cs"/>
              </a:rPr>
              <a:t>به</a:t>
            </a:r>
            <a:r>
              <a:rPr lang="ar-SA" sz="2400" b="1" dirty="0" smtClean="0">
                <a:solidFill>
                  <a:schemeClr val="bg1"/>
                </a:solidFill>
                <a:latin typeface="Angsana New" pitchFamily="18" charset="-34"/>
                <a:ea typeface="Arial Unicode MS" pitchFamily="34" charset="-128"/>
                <a:cs typeface="+mj-cs"/>
              </a:rPr>
              <a:t> تمثل تمام الطاعة والاستسلام لله والتجرد له وحده بلا شريك تربي النفس وتهذب الروح وتنير القلب بما تغرس فيه من جلال الله وعظمته وتحلي المرء وتجمله بمكارم الأخلاق</a:t>
            </a:r>
            <a:br>
              <a:rPr lang="ar-SA" sz="2400" b="1" dirty="0" smtClean="0">
                <a:solidFill>
                  <a:schemeClr val="bg1"/>
                </a:solidFill>
                <a:latin typeface="Angsana New" pitchFamily="18" charset="-34"/>
                <a:ea typeface="Arial Unicode MS" pitchFamily="34" charset="-128"/>
                <a:cs typeface="+mj-cs"/>
              </a:rPr>
            </a:br>
            <a:r>
              <a:rPr lang="ar-SA" sz="2400" b="1" dirty="0" smtClean="0">
                <a:solidFill>
                  <a:schemeClr val="bg1"/>
                </a:solidFill>
                <a:latin typeface="Angsana New" pitchFamily="18" charset="-34"/>
                <a:ea typeface="Arial Unicode MS" pitchFamily="34" charset="-128"/>
                <a:cs typeface="+mj-cs"/>
              </a:rPr>
              <a:t>فرضها الله على المسلمين للثناء عليه بما يستحقه وليذكرهم بأوامره وليستعينوا </a:t>
            </a:r>
            <a:r>
              <a:rPr lang="ar-SA" sz="2400" b="1" dirty="0" err="1" smtClean="0">
                <a:solidFill>
                  <a:schemeClr val="bg1"/>
                </a:solidFill>
                <a:latin typeface="Angsana New" pitchFamily="18" charset="-34"/>
                <a:ea typeface="Arial Unicode MS" pitchFamily="34" charset="-128"/>
                <a:cs typeface="+mj-cs"/>
              </a:rPr>
              <a:t>بها</a:t>
            </a:r>
            <a:r>
              <a:rPr lang="ar-SA" sz="2400" b="1" dirty="0" smtClean="0">
                <a:solidFill>
                  <a:schemeClr val="bg1"/>
                </a:solidFill>
                <a:latin typeface="Angsana New" pitchFamily="18" charset="-34"/>
                <a:ea typeface="Arial Unicode MS" pitchFamily="34" charset="-128"/>
                <a:cs typeface="+mj-cs"/>
              </a:rPr>
              <a:t> على تخفيف ما يلقونه من أنواه المشقة والبلاء في الحياة الدنيا </a:t>
            </a:r>
            <a:br>
              <a:rPr lang="ar-SA" sz="2400" b="1" dirty="0" smtClean="0">
                <a:solidFill>
                  <a:schemeClr val="bg1"/>
                </a:solidFill>
                <a:latin typeface="Angsana New" pitchFamily="18" charset="-34"/>
                <a:ea typeface="Arial Unicode MS" pitchFamily="34" charset="-128"/>
                <a:cs typeface="+mj-cs"/>
              </a:rPr>
            </a:br>
            <a:r>
              <a:rPr lang="ar-SA" sz="2400" b="1" dirty="0" smtClean="0">
                <a:solidFill>
                  <a:schemeClr val="bg1"/>
                </a:solidFill>
                <a:latin typeface="Angsana New" pitchFamily="18" charset="-34"/>
                <a:ea typeface="Arial Unicode MS" pitchFamily="34" charset="-128"/>
                <a:cs typeface="+mj-cs"/>
              </a:rPr>
              <a:t>فيها يقف الإنسان بين يدي ربه في خشوع وخضوع مستشعرا بقلبه عظمة المعبود مع الحب والخوف من جمال وجلال المعبود طامعا فيما عنده من الخير وراغبا في كشف الضر وخوفا من عقابه </a:t>
            </a:r>
            <a:r>
              <a:rPr lang="ar-SA" sz="2400" b="1" dirty="0" err="1" smtClean="0">
                <a:solidFill>
                  <a:schemeClr val="bg1"/>
                </a:solidFill>
                <a:latin typeface="Angsana New" pitchFamily="18" charset="-34"/>
                <a:ea typeface="Arial Unicode MS" pitchFamily="34" charset="-128"/>
                <a:cs typeface="+mj-cs"/>
              </a:rPr>
              <a:t>الشديد .</a:t>
            </a:r>
            <a:r>
              <a:rPr lang="ar-SA" sz="2400" b="1" dirty="0" smtClean="0">
                <a:solidFill>
                  <a:schemeClr val="bg1"/>
                </a:solidFill>
                <a:latin typeface="Angsana New" pitchFamily="18" charset="-34"/>
                <a:ea typeface="Arial Unicode MS" pitchFamily="34" charset="-128"/>
                <a:cs typeface="+mj-cs"/>
              </a:rPr>
              <a:t> </a:t>
            </a:r>
            <a:r>
              <a:rPr lang="ar-SA" sz="2400" dirty="0" smtClean="0">
                <a:solidFill>
                  <a:schemeClr val="bg1"/>
                </a:solidFill>
                <a:latin typeface="Angsana New" pitchFamily="18" charset="-34"/>
                <a:ea typeface="Arial Unicode MS" pitchFamily="34" charset="-128"/>
                <a:cs typeface="+mj-cs"/>
              </a:rPr>
              <a:t/>
            </a:r>
            <a:br>
              <a:rPr lang="ar-SA" sz="2400" dirty="0" smtClean="0">
                <a:solidFill>
                  <a:schemeClr val="bg1"/>
                </a:solidFill>
                <a:latin typeface="Angsana New" pitchFamily="18" charset="-34"/>
                <a:ea typeface="Arial Unicode MS" pitchFamily="34" charset="-128"/>
                <a:cs typeface="+mj-cs"/>
              </a:rPr>
            </a:br>
            <a:r>
              <a:rPr lang="en-US" sz="2400" dirty="0" smtClean="0">
                <a:solidFill>
                  <a:schemeClr val="bg1"/>
                </a:solidFill>
                <a:latin typeface="Angsana New" pitchFamily="18" charset="-34"/>
                <a:ea typeface="Arial Unicode MS" pitchFamily="34" charset="-128"/>
                <a:cs typeface="+mj-cs"/>
              </a:rPr>
              <a:t> </a:t>
            </a:r>
            <a:br>
              <a:rPr lang="en-US" sz="2400" dirty="0" smtClean="0">
                <a:solidFill>
                  <a:schemeClr val="bg1"/>
                </a:solidFill>
                <a:latin typeface="Angsana New" pitchFamily="18" charset="-34"/>
                <a:ea typeface="Arial Unicode MS" pitchFamily="34" charset="-128"/>
                <a:cs typeface="+mj-cs"/>
              </a:rPr>
            </a:br>
            <a:endParaRPr lang="en-US" sz="2400" dirty="0">
              <a:solidFill>
                <a:schemeClr val="bg1"/>
              </a:solidFill>
              <a:latin typeface="Angsana New" pitchFamily="18" charset="-34"/>
              <a:ea typeface="Arial Unicode MS" pitchFamily="34" charset="-128"/>
              <a:cs typeface="+mj-cs"/>
            </a:endParaRPr>
          </a:p>
        </p:txBody>
      </p:sp>
    </p:spTree>
  </p:cSld>
  <p:clrMapOvr>
    <a:masterClrMapping/>
  </p:clrMapOvr>
  <p:transition spd="slow">
    <p:wheel spokes="8"/>
    <p:sndAc>
      <p:stSnd>
        <p:snd r:embed="rId2" name="camera.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r>
              <a:rPr lang="ar-SA" smtClean="0"/>
              <a:t>09/06/35</a:t>
            </a:r>
            <a:endParaRPr lang="ar-SA"/>
          </a:p>
        </p:txBody>
      </p:sp>
      <p:sp>
        <p:nvSpPr>
          <p:cNvPr id="3" name="عنصر نائب للتذييل 2"/>
          <p:cNvSpPr>
            <a:spLocks noGrp="1"/>
          </p:cNvSpPr>
          <p:nvPr>
            <p:ph type="ftr" sz="quarter" idx="11"/>
          </p:nvPr>
        </p:nvSpPr>
        <p:spPr/>
        <p:txBody>
          <a:bodyPr/>
          <a:lstStyle/>
          <a:p>
            <a:r>
              <a:rPr lang="ar-SA" dirty="0" smtClean="0"/>
              <a:t>جامعه </a:t>
            </a:r>
            <a:r>
              <a:rPr lang="ar-SA" dirty="0" err="1" smtClean="0"/>
              <a:t>الدمام</a:t>
            </a:r>
            <a:r>
              <a:rPr lang="ar-SA" dirty="0" smtClean="0"/>
              <a:t> تعلم عن بعد</a:t>
            </a:r>
            <a:endParaRPr lang="ar-SA" dirty="0"/>
          </a:p>
        </p:txBody>
      </p:sp>
      <p:sp>
        <p:nvSpPr>
          <p:cNvPr id="4" name="عنصر نائب لرقم الشريحة 3"/>
          <p:cNvSpPr>
            <a:spLocks noGrp="1"/>
          </p:cNvSpPr>
          <p:nvPr>
            <p:ph type="sldNum" sz="quarter" idx="12"/>
          </p:nvPr>
        </p:nvSpPr>
        <p:spPr/>
        <p:txBody>
          <a:bodyPr/>
          <a:lstStyle/>
          <a:p>
            <a:fld id="{515A7055-1956-4F15-8761-E1991C44DA99}" type="slidenum">
              <a:rPr lang="ar-SA" smtClean="0"/>
              <a:pPr/>
              <a:t>8</a:t>
            </a:fld>
            <a:endParaRPr lang="ar-SA"/>
          </a:p>
        </p:txBody>
      </p:sp>
      <p:graphicFrame>
        <p:nvGraphicFramePr>
          <p:cNvPr id="6" name="جدول 5"/>
          <p:cNvGraphicFramePr>
            <a:graphicFrameLocks noGrp="1"/>
          </p:cNvGraphicFramePr>
          <p:nvPr/>
        </p:nvGraphicFramePr>
        <p:xfrm>
          <a:off x="1523999" y="1397000"/>
          <a:ext cx="6864425" cy="1455936"/>
        </p:xfrm>
        <a:graphic>
          <a:graphicData uri="http://schemas.openxmlformats.org/drawingml/2006/table">
            <a:tbl>
              <a:tblPr rtl="1" firstRow="1" bandRow="1">
                <a:tableStyleId>{5C22544A-7EE6-4342-B048-85BDC9FD1C3A}</a:tableStyleId>
              </a:tblPr>
              <a:tblGrid>
                <a:gridCol w="1372885"/>
                <a:gridCol w="1372885"/>
                <a:gridCol w="1372885"/>
                <a:gridCol w="1372885"/>
                <a:gridCol w="1372885"/>
              </a:tblGrid>
              <a:tr h="727968">
                <a:tc>
                  <a:txBody>
                    <a:bodyPr/>
                    <a:lstStyle/>
                    <a:p>
                      <a:pPr rtl="1"/>
                      <a:r>
                        <a:rPr lang="ar-SA" dirty="0" smtClean="0"/>
                        <a:t>الفجر</a:t>
                      </a:r>
                      <a:endParaRPr lang="ar-SA" dirty="0"/>
                    </a:p>
                  </a:txBody>
                  <a:tcPr/>
                </a:tc>
                <a:tc>
                  <a:txBody>
                    <a:bodyPr/>
                    <a:lstStyle/>
                    <a:p>
                      <a:pPr rtl="1"/>
                      <a:r>
                        <a:rPr lang="ar-SA" dirty="0" smtClean="0"/>
                        <a:t>الظهر</a:t>
                      </a:r>
                      <a:endParaRPr lang="ar-SA" dirty="0"/>
                    </a:p>
                  </a:txBody>
                  <a:tcPr/>
                </a:tc>
                <a:tc>
                  <a:txBody>
                    <a:bodyPr/>
                    <a:lstStyle/>
                    <a:p>
                      <a:pPr rtl="1"/>
                      <a:r>
                        <a:rPr lang="ar-SA" dirty="0" smtClean="0"/>
                        <a:t>العصر</a:t>
                      </a:r>
                      <a:endParaRPr lang="ar-SA" dirty="0"/>
                    </a:p>
                  </a:txBody>
                  <a:tcPr/>
                </a:tc>
                <a:tc>
                  <a:txBody>
                    <a:bodyPr/>
                    <a:lstStyle/>
                    <a:p>
                      <a:pPr rtl="1"/>
                      <a:r>
                        <a:rPr lang="ar-SA" dirty="0" smtClean="0"/>
                        <a:t>المغرب</a:t>
                      </a:r>
                      <a:endParaRPr lang="ar-SA" dirty="0"/>
                    </a:p>
                  </a:txBody>
                  <a:tcPr/>
                </a:tc>
                <a:tc>
                  <a:txBody>
                    <a:bodyPr/>
                    <a:lstStyle/>
                    <a:p>
                      <a:pPr rtl="1"/>
                      <a:r>
                        <a:rPr lang="ar-SA" dirty="0" smtClean="0"/>
                        <a:t>العشاء</a:t>
                      </a:r>
                      <a:endParaRPr lang="ar-SA" dirty="0"/>
                    </a:p>
                  </a:txBody>
                  <a:tcPr/>
                </a:tc>
              </a:tr>
              <a:tr h="727968">
                <a:tc>
                  <a:txBody>
                    <a:bodyPr/>
                    <a:lstStyle/>
                    <a:p>
                      <a:pPr rtl="1"/>
                      <a:r>
                        <a:rPr lang="ar-SA" dirty="0" smtClean="0"/>
                        <a:t>2 ركعتان</a:t>
                      </a:r>
                      <a:endParaRPr lang="ar-SA" dirty="0"/>
                    </a:p>
                  </a:txBody>
                  <a:tcPr/>
                </a:tc>
                <a:tc>
                  <a:txBody>
                    <a:bodyPr/>
                    <a:lstStyle/>
                    <a:p>
                      <a:pPr rtl="1"/>
                      <a:r>
                        <a:rPr lang="ar-SA" dirty="0" smtClean="0"/>
                        <a:t>4 ركعات</a:t>
                      </a:r>
                      <a:endParaRPr lang="ar-SA" dirty="0"/>
                    </a:p>
                  </a:txBody>
                  <a:tcPr/>
                </a:tc>
                <a:tc>
                  <a:txBody>
                    <a:bodyPr/>
                    <a:lstStyle/>
                    <a:p>
                      <a:pPr rtl="1"/>
                      <a:r>
                        <a:rPr lang="ar-SA" dirty="0" err="1" smtClean="0"/>
                        <a:t>4ركعات</a:t>
                      </a:r>
                      <a:r>
                        <a:rPr lang="ar-SA" dirty="0" smtClean="0"/>
                        <a:t> </a:t>
                      </a:r>
                      <a:endParaRPr lang="ar-SA" dirty="0"/>
                    </a:p>
                  </a:txBody>
                  <a:tcPr/>
                </a:tc>
                <a:tc>
                  <a:txBody>
                    <a:bodyPr/>
                    <a:lstStyle/>
                    <a:p>
                      <a:pPr rtl="1"/>
                      <a:r>
                        <a:rPr lang="ar-SA" dirty="0" err="1" smtClean="0"/>
                        <a:t>3ركعات</a:t>
                      </a:r>
                      <a:r>
                        <a:rPr lang="ar-SA" dirty="0" smtClean="0"/>
                        <a:t> </a:t>
                      </a:r>
                      <a:endParaRPr lang="ar-SA" dirty="0"/>
                    </a:p>
                  </a:txBody>
                  <a:tcPr/>
                </a:tc>
                <a:tc>
                  <a:txBody>
                    <a:bodyPr/>
                    <a:lstStyle/>
                    <a:p>
                      <a:pPr rtl="1"/>
                      <a:r>
                        <a:rPr lang="ar-SA" dirty="0" err="1" smtClean="0"/>
                        <a:t>4ركعات</a:t>
                      </a:r>
                      <a:endParaRPr lang="ar-SA" dirty="0"/>
                    </a:p>
                  </a:txBody>
                  <a:tcPr/>
                </a:tc>
              </a:tr>
            </a:tbl>
          </a:graphicData>
        </a:graphic>
      </p:graphicFrame>
      <p:sp>
        <p:nvSpPr>
          <p:cNvPr id="7" name="مستطيل 6"/>
          <p:cNvSpPr/>
          <p:nvPr/>
        </p:nvSpPr>
        <p:spPr>
          <a:xfrm>
            <a:off x="1907704" y="332656"/>
            <a:ext cx="6048672" cy="923330"/>
          </a:xfrm>
          <a:prstGeom prst="rect">
            <a:avLst/>
          </a:prstGeom>
          <a:noFill/>
          <a:scene3d>
            <a:camera prst="obliqueTopLeft"/>
            <a:lightRig rig="threePt" dir="t"/>
          </a:scene3d>
        </p:spPr>
        <p:txBody>
          <a:bodyPr wrap="square" lIns="91440" tIns="45720" rIns="91440" bIns="45720">
            <a:spAutoFit/>
          </a:bodyPr>
          <a:lstStyle/>
          <a:p>
            <a:pPr algn="ctr"/>
            <a:r>
              <a:rPr lang="ar-SA"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الصلوات المفروضة</a:t>
            </a:r>
            <a:endParaRPr lang="ar-SA"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8" name="مستطيل 7"/>
          <p:cNvSpPr/>
          <p:nvPr/>
        </p:nvSpPr>
        <p:spPr>
          <a:xfrm>
            <a:off x="2915816" y="2967335"/>
            <a:ext cx="4536503" cy="2585323"/>
          </a:xfrm>
          <a:prstGeom prst="rect">
            <a:avLst/>
          </a:prstGeom>
          <a:noFill/>
          <a:effectLst>
            <a:reflection blurRad="6350" stA="50000" endA="300" endPos="55500" dist="50800" dir="5400000" sy="-100000" algn="bl" rotWithShape="0"/>
          </a:effectLst>
          <a:scene3d>
            <a:camera prst="perspectiveFront"/>
            <a:lightRig rig="threePt" dir="t"/>
          </a:scene3d>
        </p:spPr>
        <p:txBody>
          <a:bodyPr wrap="square" lIns="91440" tIns="45720" rIns="91440" bIns="45720">
            <a:spAutoFit/>
          </a:bodyPr>
          <a:lstStyle/>
          <a:p>
            <a:pPr algn="ctr"/>
            <a:r>
              <a:rPr lang="ar-SA"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السنن </a:t>
            </a:r>
            <a:r>
              <a:rPr lang="ar-SA" sz="54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الراتبة</a:t>
            </a:r>
            <a:endParaRPr lang="ar-SA"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a:p>
            <a:pPr algn="ctr"/>
            <a:endParaRPr lang="ar-SA" sz="54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a:p>
            <a:pPr algn="ctr"/>
            <a:endParaRPr lang="ar-SA"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9" name="مستطيل 8"/>
          <p:cNvSpPr/>
          <p:nvPr/>
        </p:nvSpPr>
        <p:spPr>
          <a:xfrm>
            <a:off x="2051720" y="3717032"/>
            <a:ext cx="6480719" cy="1938992"/>
          </a:xfrm>
          <a:prstGeom prst="rect">
            <a:avLst/>
          </a:prstGeom>
          <a:noFill/>
        </p:spPr>
        <p:txBody>
          <a:bodyPr wrap="square" lIns="91440" tIns="45720" rIns="91440" bIns="45720">
            <a:spAutoFit/>
          </a:bodyPr>
          <a:lstStyle/>
          <a:p>
            <a:pPr algn="ctr"/>
            <a:endParaRPr lang="ar-SA" sz="24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a:p>
            <a:pPr algn="ctr"/>
            <a:r>
              <a:rPr lang="ar-SA" sz="24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ركعتين قبل الفجر</a:t>
            </a:r>
          </a:p>
          <a:p>
            <a:pPr algn="ctr"/>
            <a:r>
              <a:rPr lang="ar-SA" sz="2400" b="1" cap="none" spc="0" dirty="0" err="1"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4ركعات</a:t>
            </a:r>
            <a:r>
              <a:rPr lang="ar-SA" sz="2400" b="1" cap="none" spc="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قبل الظهر </a:t>
            </a:r>
            <a:r>
              <a:rPr lang="ar-SA" sz="2400" b="1" cap="none" spc="0" dirty="0" err="1"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و2</a:t>
            </a:r>
            <a:r>
              <a:rPr lang="ar-SA" sz="2400" b="1" cap="none" spc="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 ركعات بعدها</a:t>
            </a:r>
          </a:p>
          <a:p>
            <a:pPr algn="ctr"/>
            <a:r>
              <a:rPr lang="ar-SA" sz="24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ركعتين بعد المغرب </a:t>
            </a:r>
          </a:p>
          <a:p>
            <a:pPr algn="ctr"/>
            <a:r>
              <a:rPr lang="ar-SA" sz="2400" b="1" cap="none" spc="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وركعتين بعد العشاء </a:t>
            </a:r>
            <a:endParaRPr lang="ar-SA" sz="2400" b="1" cap="none" spc="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forum.hawahome.com/nupload/110101_1265371216.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عنصر نائب للتاريخ 4"/>
          <p:cNvSpPr>
            <a:spLocks noGrp="1"/>
          </p:cNvSpPr>
          <p:nvPr>
            <p:ph type="dt" sz="half" idx="10"/>
          </p:nvPr>
        </p:nvSpPr>
        <p:spPr/>
        <p:txBody>
          <a:bodyPr/>
          <a:lstStyle/>
          <a:p>
            <a:r>
              <a:rPr lang="ar-SA" smtClean="0"/>
              <a:t>09/06/35</a:t>
            </a:r>
            <a:endParaRPr lang="ar-SA"/>
          </a:p>
        </p:txBody>
      </p:sp>
      <p:sp>
        <p:nvSpPr>
          <p:cNvPr id="4" name="عنصر نائب للتذييل 3"/>
          <p:cNvSpPr>
            <a:spLocks noGrp="1"/>
          </p:cNvSpPr>
          <p:nvPr>
            <p:ph type="ftr" sz="quarter" idx="11"/>
          </p:nvPr>
        </p:nvSpPr>
        <p:spPr/>
        <p:txBody>
          <a:bodyPr/>
          <a:lstStyle/>
          <a:p>
            <a:r>
              <a:rPr lang="ar-SA" dirty="0" smtClean="0"/>
              <a:t>جامعه </a:t>
            </a:r>
            <a:r>
              <a:rPr lang="ar-SA" dirty="0" err="1" smtClean="0"/>
              <a:t>الدمام</a:t>
            </a:r>
            <a:r>
              <a:rPr lang="ar-SA" dirty="0" smtClean="0"/>
              <a:t> تعلم عن بعد</a:t>
            </a:r>
            <a:endParaRPr lang="ar-SA" dirty="0"/>
          </a:p>
        </p:txBody>
      </p:sp>
      <p:sp>
        <p:nvSpPr>
          <p:cNvPr id="3" name="عنصر نائب لرقم الشريحة 2"/>
          <p:cNvSpPr>
            <a:spLocks noGrp="1"/>
          </p:cNvSpPr>
          <p:nvPr>
            <p:ph type="sldNum" sz="quarter" idx="12"/>
          </p:nvPr>
        </p:nvSpPr>
        <p:spPr/>
        <p:txBody>
          <a:bodyPr/>
          <a:lstStyle/>
          <a:p>
            <a:fld id="{515A7055-1956-4F15-8761-E1991C44DA99}" type="slidenum">
              <a:rPr lang="ar-SA" smtClean="0"/>
              <a:pPr/>
              <a:t>9</a:t>
            </a:fld>
            <a:endParaRPr lang="ar-SA"/>
          </a:p>
        </p:txBody>
      </p:sp>
      <p:sp>
        <p:nvSpPr>
          <p:cNvPr id="6" name="مستطيل 5"/>
          <p:cNvSpPr/>
          <p:nvPr/>
        </p:nvSpPr>
        <p:spPr>
          <a:xfrm>
            <a:off x="3203848" y="692696"/>
            <a:ext cx="5616624" cy="5847755"/>
          </a:xfrm>
          <a:prstGeom prst="rect">
            <a:avLst/>
          </a:prstGeom>
          <a:noFill/>
        </p:spPr>
        <p:txBody>
          <a:bodyPr wrap="square" lIns="91440" tIns="45720" rIns="91440" bIns="45720">
            <a:spAutoFit/>
          </a:bodyPr>
          <a:lstStyle/>
          <a:p>
            <a:pPr algn="ctr"/>
            <a:r>
              <a:rPr lang="ar-SA" sz="4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latin typeface="Aparajita" pitchFamily="34" charset="0"/>
              </a:rPr>
              <a:t>ما</a:t>
            </a:r>
            <a:r>
              <a:rPr lang="ar-SA" sz="4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parajita" pitchFamily="34" charset="0"/>
              </a:rPr>
              <a:t> </a:t>
            </a:r>
            <a:r>
              <a:rPr lang="ar-SA" sz="4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latin typeface="Aparajita" pitchFamily="34" charset="0"/>
              </a:rPr>
              <a:t>أحلى كلام ابن القيم عن </a:t>
            </a:r>
            <a:r>
              <a:rPr lang="ar-SA" sz="4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latin typeface="Aparajita" pitchFamily="34" charset="0"/>
              </a:rPr>
              <a:t>الصلاة:</a:t>
            </a:r>
            <a:endParaRPr lang="ar-SA" sz="4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latin typeface="Aparajita" pitchFamily="34" charset="0"/>
            </a:endParaRPr>
          </a:p>
          <a:p>
            <a:pPr algn="ct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جالبة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للرزق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 حافظة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للصحة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 دافعه للبلاء</a:t>
            </a:r>
          </a:p>
          <a:p>
            <a:pPr algn="ct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طاردة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للادواء</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 _ مقوية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للقلب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 دافعة للنقمة </a:t>
            </a:r>
          </a:p>
          <a:p>
            <a:pPr algn="ct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جالبة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للبركة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 مبعدة من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الشيطان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 مذهبة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للكسل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 مبيضة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للوجه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 منشطة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للجوارح_</a:t>
            </a:r>
            <a:endPar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endParaRPr>
          </a:p>
          <a:p>
            <a:pPr algn="ct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شارحة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للصدر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 مغذية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للروح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 منورة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للقلب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_حافظة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للنعم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_مفرحة </a:t>
            </a:r>
            <a:r>
              <a:rPr lang="ar-SA" sz="2800" b="1" dirty="0" err="1"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للنفس .</a:t>
            </a:r>
            <a:r>
              <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rPr>
              <a:t> </a:t>
            </a:r>
          </a:p>
          <a:p>
            <a:pPr algn="ctr"/>
            <a:endParaRPr lang="ar-SA" sz="2800" b="1" dirty="0" smtClean="0">
              <a:ln w="19050">
                <a:solidFill>
                  <a:schemeClr val="tx2">
                    <a:tint val="1000"/>
                  </a:schemeClr>
                </a:solidFill>
                <a:prstDash val="solid"/>
              </a:ln>
              <a:solidFill>
                <a:schemeClr val="tx1">
                  <a:lumMod val="65000"/>
                  <a:lumOff val="35000"/>
                </a:schemeClr>
              </a:solidFill>
              <a:effectLst>
                <a:outerShdw blurRad="50000" dist="50800" dir="7500000" algn="tl">
                  <a:srgbClr val="000000">
                    <a:shade val="5000"/>
                    <a:alpha val="35000"/>
                  </a:srgbClr>
                </a:outerShdw>
              </a:effectLst>
            </a:endParaRPr>
          </a:p>
          <a:p>
            <a:pPr algn="ctr"/>
            <a:endParaRPr lang="ar-SA"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a:p>
            <a:pPr algn="ctr"/>
            <a:endParaRPr lang="ar-SA"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ransition>
    <p:blinds dir="vert"/>
    <p:sndAc>
      <p:stSnd>
        <p:snd r:embed="rId2" name="coin.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مبطلات </a:t>
            </a:r>
            <a:r>
              <a:rPr lang="ar-SA" dirty="0" err="1" smtClean="0"/>
              <a:t>الصلاة :</a:t>
            </a:r>
            <a:endParaRPr lang="ar-SA" dirty="0"/>
          </a:p>
        </p:txBody>
      </p:sp>
      <p:sp>
        <p:nvSpPr>
          <p:cNvPr id="3" name="عنصر نائب للمحتوى 2"/>
          <p:cNvSpPr>
            <a:spLocks noGrp="1"/>
          </p:cNvSpPr>
          <p:nvPr>
            <p:ph idx="1"/>
          </p:nvPr>
        </p:nvSpPr>
        <p:spPr/>
        <p:txBody>
          <a:bodyPr/>
          <a:lstStyle/>
          <a:p>
            <a:pPr>
              <a:buFont typeface="Wingdings" pitchFamily="2" charset="2"/>
              <a:buChar char="v"/>
            </a:pPr>
            <a:r>
              <a:rPr lang="ar-SA" dirty="0" smtClean="0"/>
              <a:t>الأكل </a:t>
            </a:r>
            <a:r>
              <a:rPr lang="ar-SA" dirty="0" err="1" smtClean="0"/>
              <a:t>والشرب .</a:t>
            </a:r>
            <a:endParaRPr lang="ar-SA" dirty="0" smtClean="0"/>
          </a:p>
          <a:p>
            <a:pPr>
              <a:buFont typeface="Wingdings" pitchFamily="2" charset="2"/>
              <a:buChar char="v"/>
            </a:pPr>
            <a:r>
              <a:rPr lang="ar-SA" dirty="0" smtClean="0"/>
              <a:t>الكلام الخارج </a:t>
            </a:r>
            <a:r>
              <a:rPr lang="ar-SA" dirty="0" err="1" smtClean="0"/>
              <a:t>عنها .</a:t>
            </a:r>
            <a:endParaRPr lang="ar-SA" dirty="0" smtClean="0"/>
          </a:p>
          <a:p>
            <a:pPr>
              <a:buFont typeface="Wingdings" pitchFamily="2" charset="2"/>
              <a:buChar char="v"/>
            </a:pPr>
            <a:r>
              <a:rPr lang="ar-SA" dirty="0" smtClean="0"/>
              <a:t>الضحك </a:t>
            </a:r>
            <a:r>
              <a:rPr lang="ar-SA" dirty="0" err="1" smtClean="0"/>
              <a:t>والقهقه</a:t>
            </a:r>
            <a:r>
              <a:rPr lang="ar-SA" dirty="0" smtClean="0"/>
              <a:t> </a:t>
            </a:r>
            <a:r>
              <a:rPr lang="ar-SA" dirty="0" err="1" smtClean="0"/>
              <a:t>.</a:t>
            </a:r>
            <a:endParaRPr lang="ar-SA" dirty="0" smtClean="0"/>
          </a:p>
          <a:p>
            <a:pPr>
              <a:buFont typeface="Wingdings" pitchFamily="2" charset="2"/>
              <a:buChar char="v"/>
            </a:pPr>
            <a:r>
              <a:rPr lang="ar-SA" dirty="0" smtClean="0"/>
              <a:t>تعمد ترك أحد واجباتها </a:t>
            </a:r>
            <a:r>
              <a:rPr lang="ar-SA" dirty="0" err="1" smtClean="0"/>
              <a:t>وأركانها .</a:t>
            </a:r>
            <a:endParaRPr lang="ar-SA" dirty="0" smtClean="0"/>
          </a:p>
          <a:p>
            <a:pPr>
              <a:buFont typeface="Wingdings" pitchFamily="2" charset="2"/>
              <a:buChar char="v"/>
            </a:pPr>
            <a:r>
              <a:rPr lang="ar-SA" dirty="0" smtClean="0"/>
              <a:t>تعمد زيادة ركن أو </a:t>
            </a:r>
            <a:r>
              <a:rPr lang="ar-SA" dirty="0" err="1" smtClean="0"/>
              <a:t>ركعه</a:t>
            </a:r>
            <a:r>
              <a:rPr lang="ar-SA" dirty="0" smtClean="0"/>
              <a:t> </a:t>
            </a:r>
            <a:r>
              <a:rPr lang="ar-SA" dirty="0" err="1" smtClean="0"/>
              <a:t>.</a:t>
            </a:r>
            <a:endParaRPr lang="ar-SA" dirty="0" smtClean="0"/>
          </a:p>
          <a:p>
            <a:pPr>
              <a:buFont typeface="Wingdings" pitchFamily="2" charset="2"/>
              <a:buChar char="v"/>
            </a:pPr>
            <a:r>
              <a:rPr lang="ar-SA" dirty="0" smtClean="0"/>
              <a:t>تعمد السلام قبل </a:t>
            </a:r>
            <a:r>
              <a:rPr lang="ar-SA" dirty="0" err="1" smtClean="0"/>
              <a:t>الأمام .</a:t>
            </a:r>
            <a:endParaRPr lang="ar-SA" dirty="0" smtClean="0"/>
          </a:p>
          <a:p>
            <a:pPr>
              <a:buFont typeface="Wingdings" pitchFamily="2" charset="2"/>
              <a:buChar char="v"/>
            </a:pPr>
            <a:r>
              <a:rPr lang="ar-SA" dirty="0" smtClean="0"/>
              <a:t>الحركة الكثيرة من غير جنس </a:t>
            </a:r>
            <a:r>
              <a:rPr lang="ar-SA" dirty="0" err="1" smtClean="0"/>
              <a:t>الصلاة .</a:t>
            </a:r>
            <a:endParaRPr lang="ar-SA" dirty="0" smtClean="0"/>
          </a:p>
          <a:p>
            <a:pPr>
              <a:buNone/>
            </a:pPr>
            <a:endParaRPr lang="ar-SA" dirty="0"/>
          </a:p>
        </p:txBody>
      </p:sp>
      <p:sp>
        <p:nvSpPr>
          <p:cNvPr id="4" name="عنصر نائب للتاريخ 3"/>
          <p:cNvSpPr>
            <a:spLocks noGrp="1"/>
          </p:cNvSpPr>
          <p:nvPr>
            <p:ph type="dt" sz="half" idx="10"/>
          </p:nvPr>
        </p:nvSpPr>
        <p:spPr/>
        <p:txBody>
          <a:bodyPr/>
          <a:lstStyle/>
          <a:p>
            <a:r>
              <a:rPr lang="ar-SA" smtClean="0"/>
              <a:t>09/06/35</a:t>
            </a:r>
            <a:endParaRPr lang="ar-SA"/>
          </a:p>
        </p:txBody>
      </p:sp>
      <p:sp>
        <p:nvSpPr>
          <p:cNvPr id="5" name="عنصر نائب للتذييل 4"/>
          <p:cNvSpPr>
            <a:spLocks noGrp="1"/>
          </p:cNvSpPr>
          <p:nvPr>
            <p:ph type="ftr" sz="quarter" idx="11"/>
          </p:nvPr>
        </p:nvSpPr>
        <p:spPr/>
        <p:txBody>
          <a:bodyPr/>
          <a:lstStyle/>
          <a:p>
            <a:r>
              <a:rPr lang="ar-SA" dirty="0" smtClean="0"/>
              <a:t>جامعه </a:t>
            </a:r>
            <a:r>
              <a:rPr lang="ar-SA" dirty="0" err="1" smtClean="0"/>
              <a:t>الدمام</a:t>
            </a:r>
            <a:r>
              <a:rPr lang="ar-SA" dirty="0" smtClean="0"/>
              <a:t> التعلم عن بعد</a:t>
            </a:r>
            <a:endParaRPr lang="ar-SA" dirty="0"/>
          </a:p>
        </p:txBody>
      </p:sp>
      <p:sp>
        <p:nvSpPr>
          <p:cNvPr id="6" name="عنصر نائب لرقم الشريحة 5"/>
          <p:cNvSpPr>
            <a:spLocks noGrp="1"/>
          </p:cNvSpPr>
          <p:nvPr>
            <p:ph type="sldNum" sz="quarter" idx="12"/>
          </p:nvPr>
        </p:nvSpPr>
        <p:spPr/>
        <p:txBody>
          <a:bodyPr/>
          <a:lstStyle/>
          <a:p>
            <a:fld id="{515A7055-1956-4F15-8761-E1991C44DA99}" type="slidenum">
              <a:rPr lang="ar-SA" smtClean="0"/>
              <a:pPr/>
              <a:t>10</a:t>
            </a:fld>
            <a:endParaRPr lang="ar-SA"/>
          </a:p>
        </p:txBody>
      </p:sp>
    </p:spTree>
  </p:cSld>
  <p:clrMapOvr>
    <a:masterClrMapping/>
  </p:clrMapOvr>
  <p:transition>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title"/>
          </p:nvPr>
        </p:nvSpPr>
        <p:spPr/>
        <p:txBody>
          <a:bodyPr/>
          <a:lstStyle/>
          <a:p>
            <a:endParaRPr lang="ar-SA"/>
          </a:p>
        </p:txBody>
      </p:sp>
      <p:sp>
        <p:nvSpPr>
          <p:cNvPr id="8" name="عنصر نائب للمحتوى 7"/>
          <p:cNvSpPr>
            <a:spLocks noGrp="1"/>
          </p:cNvSpPr>
          <p:nvPr>
            <p:ph idx="1"/>
          </p:nvPr>
        </p:nvSpPr>
        <p:spPr/>
        <p:txBody>
          <a:bodyPr/>
          <a:lstStyle/>
          <a:p>
            <a:endParaRPr lang="ar-SA"/>
          </a:p>
        </p:txBody>
      </p:sp>
      <p:sp>
        <p:nvSpPr>
          <p:cNvPr id="9" name="عنصر نائب للتاريخ 8"/>
          <p:cNvSpPr>
            <a:spLocks noGrp="1"/>
          </p:cNvSpPr>
          <p:nvPr>
            <p:ph type="dt" sz="half" idx="10"/>
          </p:nvPr>
        </p:nvSpPr>
        <p:spPr/>
        <p:txBody>
          <a:bodyPr/>
          <a:lstStyle/>
          <a:p>
            <a:r>
              <a:rPr lang="ar-SA" smtClean="0"/>
              <a:t>09/06/35</a:t>
            </a:r>
            <a:endParaRPr lang="ar-SA"/>
          </a:p>
        </p:txBody>
      </p:sp>
      <p:sp>
        <p:nvSpPr>
          <p:cNvPr id="2" name="عنصر نائب للتذييل 1"/>
          <p:cNvSpPr>
            <a:spLocks noGrp="1"/>
          </p:cNvSpPr>
          <p:nvPr>
            <p:ph type="ftr" sz="quarter" idx="11"/>
          </p:nvPr>
        </p:nvSpPr>
        <p:spPr/>
        <p:txBody>
          <a:bodyPr/>
          <a:lstStyle/>
          <a:p>
            <a:endParaRPr lang="ar-SA"/>
          </a:p>
        </p:txBody>
      </p:sp>
      <p:sp>
        <p:nvSpPr>
          <p:cNvPr id="3" name="عنصر نائب لرقم الشريحة 2"/>
          <p:cNvSpPr>
            <a:spLocks noGrp="1"/>
          </p:cNvSpPr>
          <p:nvPr>
            <p:ph type="sldNum" sz="quarter" idx="12"/>
          </p:nvPr>
        </p:nvSpPr>
        <p:spPr/>
        <p:txBody>
          <a:bodyPr/>
          <a:lstStyle/>
          <a:p>
            <a:fld id="{515A7055-1956-4F15-8761-E1991C44DA99}" type="slidenum">
              <a:rPr lang="ar-SA" smtClean="0"/>
              <a:pPr/>
              <a:t>11</a:t>
            </a:fld>
            <a:endParaRPr lang="ar-SA"/>
          </a:p>
        </p:txBody>
      </p:sp>
      <p:pic>
        <p:nvPicPr>
          <p:cNvPr id="1026" name="Picture 2" descr="http://madeena.org/vb/imgcache/5698.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1" name="مستطيل 10"/>
          <p:cNvSpPr/>
          <p:nvPr/>
        </p:nvSpPr>
        <p:spPr>
          <a:xfrm>
            <a:off x="2286000" y="1196752"/>
            <a:ext cx="5094312" cy="3416320"/>
          </a:xfrm>
          <a:prstGeom prst="rect">
            <a:avLst/>
          </a:prstGeom>
        </p:spPr>
        <p:txBody>
          <a:bodyPr wrap="square">
            <a:spAutoFit/>
          </a:bodyPr>
          <a:lstStyle/>
          <a:p>
            <a:r>
              <a:rPr lang="ar-SA" sz="2400" dirty="0" smtClean="0">
                <a:solidFill>
                  <a:srgbClr val="0070C0"/>
                </a:solidFill>
                <a:latin typeface="Andalus" pitchFamily="18" charset="-78"/>
                <a:cs typeface="Andalus" pitchFamily="18" charset="-78"/>
              </a:rPr>
              <a:t>خسر الذي ترك </a:t>
            </a:r>
            <a:r>
              <a:rPr lang="ar-SA" sz="2400" dirty="0" smtClean="0">
                <a:solidFill>
                  <a:srgbClr val="0070C0"/>
                </a:solidFill>
                <a:latin typeface="Andalus" pitchFamily="18" charset="-78"/>
                <a:cs typeface="Andalus" pitchFamily="18" charset="-78"/>
                <a:hlinkClick r:id="rId4"/>
              </a:rPr>
              <a:t>الصلاة </a:t>
            </a:r>
            <a:r>
              <a:rPr lang="ar-SA" sz="2400" dirty="0" err="1" smtClean="0">
                <a:solidFill>
                  <a:srgbClr val="0070C0"/>
                </a:solidFill>
                <a:latin typeface="Andalus" pitchFamily="18" charset="-78"/>
                <a:cs typeface="Andalus" pitchFamily="18" charset="-78"/>
              </a:rPr>
              <a:t>وخابا </a:t>
            </a:r>
            <a:r>
              <a:rPr lang="ar-SA" sz="2400" dirty="0" smtClean="0">
                <a:solidFill>
                  <a:srgbClr val="0070C0"/>
                </a:solidFill>
                <a:latin typeface="Andalus" pitchFamily="18" charset="-78"/>
                <a:cs typeface="Andalus" pitchFamily="18" charset="-78"/>
              </a:rPr>
              <a:t>* وأبى معادا صالحا ومآبــا </a:t>
            </a:r>
            <a:br>
              <a:rPr lang="ar-SA" sz="2400" dirty="0" smtClean="0">
                <a:solidFill>
                  <a:srgbClr val="0070C0"/>
                </a:solidFill>
                <a:latin typeface="Andalus" pitchFamily="18" charset="-78"/>
                <a:cs typeface="Andalus" pitchFamily="18" charset="-78"/>
              </a:rPr>
            </a:br>
            <a:r>
              <a:rPr lang="ar-SA" sz="2400" dirty="0" smtClean="0">
                <a:solidFill>
                  <a:srgbClr val="0070C0"/>
                </a:solidFill>
                <a:latin typeface="Andalus" pitchFamily="18" charset="-78"/>
                <a:cs typeface="Andalus" pitchFamily="18" charset="-78"/>
              </a:rPr>
              <a:t/>
            </a:r>
            <a:br>
              <a:rPr lang="ar-SA" sz="2400" dirty="0" smtClean="0">
                <a:solidFill>
                  <a:srgbClr val="0070C0"/>
                </a:solidFill>
                <a:latin typeface="Andalus" pitchFamily="18" charset="-78"/>
                <a:cs typeface="Andalus" pitchFamily="18" charset="-78"/>
              </a:rPr>
            </a:br>
            <a:r>
              <a:rPr lang="ar-SA" sz="2400" dirty="0" smtClean="0">
                <a:solidFill>
                  <a:srgbClr val="0070C0"/>
                </a:solidFill>
                <a:latin typeface="Andalus" pitchFamily="18" charset="-78"/>
                <a:cs typeface="Andalus" pitchFamily="18" charset="-78"/>
              </a:rPr>
              <a:t>إن كــان يجحدها </a:t>
            </a:r>
            <a:r>
              <a:rPr lang="ar-SA" sz="2400" dirty="0" err="1" smtClean="0">
                <a:solidFill>
                  <a:srgbClr val="0070C0"/>
                </a:solidFill>
                <a:latin typeface="Andalus" pitchFamily="18" charset="-78"/>
                <a:cs typeface="Andalus" pitchFamily="18" charset="-78"/>
              </a:rPr>
              <a:t>فحسبك </a:t>
            </a:r>
            <a:r>
              <a:rPr lang="ar-SA" sz="2400" dirty="0" smtClean="0">
                <a:solidFill>
                  <a:srgbClr val="0070C0"/>
                </a:solidFill>
                <a:latin typeface="Andalus" pitchFamily="18" charset="-78"/>
                <a:cs typeface="Andalus" pitchFamily="18" charset="-78"/>
              </a:rPr>
              <a:t>* أنه أضحى بربك كافراً مرتابا</a:t>
            </a:r>
            <a:br>
              <a:rPr lang="ar-SA" sz="2400" dirty="0" smtClean="0">
                <a:solidFill>
                  <a:srgbClr val="0070C0"/>
                </a:solidFill>
                <a:latin typeface="Andalus" pitchFamily="18" charset="-78"/>
                <a:cs typeface="Andalus" pitchFamily="18" charset="-78"/>
              </a:rPr>
            </a:br>
            <a:r>
              <a:rPr lang="ar-SA" sz="2400" dirty="0" smtClean="0">
                <a:solidFill>
                  <a:srgbClr val="0070C0"/>
                </a:solidFill>
                <a:latin typeface="Andalus" pitchFamily="18" charset="-78"/>
                <a:cs typeface="Andalus" pitchFamily="18" charset="-78"/>
              </a:rPr>
              <a:t/>
            </a:r>
            <a:br>
              <a:rPr lang="ar-SA" sz="2400" dirty="0" smtClean="0">
                <a:solidFill>
                  <a:srgbClr val="0070C0"/>
                </a:solidFill>
                <a:latin typeface="Andalus" pitchFamily="18" charset="-78"/>
                <a:cs typeface="Andalus" pitchFamily="18" charset="-78"/>
              </a:rPr>
            </a:br>
            <a:r>
              <a:rPr lang="ar-SA" sz="2400" dirty="0" smtClean="0">
                <a:solidFill>
                  <a:srgbClr val="0070C0"/>
                </a:solidFill>
                <a:latin typeface="Andalus" pitchFamily="18" charset="-78"/>
                <a:cs typeface="Andalus" pitchFamily="18" charset="-78"/>
              </a:rPr>
              <a:t>أو كان يتركها لنوع </a:t>
            </a:r>
            <a:r>
              <a:rPr lang="ar-SA" sz="2400" dirty="0" err="1" smtClean="0">
                <a:solidFill>
                  <a:srgbClr val="0070C0"/>
                </a:solidFill>
                <a:latin typeface="Andalus" pitchFamily="18" charset="-78"/>
                <a:cs typeface="Andalus" pitchFamily="18" charset="-78"/>
              </a:rPr>
              <a:t>تكاسل </a:t>
            </a:r>
            <a:r>
              <a:rPr lang="ar-SA" sz="2400" dirty="0" smtClean="0">
                <a:solidFill>
                  <a:srgbClr val="0070C0"/>
                </a:solidFill>
                <a:latin typeface="Andalus" pitchFamily="18" charset="-78"/>
                <a:cs typeface="Andalus" pitchFamily="18" charset="-78"/>
              </a:rPr>
              <a:t>* غطى على وجه الصواب حجابا </a:t>
            </a:r>
            <a:br>
              <a:rPr lang="ar-SA" sz="2400" dirty="0" smtClean="0">
                <a:solidFill>
                  <a:srgbClr val="0070C0"/>
                </a:solidFill>
                <a:latin typeface="Andalus" pitchFamily="18" charset="-78"/>
                <a:cs typeface="Andalus" pitchFamily="18" charset="-78"/>
              </a:rPr>
            </a:br>
            <a:r>
              <a:rPr lang="ar-SA" sz="2400" dirty="0" smtClean="0">
                <a:solidFill>
                  <a:srgbClr val="0070C0"/>
                </a:solidFill>
                <a:latin typeface="Andalus" pitchFamily="18" charset="-78"/>
                <a:cs typeface="Andalus" pitchFamily="18" charset="-78"/>
              </a:rPr>
              <a:t/>
            </a:r>
            <a:br>
              <a:rPr lang="ar-SA" sz="2400" dirty="0" smtClean="0">
                <a:solidFill>
                  <a:srgbClr val="0070C0"/>
                </a:solidFill>
                <a:latin typeface="Andalus" pitchFamily="18" charset="-78"/>
                <a:cs typeface="Andalus" pitchFamily="18" charset="-78"/>
              </a:rPr>
            </a:br>
            <a:r>
              <a:rPr lang="ar-SA" sz="2400" dirty="0" smtClean="0">
                <a:solidFill>
                  <a:srgbClr val="0070C0"/>
                </a:solidFill>
                <a:latin typeface="Andalus" pitchFamily="18" charset="-78"/>
                <a:cs typeface="Andalus" pitchFamily="18" charset="-78"/>
              </a:rPr>
              <a:t>فالشافعي ومالك رأيا </a:t>
            </a:r>
            <a:r>
              <a:rPr lang="ar-SA" sz="2400" dirty="0" err="1" smtClean="0">
                <a:solidFill>
                  <a:srgbClr val="0070C0"/>
                </a:solidFill>
                <a:latin typeface="Andalus" pitchFamily="18" charset="-78"/>
                <a:cs typeface="Andalus" pitchFamily="18" charset="-78"/>
              </a:rPr>
              <a:t>له </a:t>
            </a:r>
            <a:r>
              <a:rPr lang="ar-SA" sz="2400" dirty="0" smtClean="0">
                <a:solidFill>
                  <a:srgbClr val="0070C0"/>
                </a:solidFill>
                <a:latin typeface="Andalus" pitchFamily="18" charset="-78"/>
                <a:cs typeface="Andalus" pitchFamily="18" charset="-78"/>
              </a:rPr>
              <a:t>* إن لم يتب حد الحسام </a:t>
            </a:r>
            <a:r>
              <a:rPr lang="ar-SA" sz="2400" dirty="0" err="1" smtClean="0">
                <a:solidFill>
                  <a:srgbClr val="0070C0"/>
                </a:solidFill>
                <a:latin typeface="Andalus" pitchFamily="18" charset="-78"/>
                <a:cs typeface="Andalus" pitchFamily="18" charset="-78"/>
              </a:rPr>
              <a:t>عقابـــا..</a:t>
            </a:r>
            <a:endParaRPr lang="ar-SA" sz="2400" dirty="0">
              <a:solidFill>
                <a:srgbClr val="0070C0"/>
              </a:solidFill>
              <a:latin typeface="Andalus" pitchFamily="18" charset="-78"/>
              <a:cs typeface="Andalus" pitchFamily="18" charset="-78"/>
            </a:endParaRPr>
          </a:p>
        </p:txBody>
      </p:sp>
    </p:spTree>
  </p:cSld>
  <p:clrMapOvr>
    <a:masterClrMapping/>
  </p:clrMapOvr>
  <p:transition>
    <p:wedge/>
    <p:sndAc>
      <p:stSnd>
        <p:snd r:embed="rId2" name="cashreg.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4470</TotalTime>
  <Words>397</Words>
  <Application>Microsoft Office PowerPoint</Application>
  <PresentationFormat>عرض على الشاشة (3:4)‏</PresentationFormat>
  <Paragraphs>93</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انقلاب</vt:lpstr>
      <vt:lpstr> الصلاة </vt:lpstr>
      <vt:lpstr>تعريف الصلاة :</vt:lpstr>
      <vt:lpstr>منزلتها وحكمها :</vt:lpstr>
      <vt:lpstr>الصلاة والمحافظة عليها </vt:lpstr>
      <vt:lpstr>أهمية الصلاة :</vt:lpstr>
      <vt:lpstr>الشريحة 6</vt:lpstr>
      <vt:lpstr>الشريحة 7</vt:lpstr>
      <vt:lpstr>الشريحة 8</vt:lpstr>
      <vt:lpstr>الشريحة 9</vt:lpstr>
      <vt:lpstr>مبطلات الصلاة :</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Hp</dc:creator>
  <cp:lastModifiedBy>Hp</cp:lastModifiedBy>
  <cp:revision>272</cp:revision>
  <dcterms:created xsi:type="dcterms:W3CDTF">2014-04-05T14:24:51Z</dcterms:created>
  <dcterms:modified xsi:type="dcterms:W3CDTF">2014-04-30T03:57:19Z</dcterms:modified>
</cp:coreProperties>
</file>