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58" r:id="rId4"/>
    <p:sldId id="261" r:id="rId5"/>
    <p:sldId id="262" r:id="rId6"/>
    <p:sldId id="266" r:id="rId7"/>
    <p:sldId id="267" r:id="rId8"/>
    <p:sldId id="263" r:id="rId9"/>
    <p:sldId id="268" r:id="rId10"/>
    <p:sldId id="264" r:id="rId11"/>
    <p:sldId id="265" r:id="rId12"/>
    <p:sldId id="269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11/06/35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مقاييس التشتت للتوزيع التكراري(الانحراف المتوسط ، معامل التغير ، مقياس الالتواء)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                                           </a:t>
            </a:r>
            <a:r>
              <a:rPr lang="ar-SA" dirty="0" err="1" smtClean="0"/>
              <a:t>م.امل</a:t>
            </a:r>
            <a:r>
              <a:rPr lang="ar-SA" dirty="0" smtClean="0"/>
              <a:t> حسن محمد ياسين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بنهاية هذه المحاضرة يجب ان يكون الطالب ملماً ب:</a:t>
            </a:r>
          </a:p>
          <a:p>
            <a:endParaRPr lang="ar-SA" dirty="0"/>
          </a:p>
          <a:p>
            <a:pPr marL="624078" indent="-514350">
              <a:buAutoNum type="arabicPeriod"/>
            </a:pPr>
            <a:r>
              <a:rPr lang="ar-SA" dirty="0" smtClean="0"/>
              <a:t>كيفية حساب الانحراف المتوسط من جدول التوزيع التكراري.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حساب معامل التغير من جدول التوزيع التكراري.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حساب مقياس الالتواء. </a:t>
            </a:r>
          </a:p>
          <a:p>
            <a:pPr marL="624078" indent="-514350">
              <a:buAutoNum type="arabicPeriod"/>
            </a:pPr>
            <a:r>
              <a:rPr lang="ar-SA" dirty="0" smtClean="0"/>
              <a:t>معرفة تحديد نوعية مقياس الالتواء.</a:t>
            </a:r>
          </a:p>
          <a:p>
            <a:pPr marL="624078" indent="-514350">
              <a:buAutoNum type="arabicPeriod"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/>
              <a:t>اهداف المحاضرة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3769519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305643"/>
              </p:ext>
            </p:extLst>
          </p:nvPr>
        </p:nvGraphicFramePr>
        <p:xfrm>
          <a:off x="2051050" y="3500438"/>
          <a:ext cx="3244850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معادلة" r:id="rId3" imgW="1307880" imgH="609480" progId="Equation.3">
                  <p:embed/>
                </p:oleObj>
              </mc:Choice>
              <mc:Fallback>
                <p:oleObj name="معادلة" r:id="rId3" imgW="1307880" imgH="609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500438"/>
                        <a:ext cx="3244850" cy="1512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55576" y="1700808"/>
            <a:ext cx="763284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dirty="0" smtClean="0"/>
              <a:t>تعريف: اذا كانت مراكز فئات توزيع تكراري هي </a:t>
            </a:r>
            <a:r>
              <a:rPr lang="en-US" sz="2800" dirty="0" smtClean="0"/>
              <a:t>x</a:t>
            </a:r>
            <a:r>
              <a:rPr lang="en-US" sz="1600" b="1" dirty="0" smtClean="0"/>
              <a:t>1</a:t>
            </a:r>
            <a:r>
              <a:rPr lang="en-US" sz="2800" dirty="0" smtClean="0"/>
              <a:t>,x</a:t>
            </a:r>
            <a:r>
              <a:rPr lang="en-US" sz="1400" b="1" dirty="0" smtClean="0"/>
              <a:t>2</a:t>
            </a:r>
            <a:r>
              <a:rPr lang="en-US" sz="2800" dirty="0" smtClean="0"/>
              <a:t>,…,</a:t>
            </a:r>
            <a:r>
              <a:rPr lang="en-US" sz="2800" dirty="0" err="1" smtClean="0"/>
              <a:t>x</a:t>
            </a:r>
            <a:r>
              <a:rPr lang="en-US" sz="1600" b="1" dirty="0" err="1" smtClean="0"/>
              <a:t>h</a:t>
            </a:r>
            <a:r>
              <a:rPr lang="en-US" sz="1600" b="1" dirty="0" smtClean="0"/>
              <a:t> </a:t>
            </a:r>
            <a:r>
              <a:rPr lang="ar-SA" sz="2800" dirty="0" smtClean="0"/>
              <a:t>وكانت التكرارات المقابلة لها </a:t>
            </a:r>
            <a:r>
              <a:rPr lang="en-US" sz="2800" dirty="0" smtClean="0"/>
              <a:t>f</a:t>
            </a:r>
            <a:r>
              <a:rPr lang="en-US" sz="1600" b="1" dirty="0" smtClean="0"/>
              <a:t>1</a:t>
            </a:r>
            <a:r>
              <a:rPr lang="en-US" sz="2800" dirty="0" smtClean="0"/>
              <a:t>,f</a:t>
            </a:r>
            <a:r>
              <a:rPr lang="en-US" sz="1600" b="1" dirty="0" smtClean="0"/>
              <a:t>2</a:t>
            </a:r>
            <a:r>
              <a:rPr lang="en-US" sz="2800" dirty="0" smtClean="0"/>
              <a:t>,…,</a:t>
            </a:r>
            <a:r>
              <a:rPr lang="en-US" sz="2800" dirty="0" err="1" smtClean="0"/>
              <a:t>f</a:t>
            </a:r>
            <a:r>
              <a:rPr lang="en-US" sz="1600" b="1" dirty="0" err="1" smtClean="0"/>
              <a:t>h</a:t>
            </a:r>
            <a:r>
              <a:rPr lang="ar-SA" sz="2800" dirty="0" smtClean="0"/>
              <a:t> فان انحرافها المتوسط </a:t>
            </a:r>
            <a:r>
              <a:rPr lang="ar-SA" sz="2800" dirty="0" err="1" smtClean="0"/>
              <a:t>يكون:</a:t>
            </a:r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مثال(1):</a:t>
            </a:r>
          </a:p>
          <a:p>
            <a:pPr>
              <a:buNone/>
            </a:pPr>
            <a:r>
              <a:rPr lang="ar-SA" dirty="0" smtClean="0"/>
              <a:t>من الجدول التكراري التالي احسبي الانحراف المتوسط: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792875" y="2924944"/>
          <a:ext cx="6158406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02478"/>
                <a:gridCol w="1330378"/>
                <a:gridCol w="585077"/>
                <a:gridCol w="790534"/>
                <a:gridCol w="848589"/>
                <a:gridCol w="130135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smtClean="0">
                          <a:solidFill>
                            <a:srgbClr val="FF0000"/>
                          </a:solidFill>
                        </a:rPr>
                        <a:t>الفئات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err="1" smtClean="0">
                          <a:solidFill>
                            <a:srgbClr val="FF0000"/>
                          </a:solidFill>
                        </a:rPr>
                        <a:t>التكرارات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b="0" baseline="0" dirty="0" err="1" smtClean="0">
                          <a:solidFill>
                            <a:srgbClr val="FF0000"/>
                          </a:solidFill>
                        </a:rPr>
                        <a:t>fi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260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412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3131840" y="2924944"/>
          <a:ext cx="824819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Equation" r:id="rId3" imgW="533160" imgH="279360" progId="Equation.3">
                  <p:embed/>
                </p:oleObj>
              </mc:Choice>
              <mc:Fallback>
                <p:oleObj name="Equation" r:id="rId3" imgW="53316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924944"/>
                        <a:ext cx="824819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326877"/>
              </p:ext>
            </p:extLst>
          </p:nvPr>
        </p:nvGraphicFramePr>
        <p:xfrm>
          <a:off x="2051720" y="2924944"/>
          <a:ext cx="876424" cy="37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Equation" r:id="rId5" imgW="660240" imgH="279360" progId="Equation.3">
                  <p:embed/>
                </p:oleObj>
              </mc:Choice>
              <mc:Fallback>
                <p:oleObj name="Equation" r:id="rId5" imgW="66024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924944"/>
                        <a:ext cx="876424" cy="3707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79712" y="1916832"/>
          <a:ext cx="2880320" cy="4401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3" imgW="1346040" imgH="2057400" progId="Equation.3">
                  <p:embed/>
                </p:oleObj>
              </mc:Choice>
              <mc:Fallback>
                <p:oleObj name="Equation" r:id="rId3" imgW="1346040" imgH="2057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916832"/>
                        <a:ext cx="2880320" cy="44019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DA2BF"/>
              </a:buClr>
            </a:pPr>
            <a:r>
              <a:rPr lang="ar-SA" dirty="0">
                <a:solidFill>
                  <a:prstClr val="black"/>
                </a:solidFill>
              </a:rPr>
              <a:t>اوجدي </a:t>
            </a:r>
            <a:r>
              <a:rPr lang="ar-SA" dirty="0" smtClean="0">
                <a:solidFill>
                  <a:prstClr val="black"/>
                </a:solidFill>
              </a:rPr>
              <a:t>الانحراف المتوسط للجدول </a:t>
            </a:r>
            <a:r>
              <a:rPr lang="ar-SA" dirty="0">
                <a:solidFill>
                  <a:prstClr val="black"/>
                </a:solidFill>
              </a:rPr>
              <a:t>التكراري التالي:</a:t>
            </a:r>
          </a:p>
          <a:p>
            <a:endParaRPr lang="ar-SA" sz="2400" dirty="0" smtClean="0"/>
          </a:p>
          <a:p>
            <a:pPr>
              <a:buNone/>
            </a:pPr>
            <a:endParaRPr lang="ar-SA" sz="2400" dirty="0" smtClean="0"/>
          </a:p>
          <a:p>
            <a:pPr>
              <a:buNone/>
            </a:pPr>
            <a:endParaRPr lang="ar-SA" sz="2400" dirty="0" smtClean="0"/>
          </a:p>
          <a:p>
            <a:pPr>
              <a:buNone/>
            </a:pP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 (</a:t>
            </a:r>
            <a:r>
              <a:rPr lang="en-US" smtClean="0"/>
              <a:t>2</a:t>
            </a:r>
            <a:r>
              <a:rPr lang="ar-SA" smtClean="0"/>
              <a:t>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07952"/>
              </p:ext>
            </p:extLst>
          </p:nvPr>
        </p:nvGraphicFramePr>
        <p:xfrm>
          <a:off x="1508760" y="2348880"/>
          <a:ext cx="6362716" cy="24942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19382"/>
                <a:gridCol w="1043823"/>
                <a:gridCol w="1167236"/>
                <a:gridCol w="900801"/>
                <a:gridCol w="1065737"/>
                <a:gridCol w="106573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/>
                        <a:t>التكرارات (</a:t>
                      </a:r>
                      <a:r>
                        <a:rPr lang="en-US" b="1" dirty="0" err="1" smtClean="0"/>
                        <a:t>f</a:t>
                      </a:r>
                      <a:r>
                        <a:rPr lang="en-US" sz="1400" b="1" dirty="0" err="1" smtClean="0"/>
                        <a:t>i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مركز 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الفئة (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ar-SA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5.8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116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12.5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0.8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9.6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17.5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140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4.2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33.6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-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22.5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9.2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665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251.2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730581"/>
              </p:ext>
            </p:extLst>
          </p:nvPr>
        </p:nvGraphicFramePr>
        <p:xfrm>
          <a:off x="2699792" y="2492896"/>
          <a:ext cx="823912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0" name="Equation" r:id="rId3" imgW="533169" imgH="279279" progId="Equation.3">
                  <p:embed/>
                </p:oleObj>
              </mc:Choice>
              <mc:Fallback>
                <p:oleObj name="Equation" r:id="rId3" imgW="533169" imgH="279279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492896"/>
                        <a:ext cx="823912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562263"/>
              </p:ext>
            </p:extLst>
          </p:nvPr>
        </p:nvGraphicFramePr>
        <p:xfrm>
          <a:off x="1547664" y="2492896"/>
          <a:ext cx="8778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1" name="Equation" r:id="rId5" imgW="660400" imgH="279400" progId="Equation.3">
                  <p:embed/>
                </p:oleObj>
              </mc:Choice>
              <mc:Fallback>
                <p:oleObj name="Equation" r:id="rId5" imgW="660400" imgH="279400" progId="Equation.3">
                  <p:embed/>
                  <p:pic>
                    <p:nvPicPr>
                      <p:cNvPr id="0" name="كائن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492896"/>
                        <a:ext cx="87788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692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863120"/>
              </p:ext>
            </p:extLst>
          </p:nvPr>
        </p:nvGraphicFramePr>
        <p:xfrm>
          <a:off x="2020888" y="1916113"/>
          <a:ext cx="2797175" cy="440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معادلة" r:id="rId3" imgW="1307880" imgH="2057400" progId="Equation.3">
                  <p:embed/>
                </p:oleObj>
              </mc:Choice>
              <mc:Fallback>
                <p:oleObj name="معادلة" r:id="rId3" imgW="1307880" imgH="205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0888" y="1916113"/>
                        <a:ext cx="2797175" cy="4402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259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قانون معامل </a:t>
            </a:r>
            <a:r>
              <a:rPr lang="ar-SA" dirty="0" err="1" smtClean="0"/>
              <a:t>التغير :</a:t>
            </a:r>
            <a:endParaRPr lang="ar-S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التغير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256561"/>
              </p:ext>
            </p:extLst>
          </p:nvPr>
        </p:nvGraphicFramePr>
        <p:xfrm>
          <a:off x="2123727" y="3140968"/>
          <a:ext cx="4877961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3" imgW="1066680" imgH="393480" progId="Equation.3">
                  <p:embed/>
                </p:oleObj>
              </mc:Choice>
              <mc:Fallback>
                <p:oleObj name="Equation" r:id="rId3" imgW="10666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7" y="3140968"/>
                        <a:ext cx="4877961" cy="1800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مثال(3): </a:t>
            </a:r>
          </a:p>
          <a:p>
            <a:pPr>
              <a:buNone/>
            </a:pPr>
            <a:r>
              <a:rPr lang="ar-SA" dirty="0"/>
              <a:t> </a:t>
            </a:r>
            <a:r>
              <a:rPr lang="ar-SA" dirty="0" smtClean="0"/>
              <a:t>            اذا كان لدينا توزيع تكراري وسطه الحسابي 40.4 وانحرافه المعياري 5.2 وتوزيع اخر وسطه الحسابي 13.3 وانحرافه المعياري 5.8 أي التوزيعين اكثر اختلافاً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التغير للتوزيع التكراري ذو الفئات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831432"/>
              </p:ext>
            </p:extLst>
          </p:nvPr>
        </p:nvGraphicFramePr>
        <p:xfrm>
          <a:off x="1907704" y="3068960"/>
          <a:ext cx="3877419" cy="3108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3068960"/>
                        <a:ext cx="3877419" cy="31081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483768" y="5301208"/>
            <a:ext cx="46805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المجموعة (2) اكثر اختلافاً من المجموعة (1)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8354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ar-SA" dirty="0" err="1" smtClean="0"/>
              <a:t>تعريف: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نعرف مقياس الالتواء لتوزيع تكراري او مجموعة من البيانات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ويستفاد من مقياس الالتواء في </a:t>
            </a:r>
            <a:r>
              <a:rPr lang="ar-SA" dirty="0" err="1" smtClean="0"/>
              <a:t>امرين:</a:t>
            </a:r>
            <a:endParaRPr lang="ar-SA" dirty="0" smtClean="0"/>
          </a:p>
          <a:p>
            <a:pPr marL="514350" indent="-514350" algn="just">
              <a:buAutoNum type="arabicPeriod"/>
            </a:pPr>
            <a:r>
              <a:rPr lang="ar-SA" dirty="0" smtClean="0"/>
              <a:t>معرفة نوعية التواء التوزيع التكراري.</a:t>
            </a:r>
          </a:p>
          <a:p>
            <a:pPr marL="514350" indent="-514350" algn="just">
              <a:buAutoNum type="arabicPeriod"/>
            </a:pPr>
            <a:r>
              <a:rPr lang="ar-SA" dirty="0" smtClean="0"/>
              <a:t>المقارنة بين التواء توزيعين تكراريين او مجموعتين من البيانات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971599" y="3140967"/>
          <a:ext cx="2232249" cy="965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Equation" r:id="rId3" imgW="939600" imgH="406080" progId="Equation.3">
                  <p:embed/>
                </p:oleObj>
              </mc:Choice>
              <mc:Fallback>
                <p:oleObj name="Equation" r:id="rId3" imgW="93960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99" y="3140967"/>
                        <a:ext cx="2232249" cy="9652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مثال(4):</a:t>
            </a:r>
          </a:p>
          <a:p>
            <a:pPr>
              <a:buNone/>
            </a:pPr>
            <a:r>
              <a:rPr lang="ar-SA" dirty="0" smtClean="0"/>
              <a:t>    توزيع تكراري وسطه الحسابي 35 والوسيط 40 والتباين 39  اوجد مقياس </a:t>
            </a:r>
            <a:r>
              <a:rPr lang="ar-SA" dirty="0" err="1" smtClean="0"/>
              <a:t>الالتواء؟مع</a:t>
            </a:r>
            <a:r>
              <a:rPr lang="ar-SA" dirty="0" smtClean="0"/>
              <a:t> تحديد </a:t>
            </a:r>
            <a:r>
              <a:rPr lang="ar-SA" dirty="0" err="1" smtClean="0"/>
              <a:t>نوعة</a:t>
            </a:r>
            <a:r>
              <a:rPr lang="ar-SA" dirty="0" smtClean="0"/>
              <a:t>؟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440033"/>
              </p:ext>
            </p:extLst>
          </p:nvPr>
        </p:nvGraphicFramePr>
        <p:xfrm>
          <a:off x="1619672" y="3212976"/>
          <a:ext cx="3360373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3" imgW="1396800" imgH="838080" progId="Equation.3">
                  <p:embed/>
                </p:oleObj>
              </mc:Choice>
              <mc:Fallback>
                <p:oleObj name="Equation" r:id="rId3" imgW="1396800" imgH="838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212976"/>
                        <a:ext cx="3360373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051720" y="5589240"/>
            <a:ext cx="48245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نوعه : سالب الالتواء أي ملتوي الى اليسار</a:t>
            </a:r>
            <a:endParaRPr lang="ar-SA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ar-SA" dirty="0" smtClean="0"/>
          </a:p>
          <a:p>
            <a:pPr marL="109728" indent="0">
              <a:buNone/>
            </a:pPr>
            <a:r>
              <a:rPr lang="ar-SA" dirty="0" smtClean="0"/>
              <a:t>ملحوظة:</a:t>
            </a:r>
          </a:p>
          <a:p>
            <a:pPr marL="109728" indent="0">
              <a:buNone/>
            </a:pPr>
            <a:endParaRPr lang="ar-SA" dirty="0" smtClean="0"/>
          </a:p>
          <a:p>
            <a:r>
              <a:rPr lang="ar-SA" dirty="0" smtClean="0"/>
              <a:t>اذا كانت نتيجة مقياس الالتواء موجبة هذا يعني ان التوزيع موجب الالتواء (أي ملتوي الى اليمين) </a:t>
            </a:r>
          </a:p>
          <a:p>
            <a:r>
              <a:rPr lang="ar-SA" dirty="0" smtClean="0"/>
              <a:t>اذا كانت نتيجة مقياس الالتواء سالبة هذا يعني ان التوزيع سالب الالتواء (أي ملتوي الى اليسار)</a:t>
            </a:r>
          </a:p>
          <a:p>
            <a:r>
              <a:rPr lang="ar-SA" dirty="0" err="1" smtClean="0"/>
              <a:t>اذاكانت</a:t>
            </a:r>
            <a:r>
              <a:rPr lang="ar-SA" dirty="0" smtClean="0"/>
              <a:t> نتيجة مقياس الالتواء صفراً هذا يعني ان التوزيع متماثل.</a:t>
            </a:r>
          </a:p>
          <a:p>
            <a:pPr marL="109728" indent="0"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464646"/>
                </a:solidFill>
              </a:rPr>
              <a:t>مقياس الالتواء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35323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174</TotalTime>
  <Words>408</Words>
  <Application>Microsoft Office PowerPoint</Application>
  <PresentationFormat>عرض على الشاشة (3:4)‏</PresentationFormat>
  <Paragraphs>129</Paragraphs>
  <Slides>12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ملتقى</vt:lpstr>
      <vt:lpstr>Microsoft Equation 3.0</vt:lpstr>
      <vt:lpstr>Equation</vt:lpstr>
      <vt:lpstr>معادلة</vt:lpstr>
      <vt:lpstr>مقاييس التشتت للتوزيع التكراري(الانحراف المتوسط ، معامل التغير ، مقياس الالتواء)</vt:lpstr>
      <vt:lpstr>اهداف المحاضرة</vt:lpstr>
      <vt:lpstr>الانحراف المتوسط للتوزيع التكراري ذو الفئات</vt:lpstr>
      <vt:lpstr>الانحراف المتوسط للتوزيع التكراري ذو الفئات</vt:lpstr>
      <vt:lpstr>الانحراف المتوسط للتوزيع التكراري ذو الفئات</vt:lpstr>
      <vt:lpstr>مثال (2):</vt:lpstr>
      <vt:lpstr>الانحراف المتوسط للتوزيع التكراري ذو الفئات</vt:lpstr>
      <vt:lpstr>معامل التغير للتوزيع التكراري ذو الفئات</vt:lpstr>
      <vt:lpstr>معامل التغير للتوزيع التكراري ذو الفئات</vt:lpstr>
      <vt:lpstr>مقياس الالتواء</vt:lpstr>
      <vt:lpstr>مقياس الالتواء</vt:lpstr>
      <vt:lpstr>مقياس الالتواء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ASUS</cp:lastModifiedBy>
  <cp:revision>41</cp:revision>
  <dcterms:created xsi:type="dcterms:W3CDTF">2013-04-08T16:30:25Z</dcterms:created>
  <dcterms:modified xsi:type="dcterms:W3CDTF">2014-04-11T19:19:03Z</dcterms:modified>
</cp:coreProperties>
</file>