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71" d="100"/>
          <a:sy n="71" d="100"/>
        </p:scale>
        <p:origin x="-113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0AD012FC-4384-407E-A3A0-F2E1E3873811}" type="datetimeFigureOut">
              <a:rPr lang="ar-SA" smtClean="0"/>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EEEC7A-E586-45F8-9DF9-B33E26AB561F}"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AD012FC-4384-407E-A3A0-F2E1E3873811}" type="datetimeFigureOut">
              <a:rPr lang="ar-SA" smtClean="0"/>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EEEC7A-E586-45F8-9DF9-B33E26AB561F}"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AD012FC-4384-407E-A3A0-F2E1E3873811}" type="datetimeFigureOut">
              <a:rPr lang="ar-SA" smtClean="0"/>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EEEC7A-E586-45F8-9DF9-B33E26AB561F}"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0AD012FC-4384-407E-A3A0-F2E1E3873811}" type="datetimeFigureOut">
              <a:rPr lang="ar-SA" smtClean="0"/>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EEEEC7A-E586-45F8-9DF9-B33E26AB561F}"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0AD012FC-4384-407E-A3A0-F2E1E3873811}" type="datetimeFigureOut">
              <a:rPr lang="ar-SA" smtClean="0"/>
              <a:t>13/07/1435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EEEEC7A-E586-45F8-9DF9-B33E26AB561F}"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0AD012FC-4384-407E-A3A0-F2E1E3873811}" type="datetimeFigureOut">
              <a:rPr lang="ar-SA" smtClean="0"/>
              <a:t>13/07/1435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EEEEC7A-E586-45F8-9DF9-B33E26AB561F}"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AD012FC-4384-407E-A3A0-F2E1E3873811}" type="datetimeFigureOut">
              <a:rPr lang="ar-SA" smtClean="0"/>
              <a:t>13/07/1435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EEEEC7A-E586-45F8-9DF9-B33E26AB561F}"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AD012FC-4384-407E-A3A0-F2E1E3873811}" type="datetimeFigureOut">
              <a:rPr lang="ar-SA" smtClean="0"/>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EEEEC7A-E586-45F8-9DF9-B33E26AB561F}"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AD012FC-4384-407E-A3A0-F2E1E3873811}" type="datetimeFigureOut">
              <a:rPr lang="ar-SA" smtClean="0"/>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EEEEC7A-E586-45F8-9DF9-B33E26AB561F}"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AD012FC-4384-407E-A3A0-F2E1E3873811}" type="datetimeFigureOut">
              <a:rPr lang="ar-SA" smtClean="0"/>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EEEC7A-E586-45F8-9DF9-B33E26AB561F}"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AD012FC-4384-407E-A3A0-F2E1E3873811}" type="datetimeFigureOut">
              <a:rPr lang="ar-SA" smtClean="0"/>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EEEEC7A-E586-45F8-9DF9-B33E26AB561F}"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AD012FC-4384-407E-A3A0-F2E1E3873811}" type="datetimeFigureOut">
              <a:rPr lang="ar-SA" smtClean="0"/>
              <a:t>13/07/1435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EEEEC7A-E586-45F8-9DF9-B33E26AB561F}"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www.anfasse.org/index.php/2010-12-30-15-40-11/2010-12-30-15-36-49/3784-2010-08-14-14-58-46"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txBox="1">
            <a:spLocks/>
          </p:cNvSpPr>
          <p:nvPr/>
        </p:nvSpPr>
        <p:spPr>
          <a:xfrm>
            <a:off x="714348" y="0"/>
            <a:ext cx="7772400" cy="1714488"/>
          </a:xfrm>
          <a:prstGeom prst="rect">
            <a:avLst/>
          </a:prstGeom>
        </p:spPr>
        <p:txBody>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3600" b="1" i="0" u="sng" strike="noStrike" kern="1200" cap="none" spc="0" normalizeH="0" baseline="0" noProof="0" dirty="0" smtClean="0">
                <a:ln>
                  <a:noFill/>
                </a:ln>
                <a:solidFill>
                  <a:srgbClr val="FF0000"/>
                </a:solidFill>
                <a:effectLst/>
                <a:uLnTx/>
                <a:uFillTx/>
                <a:latin typeface="+mj-lt"/>
                <a:ea typeface="+mj-ea"/>
                <a:cs typeface="+mj-cs"/>
              </a:rPr>
              <a:t>المحاضرة الرابعة عشرة:  </a:t>
            </a:r>
            <a:br>
              <a:rPr kumimoji="0" lang="ar-SA" sz="3600" b="1" i="0" u="sng" strike="noStrike" kern="1200" cap="none" spc="0" normalizeH="0" baseline="0" noProof="0" dirty="0" smtClean="0">
                <a:ln>
                  <a:noFill/>
                </a:ln>
                <a:solidFill>
                  <a:srgbClr val="FF0000"/>
                </a:solidFill>
                <a:effectLst/>
                <a:uLnTx/>
                <a:uFillTx/>
                <a:latin typeface="+mj-lt"/>
                <a:ea typeface="+mj-ea"/>
                <a:cs typeface="+mj-cs"/>
              </a:rPr>
            </a:br>
            <a:r>
              <a:rPr kumimoji="0" lang="ar-SA" sz="3600" b="1" i="0" u="none" strike="noStrike" kern="1200" cap="none" spc="0" normalizeH="0" baseline="0" noProof="0" dirty="0" smtClean="0">
                <a:ln>
                  <a:noFill/>
                </a:ln>
                <a:solidFill>
                  <a:schemeClr val="tx1"/>
                </a:solidFill>
                <a:effectLst/>
                <a:uLnTx/>
                <a:uFillTx/>
                <a:latin typeface="+mj-lt"/>
                <a:ea typeface="+mj-ea"/>
                <a:cs typeface="+mj-cs"/>
              </a:rPr>
              <a:t>تحليل </a:t>
            </a:r>
            <a:r>
              <a:rPr lang="ar-SA" sz="3600" b="1" dirty="0" smtClean="0">
                <a:latin typeface="+mj-lt"/>
                <a:ea typeface="+mj-ea"/>
                <a:cs typeface="+mj-cs"/>
              </a:rPr>
              <a:t>حكاية من كليلة ودمنة لابن المقفع</a:t>
            </a:r>
            <a:r>
              <a:rPr kumimoji="0" lang="ar-SA" sz="3600" b="1" i="0" u="none" strike="noStrike" kern="1200" cap="none" spc="0" normalizeH="0" baseline="0" noProof="0" dirty="0" smtClean="0">
                <a:ln>
                  <a:noFill/>
                </a:ln>
                <a:solidFill>
                  <a:schemeClr val="tx1"/>
                </a:solidFill>
                <a:effectLst/>
                <a:uLnTx/>
                <a:uFillTx/>
                <a:latin typeface="+mj-lt"/>
                <a:ea typeface="+mj-ea"/>
                <a:cs typeface="+mj-cs"/>
              </a:rPr>
              <a:t>.</a:t>
            </a:r>
          </a:p>
          <a:p>
            <a:pPr marL="0" marR="0" lvl="0" indent="0" algn="ctr" defTabSz="914400" rtl="1" eaLnBrk="1" fontAlgn="auto" latinLnBrk="0" hangingPunct="1">
              <a:lnSpc>
                <a:spcPct val="100000"/>
              </a:lnSpc>
              <a:spcBef>
                <a:spcPct val="0"/>
              </a:spcBef>
              <a:spcAft>
                <a:spcPts val="0"/>
              </a:spcAft>
              <a:buClrTx/>
              <a:buSzTx/>
              <a:buFontTx/>
              <a:buNone/>
              <a:tabLst/>
              <a:defRPr/>
            </a:pPr>
            <a:r>
              <a:rPr lang="ar-SA" sz="3600" b="1" dirty="0" err="1" smtClean="0">
                <a:latin typeface="+mj-lt"/>
                <a:ea typeface="+mj-ea"/>
                <a:cs typeface="+mj-cs"/>
              </a:rPr>
              <a:t>الحكي</a:t>
            </a:r>
            <a:r>
              <a:rPr lang="ar-SA" sz="3600" b="1" dirty="0" smtClean="0">
                <a:latin typeface="+mj-lt"/>
                <a:ea typeface="+mj-ea"/>
                <a:cs typeface="+mj-cs"/>
              </a:rPr>
              <a:t> في حكاية القرد </a:t>
            </a:r>
            <a:r>
              <a:rPr lang="ar-SA" sz="3600" b="1" dirty="0" err="1" smtClean="0">
                <a:latin typeface="+mj-lt"/>
                <a:ea typeface="+mj-ea"/>
                <a:cs typeface="+mj-cs"/>
              </a:rPr>
              <a:t>والغيلم</a:t>
            </a:r>
            <a:endParaRPr lang="ar-SA" sz="3600" b="1" dirty="0" smtClean="0">
              <a:latin typeface="+mj-lt"/>
              <a:ea typeface="+mj-ea"/>
              <a:cs typeface="+mj-cs"/>
            </a:endParaRPr>
          </a:p>
        </p:txBody>
      </p:sp>
      <p:sp>
        <p:nvSpPr>
          <p:cNvPr id="4" name="مستطيل 3"/>
          <p:cNvSpPr/>
          <p:nvPr/>
        </p:nvSpPr>
        <p:spPr>
          <a:xfrm>
            <a:off x="1071506" y="2143116"/>
            <a:ext cx="8072494" cy="3539430"/>
          </a:xfrm>
          <a:prstGeom prst="rect">
            <a:avLst/>
          </a:prstGeom>
        </p:spPr>
        <p:txBody>
          <a:bodyPr wrap="square">
            <a:spAutoFit/>
          </a:bodyPr>
          <a:lstStyle/>
          <a:p>
            <a:r>
              <a:rPr lang="ar-SA" sz="3200" b="1" dirty="0" smtClean="0"/>
              <a:t>باب القرد </a:t>
            </a:r>
            <a:r>
              <a:rPr lang="ar-SA" sz="3200" b="1" dirty="0" err="1" smtClean="0"/>
              <a:t>والغيلم</a:t>
            </a:r>
            <a:r>
              <a:rPr lang="ar-SA" sz="3200" b="1" dirty="0" smtClean="0"/>
              <a:t> (بداية الحكاية)   </a:t>
            </a:r>
            <a:r>
              <a:rPr lang="en-US" sz="3200" b="1" dirty="0" smtClean="0"/>
              <a:t/>
            </a:r>
            <a:br>
              <a:rPr lang="en-US" sz="3200" b="1" dirty="0" smtClean="0"/>
            </a:br>
            <a:r>
              <a:rPr lang="ar-SA" sz="3200" b="1" dirty="0" smtClean="0"/>
              <a:t>قال </a:t>
            </a:r>
            <a:r>
              <a:rPr lang="ar-SA" sz="3200" b="1" dirty="0" err="1" smtClean="0"/>
              <a:t>دبشليم</a:t>
            </a:r>
            <a:r>
              <a:rPr lang="ar-SA" sz="3200" b="1" dirty="0" smtClean="0"/>
              <a:t> الملك </a:t>
            </a:r>
            <a:r>
              <a:rPr lang="ar-SA" sz="3200" b="1" dirty="0" err="1" smtClean="0"/>
              <a:t>لبيدبا</a:t>
            </a:r>
            <a:r>
              <a:rPr lang="ar-SA" sz="3200" b="1" dirty="0" smtClean="0"/>
              <a:t> الفيلسوف: قد سمعت هذا المثل ، اضرب لي مثل الرجل الذي يطلب الحاجة فإذا ظفر </a:t>
            </a:r>
            <a:r>
              <a:rPr lang="ar-SA" sz="3200" b="1" dirty="0" err="1" smtClean="0"/>
              <a:t>بها</a:t>
            </a:r>
            <a:r>
              <a:rPr lang="ar-SA" sz="3200" b="1" dirty="0" smtClean="0"/>
              <a:t> أضاعها قال الفيلسوف: إن طلب الحاجة أهون من الاحتفاظ </a:t>
            </a:r>
            <a:r>
              <a:rPr lang="ar-SA" sz="3200" b="1" dirty="0" err="1" smtClean="0"/>
              <a:t>بها</a:t>
            </a:r>
            <a:r>
              <a:rPr lang="ar-SA" sz="3200" b="1" dirty="0" smtClean="0"/>
              <a:t> ومن ظفر بحاجة ثم لم يحسن القيام </a:t>
            </a:r>
            <a:r>
              <a:rPr lang="ar-SA" sz="3200" b="1" dirty="0" err="1" smtClean="0"/>
              <a:t>بها</a:t>
            </a:r>
            <a:r>
              <a:rPr lang="ar-SA" sz="3200" b="1" dirty="0" smtClean="0"/>
              <a:t> أصابه ما أصاب </a:t>
            </a:r>
            <a:r>
              <a:rPr lang="ar-SA" sz="3200" b="1" dirty="0" err="1" smtClean="0"/>
              <a:t>الغيلم</a:t>
            </a:r>
            <a:r>
              <a:rPr lang="ar-SA" sz="3200" b="1" dirty="0" smtClean="0"/>
              <a:t> الذي ضيع القرد بعد أن </a:t>
            </a:r>
            <a:r>
              <a:rPr lang="ar-SA" sz="3200" b="1" dirty="0" err="1" smtClean="0"/>
              <a:t>استمكن</a:t>
            </a:r>
            <a:r>
              <a:rPr lang="ar-SA" sz="3200" b="1" dirty="0" smtClean="0"/>
              <a:t> منه. قال الملك: وكيف كان ذلك؟ </a:t>
            </a:r>
            <a:endParaRPr lang="ar-SA" sz="32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357158" y="357166"/>
            <a:ext cx="8358246"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3200" b="1" i="0" u="sng" strike="noStrike" cap="none" normalizeH="0" baseline="0" dirty="0" smtClean="0">
                <a:ln>
                  <a:noFill/>
                </a:ln>
                <a:solidFill>
                  <a:srgbClr val="FF0000"/>
                </a:solidFill>
                <a:effectLst/>
                <a:latin typeface="Calibri" pitchFamily="34" charset="0"/>
                <a:ea typeface="Times New Roman" pitchFamily="18" charset="0"/>
                <a:cs typeface="Arial" pitchFamily="34" charset="0"/>
              </a:rPr>
              <a:t>مضمون باب القرد </a:t>
            </a:r>
            <a:r>
              <a:rPr kumimoji="0" lang="ar-SA" sz="3200" b="1" i="0" u="sng" strike="noStrike" cap="none" normalizeH="0" baseline="0" dirty="0" err="1" smtClean="0">
                <a:ln>
                  <a:noFill/>
                </a:ln>
                <a:solidFill>
                  <a:srgbClr val="FF0000"/>
                </a:solidFill>
                <a:effectLst/>
                <a:latin typeface="Calibri" pitchFamily="34" charset="0"/>
                <a:ea typeface="Times New Roman" pitchFamily="18" charset="0"/>
                <a:cs typeface="Arial" pitchFamily="34" charset="0"/>
              </a:rPr>
              <a:t>والغيلم</a:t>
            </a:r>
            <a:r>
              <a:rPr kumimoji="0" lang="ar-SA" sz="3200" b="1" i="0" u="sng" strike="noStrike" cap="none" normalizeH="0" baseline="0" dirty="0" smtClean="0">
                <a:ln>
                  <a:noFill/>
                </a:ln>
                <a:solidFill>
                  <a:srgbClr val="FF0000"/>
                </a:solidFill>
                <a:effectLst/>
                <a:latin typeface="Calibri" pitchFamily="34" charset="0"/>
                <a:ea typeface="Times New Roman" pitchFamily="18" charset="0"/>
                <a:cs typeface="Arial" pitchFamily="34" charset="0"/>
              </a:rPr>
              <a:t> :</a:t>
            </a:r>
            <a:endParaRPr kumimoji="0" lang="ar-SA"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تدور حكاية" القرد </a:t>
            </a:r>
            <a:r>
              <a:rPr kumimoji="0" lang="ar-SA" sz="32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والغيلم</a:t>
            </a:r>
            <a:r>
              <a:rPr kumimoji="0" lang="ar-SA"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حول قرد كان يحكم قومه فتقدمت </a:t>
            </a:r>
            <a:r>
              <a:rPr kumimoji="0" lang="ar-SA" sz="32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به</a:t>
            </a:r>
            <a:r>
              <a:rPr kumimoji="0" lang="ar-SA"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السنون، فقام قرد شاب بانقلاب عسكري عليه، هرب القرد المسن حتى صادف في مسيره شجرة تين اتخذ منها مسكنا ومأوى، وكان الوقت ثمارا فاعتلى القرد المتعب ظهر الشجرة، ثم شرع يتذكر أيامه، ويأكل تينة فيمضغها، فوقعت واحدة من يده فسمع لها رنيناً محببا صادراً من ساقية الماء تحته، فأعاد فأكل ورمى، واستمر هكذا بأكل واحدة ورمي ثانية فيتمتع بالرنين والمذاق الحلو، حتى كان اليوم الذي </a:t>
            </a:r>
            <a:r>
              <a:rPr kumimoji="0" lang="ar-SA" sz="32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فوجيء</a:t>
            </a:r>
            <a:r>
              <a:rPr kumimoji="0" lang="ar-SA"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"القرد" المسن </a:t>
            </a:r>
            <a:r>
              <a:rPr kumimoji="0" lang="ar-SA" sz="32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بالغيلم</a:t>
            </a:r>
            <a:r>
              <a:rPr kumimoji="0" lang="ar-SA"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يتقدم إليه فيسلم  </a:t>
            </a:r>
            <a:r>
              <a:rPr kumimoji="0" lang="ar-SA" sz="3200" b="1" i="0" u="none" strike="noStrike" cap="none" normalizeH="0" dirty="0" smtClean="0">
                <a:ln>
                  <a:noFill/>
                </a:ln>
                <a:solidFill>
                  <a:srgbClr val="000000"/>
                </a:solidFill>
                <a:effectLst/>
                <a:latin typeface="Arial" pitchFamily="34" charset="0"/>
                <a:ea typeface="Times New Roman" pitchFamily="18" charset="0"/>
                <a:cs typeface="Arial" pitchFamily="34" charset="0"/>
              </a:rPr>
              <a:t>                                                        </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7158" y="214290"/>
            <a:ext cx="8429684" cy="5509200"/>
          </a:xfrm>
          <a:prstGeom prst="rect">
            <a:avLst/>
          </a:prstGeom>
        </p:spPr>
        <p:txBody>
          <a:bodyPr wrap="square">
            <a:spAutoFit/>
          </a:bodyPr>
          <a:lstStyle/>
          <a:p>
            <a:r>
              <a:rPr lang="ar-SA" sz="3200" b="1" dirty="0" smtClean="0"/>
              <a:t>عليه ويشكره لما ألقى من تين إلى النهر. ومع الوقت نمت الصداقة بين "القرد </a:t>
            </a:r>
            <a:r>
              <a:rPr lang="ar-SA" sz="3200" b="1" dirty="0" err="1" smtClean="0"/>
              <a:t>والغيلم</a:t>
            </a:r>
            <a:r>
              <a:rPr lang="ar-SA" sz="3200" b="1" dirty="0" smtClean="0"/>
              <a:t>"، ولكن الحدث لم يكن خبرا سارا لزوجة </a:t>
            </a:r>
            <a:r>
              <a:rPr lang="ar-SA" sz="3200" b="1" dirty="0" err="1" smtClean="0"/>
              <a:t>الغيلم</a:t>
            </a:r>
            <a:r>
              <a:rPr lang="ar-SA" sz="3200" b="1" dirty="0" smtClean="0"/>
              <a:t>، فقد ساءها تأخر زوجها في العودة إلى المنزل، فلما سألت عن الخبر قالوا إنه صادق قرداً شيخاً وَهَنَ العظم منه، على ظهر شجرة؛ فهما خليلان </a:t>
            </a:r>
            <a:r>
              <a:rPr lang="ar-SA" sz="3200" b="1" dirty="0" err="1" smtClean="0"/>
              <a:t>يتساران</a:t>
            </a:r>
            <a:r>
              <a:rPr lang="ar-SA" sz="3200" b="1" dirty="0" smtClean="0"/>
              <a:t> ويروي كل منهما للآخر محن الدهر </a:t>
            </a:r>
            <a:r>
              <a:rPr lang="ar-SA" sz="3200" b="1" dirty="0" err="1" smtClean="0"/>
              <a:t>وتصاريف</a:t>
            </a:r>
            <a:r>
              <a:rPr lang="ar-SA" sz="3200" b="1" dirty="0" smtClean="0"/>
              <a:t> القدر، فنصحوها أن تتمارض حتى إذا عاد </a:t>
            </a:r>
            <a:r>
              <a:rPr lang="ar-SA" sz="3200" b="1" dirty="0" err="1" smtClean="0"/>
              <a:t>الغيلم</a:t>
            </a:r>
            <a:r>
              <a:rPr lang="ar-SA" sz="3200" b="1" dirty="0" smtClean="0"/>
              <a:t> ليلا أخبروه أن مرضها أعيا الأطباء، ولا دواء له غير قلب قرد. فكر </a:t>
            </a:r>
            <a:r>
              <a:rPr lang="ar-SA" sz="3200" b="1" dirty="0" err="1" smtClean="0"/>
              <a:t>الغيلم</a:t>
            </a:r>
            <a:r>
              <a:rPr lang="ar-SA" sz="3200" b="1" dirty="0" smtClean="0"/>
              <a:t> فلم يجد سوى قلب صاحبه الهارب من الانقلاب العسكري، في مملكة القردة، فجاءه في الصباح وقد عزم الغدر </a:t>
            </a:r>
            <a:r>
              <a:rPr lang="ar-SA" sz="3200" b="1" dirty="0" err="1" smtClean="0"/>
              <a:t>به</a:t>
            </a:r>
            <a:r>
              <a:rPr lang="ar-SA" sz="3200" b="1" dirty="0" smtClean="0"/>
              <a:t> فقال: إنني أريد إكرامك كما أكرمتني، وأريدك أن تتم إحسانك إلي بزيارتك لي في منزلي..."</a:t>
            </a:r>
            <a:endParaRPr lang="ar-SA"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85720" y="214290"/>
            <a:ext cx="8572560"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إذا تأملنا الحكاية جيدا منذ بدايتها ألفينا بناءها منتظماً يراوح بين السرد والحوار، ذلك أن "الحوار من يفسح المجال لعرض الأفكار والحجج أو دحض أفكار الخصم" فحوار الملك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دبشليم</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مع الفيلسوف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بيدبا</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أنتج حكاية شخصتها حيوانات؛ تفرعت عنها حكاية أخرى مضمنة في الحكاية الأولى هي حكاية "الأسد وابن آوى والحمار".</a:t>
            </a:r>
            <a:endParaRPr kumimoji="0" lang="ar-SA"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لقد أنتج طرد القرد نقطة تحول في الأحداث؛ إذ هاجر القرد واستقر فوق شجرة "تين" كانت ثمارها سبيلا لتعرفه على </a:t>
            </a:r>
            <a:r>
              <a:rPr kumimoji="0" lang="ar-SA" sz="32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الغيلم</a:t>
            </a:r>
            <a:r>
              <a:rPr kumimoji="0" lang="ar-SA"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وكسب صداقته التي أدت إلى نسج حيلة من قبل الزوجة المتمارضة للتخلص من القرد عندما تأخر زوجها عنها. امتلكت </a:t>
            </a:r>
            <a:r>
              <a:rPr kumimoji="0" lang="ar-SA" sz="32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الغيلم</a:t>
            </a:r>
            <a:r>
              <a:rPr kumimoji="0" lang="ar-SA"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حيرة في كيفية حصوله على قلب قرد، فعسر عليه الطلب، فتحايل على صديقه، ومع طمع القرد في الأكل الرغد، تمكن </a:t>
            </a:r>
            <a:r>
              <a:rPr kumimoji="0" lang="ar-SA" sz="32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الغيلم</a:t>
            </a:r>
            <a:r>
              <a:rPr kumimoji="0" lang="ar-SA"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من إغوائه واصطحابه على                                          </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28596" y="285728"/>
            <a:ext cx="8429652" cy="6001643"/>
          </a:xfrm>
          <a:prstGeom prst="rect">
            <a:avLst/>
          </a:prstGeom>
        </p:spPr>
        <p:txBody>
          <a:bodyPr wrap="square">
            <a:spAutoFit/>
          </a:bodyPr>
          <a:lstStyle/>
          <a:p>
            <a:r>
              <a:rPr lang="ar-SA" sz="3200" b="1" dirty="0" smtClean="0"/>
              <a:t>ظهره  إلى قعر الماء، مدعياً إكرامه، مضمراً خيانته والغدر </a:t>
            </a:r>
            <a:r>
              <a:rPr lang="ar-SA" sz="3200" b="1" dirty="0" err="1" smtClean="0"/>
              <a:t>به</a:t>
            </a:r>
            <a:r>
              <a:rPr lang="ar-SA" sz="3200" b="1" dirty="0" smtClean="0"/>
              <a:t>، وقد وَلَّد تردد </a:t>
            </a:r>
            <a:r>
              <a:rPr lang="ar-SA" sz="3200" b="1" dirty="0" err="1" smtClean="0"/>
              <a:t>الغيلم</a:t>
            </a:r>
            <a:r>
              <a:rPr lang="ar-SA" sz="3200" b="1" dirty="0" smtClean="0"/>
              <a:t> في أثناء مسيره في الماء، الشك في القرد، ففكر ولم يظهر تفطنه بغدره وأوصاه بتنفيذ رغبة زوجته، صدق القرد </a:t>
            </a:r>
            <a:r>
              <a:rPr lang="ar-SA" sz="3200" b="1" dirty="0" err="1" smtClean="0"/>
              <a:t>الغيلم</a:t>
            </a:r>
            <a:r>
              <a:rPr lang="ar-SA" sz="3200" b="1" dirty="0" smtClean="0"/>
              <a:t>، وأفصح له عما يجول في خاطره، فأعلن القرد عدم إحضاره قلبه معه بحجة أنهم:"معاشر القردة لا يحملون قلوبهم معهم عندما يرحلون خشية أن يستولوا على ما ليس لهم"،  وطلب من صديقه أن يعيده إلى الشجرة التي أخذه منها، حتى يمكنه من الحصول على مراده، وعند عودته وتسلقه الشجرة، تأخر عن </a:t>
            </a:r>
            <a:r>
              <a:rPr lang="ar-SA" sz="3200" b="1" dirty="0" err="1" smtClean="0"/>
              <a:t>الغيلم</a:t>
            </a:r>
            <a:r>
              <a:rPr lang="ar-SA" sz="3200" b="1" dirty="0" smtClean="0"/>
              <a:t> فكره منه ذلك؛ ثم طلب منه العودة، فسخر من </a:t>
            </a:r>
            <a:r>
              <a:rPr lang="ar-SA" sz="3200" b="1" dirty="0" err="1" smtClean="0"/>
              <a:t>الغيلم</a:t>
            </a:r>
            <a:r>
              <a:rPr lang="ar-SA" sz="3200" b="1" dirty="0" smtClean="0"/>
              <a:t> القرد وضرب له مثل " الأسد وابن آوى والحمار"، هكذا نجا القرد بنفسه، وأضاع </a:t>
            </a:r>
            <a:r>
              <a:rPr lang="ar-SA" sz="3200" b="1" dirty="0" err="1" smtClean="0"/>
              <a:t>الغيلم</a:t>
            </a:r>
            <a:r>
              <a:rPr lang="ar-SA" sz="3200" b="1" dirty="0" smtClean="0"/>
              <a:t> حاجته بعد أن ظفر </a:t>
            </a:r>
            <a:r>
              <a:rPr lang="ar-SA" sz="3200" b="1" dirty="0" err="1" smtClean="0"/>
              <a:t>بها</a:t>
            </a:r>
            <a:r>
              <a:rPr lang="ar-SA" sz="3200" b="1" dirty="0" smtClean="0"/>
              <a:t>.</a:t>
            </a:r>
            <a:endParaRPr lang="ar-SA"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285720" y="214290"/>
            <a:ext cx="8572560" cy="58477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rgbClr val="FF0000"/>
                </a:solidFill>
                <a:effectLst/>
                <a:latin typeface="Calibri" pitchFamily="34" charset="0"/>
                <a:ea typeface="Times New Roman" pitchFamily="18" charset="0"/>
                <a:cs typeface="Arial" pitchFamily="34" charset="0"/>
                <a:hlinkClick r:id="rId2"/>
              </a:rPr>
              <a:t>    </a:t>
            </a:r>
            <a:r>
              <a:rPr kumimoji="0" lang="ar-SA" sz="3200" b="1" i="0" u="none" strike="noStrike" cap="none" normalizeH="0" baseline="0" dirty="0" smtClean="0">
                <a:ln>
                  <a:noFill/>
                </a:ln>
                <a:effectLst/>
                <a:latin typeface="Calibri" pitchFamily="34" charset="0"/>
                <a:ea typeface="Times New Roman" pitchFamily="18" charset="0"/>
                <a:cs typeface="Arial" pitchFamily="34" charset="0"/>
                <a:hlinkClick r:id="rId2"/>
              </a:rPr>
              <a:t>السرد في الحكاية المثلية باب القرد </a:t>
            </a:r>
            <a:r>
              <a:rPr kumimoji="0" lang="ar-SA" sz="3200" b="1" i="0" u="none" strike="noStrike" cap="none" normalizeH="0" baseline="0" dirty="0" err="1" smtClean="0">
                <a:ln>
                  <a:noFill/>
                </a:ln>
                <a:effectLst/>
                <a:latin typeface="Calibri" pitchFamily="34" charset="0"/>
                <a:ea typeface="Times New Roman" pitchFamily="18" charset="0"/>
                <a:cs typeface="Arial" pitchFamily="34" charset="0"/>
                <a:hlinkClick r:id="rId2"/>
              </a:rPr>
              <a:t>والغيلم</a:t>
            </a:r>
            <a:r>
              <a:rPr kumimoji="0" lang="en-US" sz="3200" b="1" i="0" u="none" strike="noStrike" cap="none" normalizeH="0" baseline="0" dirty="0" smtClean="0">
                <a:ln>
                  <a:noFill/>
                </a:ln>
                <a:effectLst/>
                <a:latin typeface="Calibri" pitchFamily="34" charset="0"/>
                <a:ea typeface="Times New Roman" pitchFamily="18" charset="0"/>
                <a:cs typeface="Arial" pitchFamily="34" charset="0"/>
                <a:hlinkClick r:id="rId2"/>
              </a:rPr>
              <a:t> </a:t>
            </a:r>
            <a:endParaRPr kumimoji="0" lang="en-US" sz="3200" b="0" i="0" u="none" strike="noStrike" cap="none" normalizeH="0" baseline="0" dirty="0" smtClean="0">
              <a:ln>
                <a:noFill/>
              </a:ln>
              <a:effectLst/>
              <a:latin typeface="Arial" pitchFamily="34" charset="0"/>
              <a:cs typeface="Arial" pitchFamily="34" charset="0"/>
            </a:endParaRPr>
          </a:p>
          <a:p>
            <a:pPr lvl="0" rtl="0" eaLnBrk="0" fontAlgn="base" hangingPunct="0">
              <a:spcBef>
                <a:spcPct val="0"/>
              </a:spcBef>
              <a:spcAft>
                <a:spcPct val="0"/>
              </a:spcAft>
            </a:pPr>
            <a:r>
              <a:rPr kumimoji="0" lang="en-US" sz="3200" b="0" i="0" u="none" strike="noStrike" cap="none" normalizeH="0" baseline="0" dirty="0" smtClean="0">
                <a:ln>
                  <a:noFill/>
                </a:ln>
                <a:effectLst/>
                <a:latin typeface="Calibri" pitchFamily="34" charset="0"/>
                <a:ea typeface="Calibri" pitchFamily="34" charset="0"/>
                <a:cs typeface="Arial" pitchFamily="34" charset="0"/>
              </a:rPr>
              <a:t>               </a:t>
            </a:r>
            <a:r>
              <a:rPr kumimoji="0" lang="ar-SA" sz="3200" b="1" i="0" u="none" strike="noStrike" cap="none" normalizeH="0" baseline="0" dirty="0" smtClean="0">
                <a:ln>
                  <a:noFill/>
                </a:ln>
                <a:effectLst/>
                <a:latin typeface="Calibri" pitchFamily="34" charset="0"/>
                <a:ea typeface="Calibri" pitchFamily="34" charset="0"/>
                <a:cs typeface="Arial" pitchFamily="34" charset="0"/>
              </a:rPr>
              <a:t>تتميز الحكاية المثلية، بكونها نصوصا حكمية ترمي إحداث تغيير أو إطراء عبرة في نفس المتلقي رغبة في الاقتداء </a:t>
            </a:r>
            <a:r>
              <a:rPr kumimoji="0" lang="ar-SA" sz="3200" b="1" i="0" u="none" strike="noStrike" cap="none" normalizeH="0" baseline="0" dirty="0" err="1" smtClean="0">
                <a:ln>
                  <a:noFill/>
                </a:ln>
                <a:effectLst/>
                <a:latin typeface="Calibri" pitchFamily="34" charset="0"/>
                <a:ea typeface="Calibri" pitchFamily="34" charset="0"/>
                <a:cs typeface="Arial" pitchFamily="34" charset="0"/>
              </a:rPr>
              <a:t>به</a:t>
            </a:r>
            <a:r>
              <a:rPr kumimoji="0" lang="ar-SA" sz="3200" b="1" i="0" u="none" strike="noStrike" cap="none" normalizeH="0" baseline="0" dirty="0" smtClean="0">
                <a:ln>
                  <a:noFill/>
                </a:ln>
                <a:effectLst/>
                <a:latin typeface="Calibri" pitchFamily="34" charset="0"/>
                <a:ea typeface="Calibri" pitchFamily="34" charset="0"/>
                <a:cs typeface="Arial" pitchFamily="34" charset="0"/>
              </a:rPr>
              <a:t> والحرص على تغيير المجتمع وتوجيهه إلى ما يتوجب فعله </a:t>
            </a:r>
            <a:r>
              <a:rPr kumimoji="0" lang="ar-SA" sz="3200" b="1" i="0" u="none" strike="noStrike" cap="none" normalizeH="0" baseline="0" dirty="0" err="1" smtClean="0">
                <a:ln>
                  <a:noFill/>
                </a:ln>
                <a:effectLst/>
                <a:latin typeface="Calibri" pitchFamily="34" charset="0"/>
                <a:ea typeface="Calibri" pitchFamily="34" charset="0"/>
                <a:cs typeface="Arial" pitchFamily="34" charset="0"/>
              </a:rPr>
              <a:t>أوتجنبه</a:t>
            </a:r>
            <a:r>
              <a:rPr kumimoji="0" lang="ar-SA" sz="3200" b="1" i="0" u="none" strike="noStrike" cap="none" normalizeH="0" baseline="0" dirty="0" smtClean="0">
                <a:ln>
                  <a:noFill/>
                </a:ln>
                <a:effectLst/>
                <a:latin typeface="Calibri" pitchFamily="34" charset="0"/>
                <a:ea typeface="Calibri" pitchFamily="34" charset="0"/>
                <a:cs typeface="Arial" pitchFamily="34" charset="0"/>
              </a:rPr>
              <a:t>. وتعد حكاية "القرد </a:t>
            </a:r>
            <a:r>
              <a:rPr kumimoji="0" lang="ar-SA" sz="3200" b="1" i="0" u="none" strike="noStrike" cap="none" normalizeH="0" baseline="0" dirty="0" err="1" smtClean="0">
                <a:ln>
                  <a:noFill/>
                </a:ln>
                <a:effectLst/>
                <a:latin typeface="Calibri" pitchFamily="34" charset="0"/>
                <a:ea typeface="Calibri" pitchFamily="34" charset="0"/>
                <a:cs typeface="Arial" pitchFamily="34" charset="0"/>
              </a:rPr>
              <a:t>والغيلم</a:t>
            </a:r>
            <a:r>
              <a:rPr kumimoji="0" lang="ar-SA" sz="3200" b="1" i="0" u="none" strike="noStrike" cap="none" normalizeH="0" baseline="0" dirty="0" smtClean="0">
                <a:ln>
                  <a:noFill/>
                </a:ln>
                <a:effectLst/>
                <a:latin typeface="Calibri" pitchFamily="34" charset="0"/>
                <a:ea typeface="Calibri" pitchFamily="34" charset="0"/>
                <a:cs typeface="Arial" pitchFamily="34" charset="0"/>
              </a:rPr>
              <a:t>"، من بين هذه </a:t>
            </a:r>
            <a:r>
              <a:rPr kumimoji="0" lang="ar-SA" sz="3200" b="1" i="0" u="none" strike="noStrike" cap="none" normalizeH="0" baseline="0" dirty="0" err="1" smtClean="0">
                <a:ln>
                  <a:noFill/>
                </a:ln>
                <a:effectLst/>
                <a:latin typeface="Calibri" pitchFamily="34" charset="0"/>
                <a:ea typeface="Calibri" pitchFamily="34" charset="0"/>
                <a:cs typeface="Arial" pitchFamily="34" charset="0"/>
              </a:rPr>
              <a:t>الحكايا</a:t>
            </a:r>
            <a:r>
              <a:rPr kumimoji="0" lang="ar-SA" sz="3200" b="1" i="0" u="none" strike="noStrike" cap="none" normalizeH="0" baseline="0" dirty="0" smtClean="0">
                <a:ln>
                  <a:noFill/>
                </a:ln>
                <a:effectLst/>
                <a:latin typeface="Calibri" pitchFamily="34" charset="0"/>
                <a:ea typeface="Calibri" pitchFamily="34" charset="0"/>
                <a:cs typeface="Arial" pitchFamily="34" charset="0"/>
              </a:rPr>
              <a:t> المثلية التي صاغها ابن المقفع بطريقة فنية سلسة يرتاح لها القارئ وينساق وراء ما ورد فيها من أحداث ومفاهيم مثل: الصداقة والعداوة؛ إذ حرص منذ البداية على تتبع مسير السرد رغبة في العمل بفكرة أو العدول</a:t>
            </a:r>
            <a:r>
              <a:rPr kumimoji="0" lang="ar-SA" sz="3200" b="1" i="0" u="none" strike="noStrike" cap="none" normalizeH="0" dirty="0" smtClean="0">
                <a:ln>
                  <a:noFill/>
                </a:ln>
                <a:effectLst/>
                <a:latin typeface="Calibri" pitchFamily="34" charset="0"/>
                <a:ea typeface="Calibri" pitchFamily="34" charset="0"/>
                <a:cs typeface="Arial" pitchFamily="34" charset="0"/>
              </a:rPr>
              <a:t> </a:t>
            </a:r>
            <a:r>
              <a:rPr kumimoji="0" lang="ar-SA" sz="3200" b="1" i="0" u="none" strike="noStrike" cap="none" normalizeH="0" baseline="0" dirty="0" smtClean="0">
                <a:ln>
                  <a:noFill/>
                </a:ln>
                <a:effectLst/>
                <a:latin typeface="Calibri" pitchFamily="34" charset="0"/>
                <a:ea typeface="Calibri" pitchFamily="34" charset="0"/>
                <a:cs typeface="Arial" pitchFamily="34" charset="0"/>
              </a:rPr>
              <a:t>عنها، وقد سلك المؤلف في ذلك بناء منهجيا موفقا اعتمد فيه السرد </a:t>
            </a:r>
            <a:r>
              <a:rPr lang="ar-SA" sz="3200" b="1" dirty="0" smtClean="0">
                <a:latin typeface="Calibri" pitchFamily="34" charset="0"/>
                <a:ea typeface="Calibri" pitchFamily="34" charset="0"/>
                <a:cs typeface="Arial" pitchFamily="34" charset="0"/>
              </a:rPr>
              <a:t>فكيف بني السرد في هذا الباب ؟</a:t>
            </a:r>
            <a:r>
              <a:rPr kumimoji="0" lang="en-US" sz="3200" b="1" i="0" u="none" strike="noStrike" cap="none" normalizeH="0" baseline="0" dirty="0" smtClean="0">
                <a:ln>
                  <a:noFill/>
                </a:ln>
                <a:effectLst/>
                <a:latin typeface="Calibri" pitchFamily="34" charset="0"/>
                <a:ea typeface="Calibri" pitchFamily="34" charset="0"/>
                <a:cs typeface="Arial" pitchFamily="34" charset="0"/>
              </a:rPr>
              <a:t>   </a:t>
            </a:r>
            <a:r>
              <a:rPr kumimoji="0" lang="ar-SA" sz="2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en-US" sz="2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r>
            <a:br>
              <a:rPr kumimoji="0" lang="en-US" sz="2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br>
            <a:r>
              <a:rPr kumimoji="0" lang="ar-SA" sz="2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428596" y="428604"/>
            <a:ext cx="8286840" cy="58477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ar-SA" sz="3200" b="1" i="0" strike="noStrike" cap="none" normalizeH="0" baseline="0" dirty="0" smtClean="0">
                <a:ln>
                  <a:noFill/>
                </a:ln>
                <a:solidFill>
                  <a:schemeClr val="tx1"/>
                </a:solidFill>
                <a:effectLst/>
                <a:latin typeface="Calibri" pitchFamily="34" charset="0"/>
                <a:ea typeface="Calibri" pitchFamily="34" charset="0"/>
                <a:cs typeface="Arial" pitchFamily="34" charset="0"/>
              </a:rPr>
              <a:t>هذه ال</a:t>
            </a:r>
            <a:r>
              <a:rPr kumimoji="0" lang="ar-SA"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أسئلة وغيرها، هي التي سنحاول مناقشتها في ثنايا العرض. ولكن،  قبل الشروع في معالجة الموضوع الذي نحن </a:t>
            </a:r>
            <a:r>
              <a:rPr kumimoji="0" lang="ar-SA" sz="32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بصدده</a:t>
            </a:r>
            <a:r>
              <a:rPr kumimoji="0" lang="ar-SA"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ارتأينا أولا أن نشير إلى مفهوم السرد حتى يتسنى لنا</a:t>
            </a:r>
            <a:r>
              <a:rPr kumimoji="0" lang="en-US"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p>
          <a:p>
            <a:pPr marL="0" marR="0" lvl="0" indent="0"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   </a:t>
            </a:r>
            <a:r>
              <a:rPr kumimoji="0" lang="ar-SA"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رؤية تصورية تتناغم مع التحليل</a:t>
            </a:r>
            <a:r>
              <a:rPr kumimoji="0" lang="en-US"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br>
              <a:rPr kumimoji="0" lang="en-US"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مفهوم </a:t>
            </a:r>
            <a:r>
              <a:rPr kumimoji="0" lang="ar-SA" sz="32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الحكي</a:t>
            </a:r>
            <a:r>
              <a:rPr kumimoji="0" lang="ar-SA"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en-US"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br>
              <a:rPr kumimoji="0" lang="en-US"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br>
            <a:r>
              <a:rPr kumimoji="0" lang="en-US" sz="3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en-US"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يقوم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الحكي</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على دعامتين أساسيتين:</a:t>
            </a:r>
            <a:r>
              <a:rPr kumimoji="0" lang="en-US"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أولاهما: أن يحتوي على قصة ما، تضم أحداثا معينة.</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وثانيهما: أن يعين الطريقة التي تحكى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بها</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تلك القصة وتسمى هذه الطريقة سردا، ذلك أن قصة واحدة يمكن أن تحكى بطرق متعددة، ولهذا السبب فإن السرد هو الذي يعتمد عليه في تمييز أنماط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الحكي</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بشكل أساس.</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42844" y="0"/>
            <a:ext cx="8715436" cy="73250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rgbClr val="FF0000"/>
                </a:solidFill>
                <a:effectLst/>
                <a:latin typeface="Calibri" pitchFamily="34" charset="0"/>
                <a:ea typeface="Times New Roman" pitchFamily="18" charset="0"/>
                <a:cs typeface="Arial" pitchFamily="34"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وأن "السرد" هو الكيفية التي تروى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بها</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القصة عن طريق هذه القناة نفسها،وما تخضع له من مؤثرات بعضها متعلق بالراوي والمروي له، والبعض الآخر متعلق بالقصة ذاتها.</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يتشكل السرد في باب القرد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والغيلم</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من حكاية إطار وحكاية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مؤطرة</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تتفرع عنهما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حكايا</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أخرى متنوعة، فالحكاية الإطار يعلن عنها بن المقفع قبل البدء في سرد الأحداث مباشرة، وتتمثل في حكاية الملك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دبشليم</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والفيلسوف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بيدبا</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حين يطلب الأول من الثاني أن يضرب له مثلا: اضرب لي مثل الرجل الذي يطلب حاجة، فإذا ظفر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بها</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أضاعها ولعل هذه خاصية من خاصيات الحكاية المثلية، فبمجرد شروع الفيلسوف في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الحكي</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تتفرع الحكاية الإطار إلى:حكايات كبرى تمثل أبواب الكتاب، وضمن كل باب تتوالى الحكايات الصغرى أو الحكايات الخرافية الفرعية، وخاصة ما غاب عنها الحيوان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428564" y="0"/>
            <a:ext cx="8715436"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rgbClr val="FF0000"/>
                </a:solidFill>
                <a:effectLst/>
                <a:latin typeface="Calibri" pitchFamily="34" charset="0"/>
                <a:ea typeface="Times New Roman" pitchFamily="18" charset="0"/>
                <a:cs typeface="Arial" pitchFamily="34" charset="0"/>
              </a:rPr>
              <a:t> </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إن الحكايات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المؤطرة</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التي أنتجها الفيلسوف </a:t>
            </a:r>
            <a:r>
              <a:rPr kumimoji="0" lang="ar-SA" sz="3200" b="1" i="0" u="none" strike="noStrike" cap="none" normalizeH="0" baseline="0" dirty="0" err="1" smtClean="0">
                <a:ln>
                  <a:noFill/>
                </a:ln>
                <a:solidFill>
                  <a:srgbClr val="000000"/>
                </a:solidFill>
                <a:effectLst/>
                <a:latin typeface="Calibri" pitchFamily="34" charset="0"/>
                <a:ea typeface="Times New Roman" pitchFamily="18" charset="0"/>
                <a:cs typeface="Arial" pitchFamily="34" charset="0"/>
              </a:rPr>
              <a:t>بيدبا</a:t>
            </a:r>
            <a:r>
              <a:rPr kumimoji="0" lang="ar-SA" sz="32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rPr>
              <a:t> وهو يُفَصل للملك في كل مثل اقترحه.شكلت إشارة مهمة وجيدة في الحكايات كلها، لأنها فتحت أمام الدارسين، خاصة المعاصرين منهم، مجال البحث والتحليل.</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مستطيل 2"/>
          <p:cNvSpPr/>
          <p:nvPr/>
        </p:nvSpPr>
        <p:spPr>
          <a:xfrm>
            <a:off x="428596" y="2000240"/>
            <a:ext cx="8519362" cy="1846659"/>
          </a:xfrm>
          <a:prstGeom prst="rect">
            <a:avLst/>
          </a:prstGeom>
        </p:spPr>
        <p:txBody>
          <a:bodyPr wrap="square">
            <a:spAutoFit/>
          </a:bodyPr>
          <a:lstStyle/>
          <a:p>
            <a:r>
              <a:rPr lang="ar-SA" sz="3200" b="1" dirty="0" smtClean="0">
                <a:latin typeface="Calibri" pitchFamily="34" charset="0"/>
                <a:ea typeface="Calibri" pitchFamily="34" charset="0"/>
                <a:cs typeface="Arial" pitchFamily="34" charset="0"/>
              </a:rPr>
              <a:t>المناقشة :</a:t>
            </a:r>
          </a:p>
          <a:p>
            <a:r>
              <a:rPr lang="ar-SA" sz="3200" b="1" dirty="0" smtClean="0">
                <a:solidFill>
                  <a:srgbClr val="FF0000"/>
                </a:solidFill>
                <a:latin typeface="Calibri" pitchFamily="34" charset="0"/>
                <a:ea typeface="Calibri" pitchFamily="34" charset="0"/>
                <a:cs typeface="Arial" pitchFamily="34" charset="0"/>
              </a:rPr>
              <a:t>ما معنى الحكاية </a:t>
            </a:r>
            <a:r>
              <a:rPr lang="ar-SA" sz="3200" b="1" dirty="0" err="1" smtClean="0">
                <a:solidFill>
                  <a:srgbClr val="FF0000"/>
                </a:solidFill>
                <a:latin typeface="Calibri" pitchFamily="34" charset="0"/>
                <a:ea typeface="Calibri" pitchFamily="34" charset="0"/>
                <a:cs typeface="Arial" pitchFamily="34" charset="0"/>
              </a:rPr>
              <a:t>المؤطرة</a:t>
            </a:r>
            <a:r>
              <a:rPr lang="ar-SA" sz="3200" b="1" dirty="0" smtClean="0">
                <a:solidFill>
                  <a:srgbClr val="FF0000"/>
                </a:solidFill>
                <a:latin typeface="Calibri" pitchFamily="34" charset="0"/>
                <a:ea typeface="Calibri" pitchFamily="34" charset="0"/>
                <a:cs typeface="Arial" pitchFamily="34" charset="0"/>
              </a:rPr>
              <a:t>  ؟</a:t>
            </a:r>
          </a:p>
          <a:p>
            <a:endParaRPr lang="ar-SA" sz="3200" b="1" dirty="0" smtClean="0">
              <a:latin typeface="Calibri" pitchFamily="34" charset="0"/>
              <a:ea typeface="Calibri" pitchFamily="34" charset="0"/>
              <a:cs typeface="Arial" pitchFamily="34" charset="0"/>
            </a:endParaRPr>
          </a:p>
          <a:p>
            <a:r>
              <a:rPr lang="ar-SA" b="1" dirty="0" smtClean="0">
                <a:latin typeface="Calibri" pitchFamily="34" charset="0"/>
                <a:ea typeface="Calibri" pitchFamily="34" charset="0"/>
                <a:cs typeface="Arial" pitchFamily="34" charset="0"/>
              </a:rPr>
              <a:t> </a:t>
            </a:r>
            <a:endParaRPr lang="ar-SA" dirty="0"/>
          </a:p>
        </p:txBody>
      </p:sp>
      <p:sp>
        <p:nvSpPr>
          <p:cNvPr id="4" name="مستطيل 3"/>
          <p:cNvSpPr/>
          <p:nvPr/>
        </p:nvSpPr>
        <p:spPr>
          <a:xfrm>
            <a:off x="642910" y="3429000"/>
            <a:ext cx="8286776" cy="2554545"/>
          </a:xfrm>
          <a:prstGeom prst="rect">
            <a:avLst/>
          </a:prstGeom>
        </p:spPr>
        <p:txBody>
          <a:bodyPr wrap="square">
            <a:spAutoFit/>
          </a:bodyPr>
          <a:lstStyle/>
          <a:p>
            <a:r>
              <a:rPr lang="ar-SA" sz="3200" b="1" dirty="0" smtClean="0">
                <a:solidFill>
                  <a:srgbClr val="000000"/>
                </a:solidFill>
                <a:latin typeface="Calibri" pitchFamily="34" charset="0"/>
                <a:ea typeface="Times New Roman" pitchFamily="18" charset="0"/>
                <a:cs typeface="Arial" pitchFamily="34" charset="0"/>
              </a:rPr>
              <a:t> الحكاية </a:t>
            </a:r>
            <a:r>
              <a:rPr lang="ar-SA" sz="3200" b="1" dirty="0" err="1" smtClean="0">
                <a:solidFill>
                  <a:srgbClr val="000000"/>
                </a:solidFill>
                <a:latin typeface="Calibri" pitchFamily="34" charset="0"/>
                <a:ea typeface="Times New Roman" pitchFamily="18" charset="0"/>
                <a:cs typeface="Arial" pitchFamily="34" charset="0"/>
              </a:rPr>
              <a:t>المؤطرة</a:t>
            </a:r>
            <a:r>
              <a:rPr lang="ar-SA" sz="3200" b="1" dirty="0" smtClean="0">
                <a:solidFill>
                  <a:srgbClr val="000000"/>
                </a:solidFill>
                <a:latin typeface="Calibri" pitchFamily="34" charset="0"/>
                <a:ea typeface="Times New Roman" pitchFamily="18" charset="0"/>
                <a:cs typeface="Arial" pitchFamily="34" charset="0"/>
              </a:rPr>
              <a:t> تتفرع عنهما </a:t>
            </a:r>
            <a:r>
              <a:rPr lang="ar-SA" sz="3200" b="1" dirty="0" err="1" smtClean="0">
                <a:solidFill>
                  <a:srgbClr val="000000"/>
                </a:solidFill>
                <a:latin typeface="Calibri" pitchFamily="34" charset="0"/>
                <a:ea typeface="Times New Roman" pitchFamily="18" charset="0"/>
                <a:cs typeface="Arial" pitchFamily="34" charset="0"/>
              </a:rPr>
              <a:t>حكايا</a:t>
            </a:r>
            <a:r>
              <a:rPr lang="ar-SA" sz="3200" b="1" dirty="0" smtClean="0">
                <a:solidFill>
                  <a:srgbClr val="000000"/>
                </a:solidFill>
                <a:latin typeface="Calibri" pitchFamily="34" charset="0"/>
                <a:ea typeface="Times New Roman" pitchFamily="18" charset="0"/>
                <a:cs typeface="Arial" pitchFamily="34" charset="0"/>
              </a:rPr>
              <a:t> أخرى متنوعة، فالحكاية الإطار القرد </a:t>
            </a:r>
            <a:r>
              <a:rPr lang="ar-SA" sz="3200" b="1" dirty="0" err="1" smtClean="0">
                <a:solidFill>
                  <a:srgbClr val="000000"/>
                </a:solidFill>
                <a:latin typeface="Calibri" pitchFamily="34" charset="0"/>
                <a:ea typeface="Times New Roman" pitchFamily="18" charset="0"/>
                <a:cs typeface="Arial" pitchFamily="34" charset="0"/>
              </a:rPr>
              <a:t>والغيلم</a:t>
            </a:r>
            <a:r>
              <a:rPr lang="ar-SA" sz="3200" b="1" dirty="0" smtClean="0">
                <a:solidFill>
                  <a:srgbClr val="000000"/>
                </a:solidFill>
                <a:latin typeface="Calibri" pitchFamily="34" charset="0"/>
                <a:ea typeface="Times New Roman" pitchFamily="18" charset="0"/>
                <a:cs typeface="Arial" pitchFamily="34" charset="0"/>
              </a:rPr>
              <a:t>  ، فبمجرد شروع الفيلسوف في </a:t>
            </a:r>
            <a:r>
              <a:rPr lang="ar-SA" sz="3200" b="1" dirty="0" err="1" smtClean="0">
                <a:solidFill>
                  <a:srgbClr val="000000"/>
                </a:solidFill>
                <a:latin typeface="Calibri" pitchFamily="34" charset="0"/>
                <a:ea typeface="Times New Roman" pitchFamily="18" charset="0"/>
                <a:cs typeface="Arial" pitchFamily="34" charset="0"/>
              </a:rPr>
              <a:t>الحكي</a:t>
            </a:r>
            <a:r>
              <a:rPr lang="ar-SA" sz="3200" b="1" dirty="0" smtClean="0">
                <a:solidFill>
                  <a:srgbClr val="000000"/>
                </a:solidFill>
                <a:latin typeface="Calibri" pitchFamily="34" charset="0"/>
                <a:ea typeface="Times New Roman" pitchFamily="18" charset="0"/>
                <a:cs typeface="Arial" pitchFamily="34" charset="0"/>
              </a:rPr>
              <a:t>، تتفرع الحكاية الإطار إلى:حكايات كبرى تمثل أبواب الكتاب، وضمن كل باب تتوالى الحكايات الصغرى أو الحكايات الخرافية الفرعية، وخاصة ما غاب عنها الحيوان .</a:t>
            </a:r>
            <a:endParaRPr lang="ar-SA"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00034" y="214290"/>
            <a:ext cx="8232506" cy="1077218"/>
          </a:xfrm>
          <a:prstGeom prst="rect">
            <a:avLst/>
          </a:prstGeom>
        </p:spPr>
        <p:txBody>
          <a:bodyPr wrap="square">
            <a:spAutoFit/>
          </a:bodyPr>
          <a:lstStyle/>
          <a:p>
            <a:r>
              <a:rPr lang="ar-SA" sz="3200" b="1" dirty="0" smtClean="0">
                <a:solidFill>
                  <a:srgbClr val="FF0000"/>
                </a:solidFill>
                <a:latin typeface="Calibri" pitchFamily="34" charset="0"/>
                <a:ea typeface="Calibri" pitchFamily="34" charset="0"/>
                <a:cs typeface="Arial" pitchFamily="34" charset="0"/>
              </a:rPr>
              <a:t>ما الحكمة من حكاية القرد </a:t>
            </a:r>
            <a:r>
              <a:rPr lang="ar-SA" sz="3200" b="1" dirty="0" err="1" smtClean="0">
                <a:solidFill>
                  <a:srgbClr val="FF0000"/>
                </a:solidFill>
                <a:latin typeface="Calibri" pitchFamily="34" charset="0"/>
                <a:ea typeface="Calibri" pitchFamily="34" charset="0"/>
                <a:cs typeface="Arial" pitchFamily="34" charset="0"/>
              </a:rPr>
              <a:t>والغيلم</a:t>
            </a:r>
            <a:r>
              <a:rPr lang="ar-SA" sz="3200" b="1" dirty="0" smtClean="0">
                <a:solidFill>
                  <a:srgbClr val="FF0000"/>
                </a:solidFill>
                <a:latin typeface="Calibri" pitchFamily="34" charset="0"/>
                <a:ea typeface="Calibri" pitchFamily="34" charset="0"/>
                <a:cs typeface="Arial" pitchFamily="34" charset="0"/>
              </a:rPr>
              <a:t> ؟</a:t>
            </a:r>
          </a:p>
          <a:p>
            <a:endParaRPr lang="ar-SA" sz="3200" b="1" dirty="0" smtClean="0">
              <a:latin typeface="Calibri" pitchFamily="34" charset="0"/>
              <a:ea typeface="Calibri" pitchFamily="34" charset="0"/>
              <a:cs typeface="Arial" pitchFamily="34" charset="0"/>
            </a:endParaRPr>
          </a:p>
        </p:txBody>
      </p:sp>
      <p:sp>
        <p:nvSpPr>
          <p:cNvPr id="4" name="مستطيل 3"/>
          <p:cNvSpPr/>
          <p:nvPr/>
        </p:nvSpPr>
        <p:spPr>
          <a:xfrm>
            <a:off x="857224" y="1000108"/>
            <a:ext cx="7929586" cy="5509200"/>
          </a:xfrm>
          <a:prstGeom prst="rect">
            <a:avLst/>
          </a:prstGeom>
        </p:spPr>
        <p:txBody>
          <a:bodyPr wrap="square">
            <a:spAutoFit/>
          </a:bodyPr>
          <a:lstStyle/>
          <a:p>
            <a:pPr lvl="0" rtl="0" fontAlgn="base">
              <a:spcBef>
                <a:spcPct val="0"/>
              </a:spcBef>
              <a:spcAft>
                <a:spcPct val="0"/>
              </a:spcAft>
            </a:pPr>
            <a:r>
              <a:rPr lang="ar-SA" sz="3200" b="1" dirty="0" smtClean="0"/>
              <a:t>إن طلب الحاجة أهون من الاحتفاظ </a:t>
            </a:r>
            <a:r>
              <a:rPr lang="ar-SA" sz="3200" b="1" dirty="0" err="1" smtClean="0"/>
              <a:t>بها</a:t>
            </a:r>
            <a:r>
              <a:rPr lang="ar-SA" sz="3200" b="1" dirty="0" smtClean="0"/>
              <a:t> ومن ظفر بحاجة ثم لم يحسن القيام </a:t>
            </a:r>
            <a:r>
              <a:rPr lang="ar-SA" sz="3200" b="1" dirty="0" err="1" smtClean="0"/>
              <a:t>بها</a:t>
            </a:r>
            <a:r>
              <a:rPr lang="ar-SA" sz="3200" b="1" dirty="0" smtClean="0"/>
              <a:t> </a:t>
            </a:r>
            <a:r>
              <a:rPr lang="ar-SA" sz="3200" b="1" dirty="0" smtClean="0">
                <a:solidFill>
                  <a:srgbClr val="000000"/>
                </a:solidFill>
                <a:latin typeface="Calibri" pitchFamily="34" charset="0"/>
                <a:ea typeface="Times New Roman" pitchFamily="18" charset="0"/>
                <a:cs typeface="Arial" pitchFamily="34" charset="0"/>
              </a:rPr>
              <a:t>أضاعها.</a:t>
            </a:r>
            <a:r>
              <a:rPr lang="ar-SA" sz="3200" b="1" dirty="0" smtClean="0">
                <a:latin typeface="Calibri" pitchFamily="34" charset="0"/>
                <a:ea typeface="Calibri" pitchFamily="34" charset="0"/>
                <a:cs typeface="Arial" pitchFamily="34" charset="0"/>
              </a:rPr>
              <a:t> مفهوم </a:t>
            </a:r>
            <a:r>
              <a:rPr lang="ar-SA" sz="3200" b="1" dirty="0" err="1" smtClean="0">
                <a:latin typeface="Calibri" pitchFamily="34" charset="0"/>
                <a:ea typeface="Calibri" pitchFamily="34" charset="0"/>
                <a:cs typeface="Arial" pitchFamily="34" charset="0"/>
              </a:rPr>
              <a:t>الحكي</a:t>
            </a:r>
            <a:r>
              <a:rPr lang="ar-SA" sz="3200" b="1" dirty="0" smtClean="0">
                <a:latin typeface="Calibri" pitchFamily="34" charset="0"/>
                <a:ea typeface="Calibri" pitchFamily="34" charset="0"/>
                <a:cs typeface="Arial" pitchFamily="34" charset="0"/>
              </a:rPr>
              <a:t> :</a:t>
            </a:r>
            <a:r>
              <a:rPr lang="en-US" sz="3200" b="1" dirty="0" smtClean="0">
                <a:latin typeface="Calibri" pitchFamily="34" charset="0"/>
                <a:ea typeface="Calibri" pitchFamily="34" charset="0"/>
                <a:cs typeface="Arial" pitchFamily="34" charset="0"/>
              </a:rPr>
              <a:t>                        </a:t>
            </a:r>
            <a:br>
              <a:rPr lang="en-US" sz="3200" b="1" dirty="0" smtClean="0">
                <a:latin typeface="Calibri" pitchFamily="34" charset="0"/>
                <a:ea typeface="Calibri" pitchFamily="34" charset="0"/>
                <a:cs typeface="Arial" pitchFamily="34" charset="0"/>
              </a:rPr>
            </a:br>
            <a:r>
              <a:rPr lang="ar-SA" sz="3200" b="1" dirty="0" smtClean="0">
                <a:solidFill>
                  <a:srgbClr val="FF0000"/>
                </a:solidFill>
                <a:latin typeface="Calibri" pitchFamily="34" charset="0"/>
                <a:ea typeface="Calibri" pitchFamily="34" charset="0"/>
                <a:cs typeface="Arial" pitchFamily="34" charset="0"/>
              </a:rPr>
              <a:t>عرف دعامتي </a:t>
            </a:r>
            <a:r>
              <a:rPr lang="ar-SA" sz="3200" b="1" dirty="0" err="1" smtClean="0">
                <a:solidFill>
                  <a:srgbClr val="FF0000"/>
                </a:solidFill>
                <a:latin typeface="Calibri" pitchFamily="34" charset="0"/>
                <a:ea typeface="Calibri" pitchFamily="34" charset="0"/>
                <a:cs typeface="Arial" pitchFamily="34" charset="0"/>
              </a:rPr>
              <a:t>الحكي</a:t>
            </a:r>
            <a:r>
              <a:rPr lang="ar-SA" sz="3200" b="1" dirty="0" smtClean="0">
                <a:solidFill>
                  <a:srgbClr val="FF0000"/>
                </a:solidFill>
                <a:latin typeface="Calibri" pitchFamily="34" charset="0"/>
                <a:ea typeface="Calibri" pitchFamily="34" charset="0"/>
                <a:cs typeface="Arial" pitchFamily="34" charset="0"/>
              </a:rPr>
              <a:t>: </a:t>
            </a:r>
            <a:r>
              <a:rPr lang="en-US" sz="3200" b="1" dirty="0" smtClean="0">
                <a:solidFill>
                  <a:srgbClr val="FF0000"/>
                </a:solidFill>
                <a:latin typeface="Calibri" pitchFamily="34" charset="0"/>
                <a:ea typeface="Calibri" pitchFamily="34" charset="0"/>
                <a:cs typeface="Arial" pitchFamily="34" charset="0"/>
              </a:rPr>
              <a:t> </a:t>
            </a:r>
            <a:r>
              <a:rPr lang="en-US" sz="3200" b="1" dirty="0" smtClean="0">
                <a:solidFill>
                  <a:srgbClr val="FF0000"/>
                </a:solidFill>
                <a:latin typeface="Calibri" pitchFamily="34" charset="0"/>
                <a:ea typeface="Times New Roman" pitchFamily="18" charset="0"/>
                <a:cs typeface="Arial" pitchFamily="34" charset="0"/>
              </a:rPr>
              <a:t>       </a:t>
            </a:r>
            <a:endParaRPr lang="ar-SA" sz="3200" b="1" dirty="0" smtClean="0">
              <a:solidFill>
                <a:srgbClr val="FF0000"/>
              </a:solidFill>
              <a:latin typeface="Calibri" pitchFamily="34" charset="0"/>
              <a:ea typeface="Times New Roman" pitchFamily="18" charset="0"/>
              <a:cs typeface="Arial" pitchFamily="34" charset="0"/>
            </a:endParaRPr>
          </a:p>
          <a:p>
            <a:pPr lvl="0" rtl="0" fontAlgn="base">
              <a:spcBef>
                <a:spcPct val="0"/>
              </a:spcBef>
              <a:spcAft>
                <a:spcPct val="0"/>
              </a:spcAft>
            </a:pPr>
            <a:r>
              <a:rPr lang="ar-SA" sz="3200" b="1" dirty="0" smtClean="0">
                <a:solidFill>
                  <a:srgbClr val="000000"/>
                </a:solidFill>
                <a:latin typeface="Calibri" pitchFamily="34" charset="0"/>
                <a:ea typeface="Times New Roman" pitchFamily="18" charset="0"/>
                <a:cs typeface="Arial" pitchFamily="34" charset="0"/>
              </a:rPr>
              <a:t>يقوم </a:t>
            </a:r>
            <a:r>
              <a:rPr lang="ar-SA" sz="3200" b="1" dirty="0" err="1" smtClean="0">
                <a:solidFill>
                  <a:srgbClr val="000000"/>
                </a:solidFill>
                <a:latin typeface="Calibri" pitchFamily="34" charset="0"/>
                <a:ea typeface="Times New Roman" pitchFamily="18" charset="0"/>
                <a:cs typeface="Arial" pitchFamily="34" charset="0"/>
              </a:rPr>
              <a:t>الحكي</a:t>
            </a:r>
            <a:r>
              <a:rPr lang="ar-SA" sz="3200" b="1" dirty="0" smtClean="0">
                <a:solidFill>
                  <a:srgbClr val="000000"/>
                </a:solidFill>
                <a:latin typeface="Calibri" pitchFamily="34" charset="0"/>
                <a:ea typeface="Times New Roman" pitchFamily="18" charset="0"/>
                <a:cs typeface="Arial" pitchFamily="34" charset="0"/>
              </a:rPr>
              <a:t> على دعامتين أساسيتين:</a:t>
            </a:r>
            <a:r>
              <a:rPr lang="en-US" sz="3200" b="1" dirty="0" smtClean="0">
                <a:solidFill>
                  <a:srgbClr val="000000"/>
                </a:solidFill>
                <a:latin typeface="Calibri" pitchFamily="34" charset="0"/>
                <a:ea typeface="Times New Roman" pitchFamily="18" charset="0"/>
                <a:cs typeface="Arial" pitchFamily="34" charset="0"/>
              </a:rPr>
              <a:t>                 </a:t>
            </a:r>
            <a:endParaRPr lang="en-US" sz="3200" dirty="0" smtClean="0">
              <a:latin typeface="Arial" pitchFamily="34" charset="0"/>
              <a:cs typeface="Arial" pitchFamily="34" charset="0"/>
            </a:endParaRPr>
          </a:p>
          <a:p>
            <a:pPr lvl="0" algn="justLow" eaLnBrk="0" fontAlgn="base" hangingPunct="0">
              <a:spcBef>
                <a:spcPct val="0"/>
              </a:spcBef>
              <a:spcAft>
                <a:spcPct val="0"/>
              </a:spcAft>
            </a:pPr>
            <a:r>
              <a:rPr lang="ar-SA" sz="3200" b="1" dirty="0" smtClean="0">
                <a:solidFill>
                  <a:srgbClr val="000000"/>
                </a:solidFill>
                <a:latin typeface="Calibri" pitchFamily="34" charset="0"/>
                <a:ea typeface="Times New Roman" pitchFamily="18" charset="0"/>
                <a:cs typeface="Arial" pitchFamily="34" charset="0"/>
              </a:rPr>
              <a:t>أولاهما: أن يحتوي على قصة ما، تضم أحداثا معينة.</a:t>
            </a:r>
            <a:endParaRPr lang="en-US" sz="3200" dirty="0" smtClean="0">
              <a:latin typeface="Arial" pitchFamily="34" charset="0"/>
              <a:cs typeface="Arial" pitchFamily="34" charset="0"/>
            </a:endParaRPr>
          </a:p>
          <a:p>
            <a:pPr lvl="0" algn="justLow" eaLnBrk="0" fontAlgn="base" hangingPunct="0">
              <a:spcBef>
                <a:spcPct val="0"/>
              </a:spcBef>
              <a:spcAft>
                <a:spcPct val="0"/>
              </a:spcAft>
            </a:pPr>
            <a:r>
              <a:rPr lang="ar-SA" sz="3200" b="1" dirty="0" smtClean="0">
                <a:solidFill>
                  <a:srgbClr val="000000"/>
                </a:solidFill>
                <a:latin typeface="Calibri" pitchFamily="34" charset="0"/>
                <a:ea typeface="Times New Roman" pitchFamily="18" charset="0"/>
                <a:cs typeface="Arial" pitchFamily="34" charset="0"/>
              </a:rPr>
              <a:t>وثانيهما: أن يعين الطريقة التي تحكى </a:t>
            </a:r>
            <a:r>
              <a:rPr lang="ar-SA" sz="3200" b="1" dirty="0" err="1" smtClean="0">
                <a:solidFill>
                  <a:srgbClr val="000000"/>
                </a:solidFill>
                <a:latin typeface="Calibri" pitchFamily="34" charset="0"/>
                <a:ea typeface="Times New Roman" pitchFamily="18" charset="0"/>
                <a:cs typeface="Arial" pitchFamily="34" charset="0"/>
              </a:rPr>
              <a:t>بها</a:t>
            </a:r>
            <a:r>
              <a:rPr lang="ar-SA" sz="3200" b="1" dirty="0" smtClean="0">
                <a:solidFill>
                  <a:srgbClr val="000000"/>
                </a:solidFill>
                <a:latin typeface="Calibri" pitchFamily="34" charset="0"/>
                <a:ea typeface="Times New Roman" pitchFamily="18" charset="0"/>
                <a:cs typeface="Arial" pitchFamily="34" charset="0"/>
              </a:rPr>
              <a:t> تلك القصة وتسمى هذه الطريقة سردا، ذلك أن قصة واحدة يمكن أن تحكى بطرق متعددة، ولهذا السبب فإن السرد هو الذي يعتمد عليه في تمييز أنماط </a:t>
            </a:r>
            <a:r>
              <a:rPr lang="ar-SA" sz="3200" b="1" dirty="0" err="1" smtClean="0">
                <a:solidFill>
                  <a:srgbClr val="000000"/>
                </a:solidFill>
                <a:latin typeface="Calibri" pitchFamily="34" charset="0"/>
                <a:ea typeface="Times New Roman" pitchFamily="18" charset="0"/>
                <a:cs typeface="Arial" pitchFamily="34" charset="0"/>
              </a:rPr>
              <a:t>الحكي</a:t>
            </a:r>
            <a:r>
              <a:rPr lang="ar-SA" sz="3200" b="1" dirty="0" smtClean="0">
                <a:solidFill>
                  <a:srgbClr val="000000"/>
                </a:solidFill>
                <a:latin typeface="Calibri" pitchFamily="34" charset="0"/>
                <a:ea typeface="Times New Roman" pitchFamily="18" charset="0"/>
                <a:cs typeface="Arial" pitchFamily="34" charset="0"/>
              </a:rPr>
              <a:t> بشكل أساس.</a:t>
            </a:r>
            <a:endParaRPr lang="en-US" sz="3200" dirty="0" smtClean="0">
              <a:latin typeface="Arial" pitchFamily="34" charset="0"/>
              <a:cs typeface="Arial" pitchFamily="34" charset="0"/>
            </a:endParaRPr>
          </a:p>
          <a:p>
            <a:endParaRPr lang="ar-SA" sz="3200" b="1" dirty="0" smtClean="0">
              <a:solidFill>
                <a:srgbClr val="000000"/>
              </a:solidFill>
              <a:latin typeface="Calibri" pitchFamily="34" charset="0"/>
              <a:ea typeface="Times New Roman" pitchFamily="18" charset="0"/>
              <a:cs typeface="Arial" pitchFamily="34" charset="0"/>
            </a:endParaRPr>
          </a:p>
          <a:p>
            <a:endParaRPr lang="ar-SA" sz="3200" dirty="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575</Words>
  <Application>Microsoft Office PowerPoint</Application>
  <PresentationFormat>عرض على الشاشة (3:4)‏</PresentationFormat>
  <Paragraphs>31</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1</cp:revision>
  <dcterms:created xsi:type="dcterms:W3CDTF">2014-05-12T19:42:51Z</dcterms:created>
  <dcterms:modified xsi:type="dcterms:W3CDTF">2014-05-12T19:45:05Z</dcterms:modified>
</cp:coreProperties>
</file>