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82" r:id="rId1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84380"/>
    <p:restoredTop sz="94660"/>
  </p:normalViewPr>
  <p:slideViewPr>
    <p:cSldViewPr>
      <p:cViewPr varScale="1">
        <p:scale>
          <a:sx n="39" d="100"/>
          <a:sy n="39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EF97A67-6829-4BDF-9C1D-7CE4885BB440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ar-SA"/>
              <a:t>إعداد : د.منى محمد علي بشر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DCD5199-92D3-4488-BCBF-CBED24FE33A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43F55A1-FDF2-4977-B15B-BD97B769660F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 smtClean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</a:p>
          <a:p>
            <a:pPr lvl="1"/>
            <a:r>
              <a:rPr lang="ar-SA" noProof="0" smtClean="0"/>
              <a:t>المستوى الثاني</a:t>
            </a:r>
          </a:p>
          <a:p>
            <a:pPr lvl="2"/>
            <a:r>
              <a:rPr lang="ar-SA" noProof="0" smtClean="0"/>
              <a:t>المستوى الثالث</a:t>
            </a:r>
          </a:p>
          <a:p>
            <a:pPr lvl="3"/>
            <a:r>
              <a:rPr lang="ar-SA" noProof="0" smtClean="0"/>
              <a:t>المستوى الرابع</a:t>
            </a:r>
          </a:p>
          <a:p>
            <a:pPr lvl="4"/>
            <a:r>
              <a:rPr lang="ar-SA" noProof="0" smtClean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ar-SA"/>
              <a:t>إعداد : د.منى محمد علي بشر</a:t>
            </a: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561F55D-6AE4-468F-98C3-69A23A244FB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  <p:sp>
        <p:nvSpPr>
          <p:cNvPr id="2970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53FD4B-ADEA-47B7-9AE5-C80684D83E86}" type="slidenum">
              <a:rPr lang="ar-SA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ar-SA"/>
          </a:p>
        </p:txBody>
      </p:sp>
      <p:sp>
        <p:nvSpPr>
          <p:cNvPr id="29701" name="عنصر نائب للتاريخ 4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BE475E-2E9B-4096-B767-ED662398CF99}" type="datetime1">
              <a:rPr lang="ar-SA"/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/>
          </a:p>
        </p:txBody>
      </p:sp>
      <p:sp>
        <p:nvSpPr>
          <p:cNvPr id="29702" name="عنصر نائب للتذييل 5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/>
              <a:t>إعداد : د.منى محمد علي بشر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AA392-BB48-4967-B841-E8FEA43CF7C0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9BA3C-073F-42B7-A87C-04F6D5F7A67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0D12F-9C72-4479-A2F1-4D0552B5F3A5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E8B40-EAD5-462D-A140-5573F565D7A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F9199-E652-46FC-ACA5-0599EA14981C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CD145-2C86-4AA0-A7EF-0E48510731B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56BDF-63CC-4562-A2AC-9B07FA24FF88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8F2B-5878-4A36-A849-775C6E53DAF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24CC0-D5BA-430E-A11D-263B86530B85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D4548-F489-4643-B239-0BF82F58B53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08B-6DF5-4650-B802-822BFE9F463B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FD09E-9C4D-4561-862D-B5A19F3DA7A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7EFA-1300-409D-92FB-FFB07422CAD3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BA356-A948-41F5-9F70-BFC25E615BB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485BC-B9E9-49E8-B005-3DC758E9BA1C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B6FAA-FF09-402D-ABA6-B4364FD15B8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1DE26-909D-4A12-B3CD-07BAB3962D12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32554-6DC2-4CF2-BD93-88130845260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2CCC1-AE8A-4E4A-A407-61F526EABE20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3154D-6A69-40A1-937B-AD3F4CE39A5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B208C-B7DC-488F-A750-6168ECAB7583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72F7B-56B7-40E3-AE20-92CE0A25AD3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1CC6FE-7B16-454A-A18B-A0C66E227F53}" type="datetime1">
              <a:rPr lang="ar-SA"/>
              <a:pPr>
                <a:defRPr/>
              </a:pPr>
              <a:t>26/10/33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ar-SA"/>
              <a:t>إعداد د. منى محمد علي بشر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45955B-DAEE-4406-BBE7-C0A9D33AA42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428625" y="1857375"/>
            <a:ext cx="8715375" cy="4786313"/>
          </a:xfrm>
          <a:solidFill>
            <a:srgbClr val="00B050"/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endParaRPr lang="ar-EG" sz="5400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ar-EG" sz="5400" smtClean="0">
                <a:solidFill>
                  <a:schemeClr val="bg1"/>
                </a:solidFill>
              </a:rPr>
              <a:t> ثانياً-المحادثـــة</a:t>
            </a:r>
            <a:endParaRPr lang="ar-SA" sz="5400" smtClean="0">
              <a:solidFill>
                <a:schemeClr val="bg1"/>
              </a:solidFill>
            </a:endParaRPr>
          </a:p>
        </p:txBody>
      </p:sp>
      <p:sp>
        <p:nvSpPr>
          <p:cNvPr id="2051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/>
          <a:lstStyle/>
          <a:p>
            <a:r>
              <a:rPr lang="ar-EG" sz="4000" b="1" smtClean="0"/>
              <a:t>القراءة والمحادثة</a:t>
            </a:r>
            <a:endParaRPr lang="ar-SA" sz="4000" b="1" smtClean="0"/>
          </a:p>
        </p:txBody>
      </p:sp>
      <p:pic>
        <p:nvPicPr>
          <p:cNvPr id="2052" name="Picture 16" descr="C:\Users\USER\Pictures\imagesCAQ00F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3929063"/>
            <a:ext cx="11811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7" descr="C:\Users\USER\Pictures\imagesCAVDJ9B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357188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8" descr="C:\Users\USER\Pictures\imagesCAVDJ9B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25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19" descr="C:\Users\USER\Pictures\imagesCATYQHH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313" y="4000500"/>
            <a:ext cx="11811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Date Placeholder 15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E514C4-5769-4177-9A52-4E358C756B2A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2057" name="Footer Placeholder 17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  <p:sp>
        <p:nvSpPr>
          <p:cNvPr id="2058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E3EBC9-7106-42E0-87E2-CA81A411563D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ar-SA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8715375" cy="4786313"/>
          </a:xfrm>
          <a:solidFill>
            <a:srgbClr val="00B050"/>
          </a:solidFill>
        </p:spPr>
        <p:txBody>
          <a:bodyPr rtlCol="1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ar-EG" sz="54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 smtClean="0">
                <a:solidFill>
                  <a:schemeClr val="bg1"/>
                </a:solidFill>
              </a:rPr>
              <a:t> 1-تعريف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 smtClean="0">
                <a:solidFill>
                  <a:schemeClr val="bg1"/>
                </a:solidFill>
              </a:rPr>
              <a:t>   2-أنواعها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 smtClean="0">
                <a:solidFill>
                  <a:schemeClr val="bg1"/>
                </a:solidFill>
              </a:rPr>
              <a:t>   3-أهميتها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 smtClean="0">
                <a:solidFill>
                  <a:schemeClr val="bg1"/>
                </a:solidFill>
              </a:rPr>
              <a:t>           4- طرقها وآدابها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 smtClean="0">
                <a:solidFill>
                  <a:schemeClr val="bg1"/>
                </a:solidFill>
              </a:rPr>
              <a:t>  5-أمثلــة</a:t>
            </a:r>
            <a:endParaRPr lang="ar-SA" sz="5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 rtlCol="1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ar-EG" sz="3600" b="1" dirty="0" smtClean="0"/>
              <a:t>القراءة </a:t>
            </a:r>
            <a:r>
              <a:rPr lang="ar-EG" sz="3600" b="1" dirty="0"/>
              <a:t>والمحادثة</a:t>
            </a:r>
            <a:br>
              <a:rPr lang="ar-EG" sz="3600" b="1" dirty="0"/>
            </a:br>
            <a:r>
              <a:rPr lang="ar-EG" sz="4000" b="1" u="sng" dirty="0"/>
              <a:t>ثانياً-المحادثـــة</a:t>
            </a:r>
            <a:r>
              <a:rPr lang="ar-SA" sz="4000" b="1" u="sng" dirty="0"/>
              <a:t/>
            </a:r>
            <a:br>
              <a:rPr lang="ar-SA" sz="4000" b="1" u="sng" dirty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r>
              <a:rPr lang="ar-EG" sz="4000" b="1" dirty="0" smtClean="0"/>
              <a:t/>
            </a:r>
            <a:br>
              <a:rPr lang="ar-EG" sz="4000" b="1" dirty="0" smtClean="0"/>
            </a:br>
            <a:endParaRPr lang="ar-SA" sz="3600" b="1" u="sng" dirty="0"/>
          </a:p>
        </p:txBody>
      </p:sp>
      <p:pic>
        <p:nvPicPr>
          <p:cNvPr id="3076" name="Picture 4" descr="C:\Users\USER\Pictures\imagesCA5FS7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857375"/>
            <a:ext cx="6858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6" descr="C:\Users\USER\Pictures\imagesCAQ00FE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2143125"/>
            <a:ext cx="11811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7" descr="C:\Users\USER\Pictures\imagesCAVDJ9B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8" descr="C:\Users\USER\Pictures\imagesCAVDJ9B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22" descr="C:\Users\USER\Pictures\imagesCAXWP3M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00" y="2000250"/>
            <a:ext cx="11430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3265AF-8216-45B4-AF98-1C7BBD4DA19E}" type="datetime1">
              <a:rPr lang="ar-S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26/10/33</a:t>
            </a:fld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E5BEBB-168B-4B5A-A627-66A778896382}" type="slidenum">
              <a:rPr lang="ar-SA"/>
              <a:pPr>
                <a:defRPr/>
              </a:pPr>
              <a:t>2</a:t>
            </a:fld>
            <a:endParaRPr lang="ar-SA"/>
          </a:p>
        </p:txBody>
      </p:sp>
      <p:sp>
        <p:nvSpPr>
          <p:cNvPr id="3083" name="Footer Placeholder 1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8715375" cy="4786313"/>
          </a:xfrm>
          <a:solidFill>
            <a:srgbClr val="00B050"/>
          </a:solidFill>
        </p:spPr>
        <p:txBody>
          <a:bodyPr rtlCol="1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ar-EG" sz="5400" dirty="0" smtClean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 smtClean="0">
                <a:solidFill>
                  <a:schemeClr val="bg1"/>
                </a:solidFill>
              </a:rPr>
              <a:t> </a:t>
            </a:r>
            <a:r>
              <a:rPr lang="ar-EG" sz="7600" u="sng" dirty="0" smtClean="0">
                <a:solidFill>
                  <a:schemeClr val="bg1"/>
                </a:solidFill>
              </a:rPr>
              <a:t>أولا-تعريفها</a:t>
            </a:r>
            <a:r>
              <a:rPr lang="ar-EG" sz="7600" u="sng" dirty="0" smtClean="0">
                <a:solidFill>
                  <a:schemeClr val="bg1"/>
                </a:solidFill>
                <a:sym typeface="Wingdings" pitchFamily="2" charset="2"/>
              </a:rPr>
              <a:t>(</a:t>
            </a:r>
            <a:r>
              <a:rPr lang="ar-EG" sz="7600" u="sng" dirty="0" smtClean="0">
                <a:solidFill>
                  <a:schemeClr val="bg1"/>
                </a:solidFill>
              </a:rPr>
              <a:t>اصطلاحا)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u="sng" dirty="0" smtClean="0">
                <a:solidFill>
                  <a:schemeClr val="bg1"/>
                </a:solidFill>
              </a:rPr>
              <a:t>*هي: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1- كلام بين متحدث ومستمع أو فريقين أو مجموعتين , أو أكثر.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2-نشاط إنساني, ووسيلة للتعامل مع الآخر,وللتعبير عن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 متطلباته.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ar-EG" sz="7600" dirty="0" smtClean="0">
              <a:solidFill>
                <a:schemeClr val="bg1"/>
              </a:solidFill>
            </a:endParaRPr>
          </a:p>
        </p:txBody>
      </p:sp>
      <p:pic>
        <p:nvPicPr>
          <p:cNvPr id="4099" name="Picture 18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63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Date Placeholder 7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317D97-B4F6-41DB-B0C3-06F19CA72917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4101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1F258E-B592-45F5-AC3F-522021B6CC27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4102" name="Footer Placeholder 9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  <p:sp>
        <p:nvSpPr>
          <p:cNvPr id="4103" name="Title 1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571625"/>
          </a:xfrm>
        </p:spPr>
        <p:txBody>
          <a:bodyPr/>
          <a:lstStyle/>
          <a:p>
            <a:endParaRPr lang="ar-SA" smtClean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14313" y="214313"/>
            <a:ext cx="8715375" cy="1428750"/>
          </a:xfrm>
          <a:prstGeom prst="rect">
            <a:avLst/>
          </a:prstGeom>
          <a:solidFill>
            <a:srgbClr val="FFFF00"/>
          </a:solidFill>
        </p:spPr>
        <p:txBody>
          <a:bodyPr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14400" b="1" dirty="0">
                <a:latin typeface="+mj-lt"/>
                <a:ea typeface="+mj-ea"/>
                <a:cs typeface="+mj-cs"/>
              </a:rPr>
              <a:t>القراءة والمحادثة</a:t>
            </a:r>
            <a:br>
              <a:rPr lang="ar-EG" sz="14400" b="1" dirty="0">
                <a:latin typeface="+mj-lt"/>
                <a:ea typeface="+mj-ea"/>
                <a:cs typeface="+mj-cs"/>
              </a:rPr>
            </a:br>
            <a:r>
              <a:rPr lang="ar-EG" sz="14400" b="1" u="sng" dirty="0">
                <a:latin typeface="+mj-lt"/>
                <a:ea typeface="+mj-ea"/>
                <a:cs typeface="+mj-cs"/>
              </a:rPr>
              <a:t>ثانياً-المحادثـــة</a:t>
            </a:r>
            <a:r>
              <a:rPr lang="ar-SA" sz="14400" b="1" u="sng" dirty="0">
                <a:latin typeface="+mj-lt"/>
                <a:ea typeface="+mj-ea"/>
                <a:cs typeface="+mj-cs"/>
              </a:rPr>
              <a:t/>
            </a:r>
            <a:br>
              <a:rPr lang="ar-SA" sz="14400" b="1" u="sng" dirty="0">
                <a:latin typeface="+mj-lt"/>
                <a:ea typeface="+mj-ea"/>
                <a:cs typeface="+mj-cs"/>
              </a:rPr>
            </a:br>
            <a:endParaRPr lang="ar-SA" sz="14400" b="1" u="sng" dirty="0">
              <a:latin typeface="+mj-lt"/>
              <a:ea typeface="+mj-ea"/>
              <a:cs typeface="+mj-cs"/>
            </a:endParaRPr>
          </a:p>
        </p:txBody>
      </p:sp>
      <p:pic>
        <p:nvPicPr>
          <p:cNvPr id="4105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688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8715375" cy="4786313"/>
          </a:xfrm>
          <a:solidFill>
            <a:srgbClr val="00B050"/>
          </a:solidFill>
        </p:spPr>
        <p:txBody>
          <a:bodyPr rtlCol="1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ar-EG" sz="5400" dirty="0" smtClean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 smtClean="0">
                <a:solidFill>
                  <a:schemeClr val="bg1"/>
                </a:solidFill>
              </a:rPr>
              <a:t> (</a:t>
            </a:r>
            <a:r>
              <a:rPr lang="ar-EG" sz="7600" dirty="0" smtClean="0">
                <a:solidFill>
                  <a:schemeClr val="bg1"/>
                </a:solidFill>
              </a:rPr>
              <a:t>تابع)</a:t>
            </a:r>
            <a:r>
              <a:rPr lang="ar-EG" sz="5400" dirty="0" smtClean="0">
                <a:solidFill>
                  <a:schemeClr val="bg1"/>
                </a:solidFill>
              </a:rPr>
              <a:t>:</a:t>
            </a:r>
            <a:r>
              <a:rPr lang="ar-EG" sz="7600" u="sng" dirty="0" smtClean="0">
                <a:solidFill>
                  <a:schemeClr val="bg1"/>
                </a:solidFill>
              </a:rPr>
              <a:t>أولا-تعريفها: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3-على وزن : </a:t>
            </a:r>
            <a:r>
              <a:rPr lang="ar-EG" sz="7600" dirty="0" err="1" smtClean="0">
                <a:solidFill>
                  <a:schemeClr val="bg1"/>
                </a:solidFill>
              </a:rPr>
              <a:t>مفاعلة</a:t>
            </a:r>
            <a:r>
              <a:rPr lang="ar-EG" sz="7600" dirty="0" smtClean="0">
                <a:solidFill>
                  <a:schemeClr val="bg1"/>
                </a:solidFill>
              </a:rPr>
              <a:t> ,وهي مصدر من 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الفعل:حادث, على وزن :فاعل, وتعني أن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 يشترك شخصان أو أكثر في الكلام  عن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 شيء معين مثل الزيارات,المؤتمرات , 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 المنتديات....</a:t>
            </a:r>
            <a:r>
              <a:rPr lang="ar-EG" sz="7600" dirty="0" err="1" smtClean="0">
                <a:solidFill>
                  <a:schemeClr val="bg1"/>
                </a:solidFill>
              </a:rPr>
              <a:t>إلخ</a:t>
            </a:r>
            <a:r>
              <a:rPr lang="ar-EG" sz="7600" dirty="0" smtClean="0">
                <a:solidFill>
                  <a:schemeClr val="bg1"/>
                </a:solidFill>
              </a:rPr>
              <a:t>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ar-SA" sz="5800" dirty="0">
              <a:solidFill>
                <a:schemeClr val="bg1"/>
              </a:solidFill>
            </a:endParaRPr>
          </a:p>
        </p:txBody>
      </p:sp>
      <p:pic>
        <p:nvPicPr>
          <p:cNvPr id="5123" name="Picture 18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63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Date Placeholder 7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B1C75F-C5FE-4892-8A1C-FC8FC821B6C2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5125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1CEB9D-CCFC-4A41-BEB2-4F8E706815A0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5126" name="Footer Placeholder 9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  <p:sp>
        <p:nvSpPr>
          <p:cNvPr id="5127" name="Title 1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571625"/>
          </a:xfrm>
        </p:spPr>
        <p:txBody>
          <a:bodyPr/>
          <a:lstStyle/>
          <a:p>
            <a:endParaRPr lang="ar-SA" smtClean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14313" y="214313"/>
            <a:ext cx="8715375" cy="1428750"/>
          </a:xfrm>
          <a:prstGeom prst="rect">
            <a:avLst/>
          </a:prstGeom>
          <a:solidFill>
            <a:srgbClr val="FFFF00"/>
          </a:solidFill>
        </p:spPr>
        <p:txBody>
          <a:bodyPr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14400" b="1" dirty="0">
                <a:latin typeface="+mj-lt"/>
                <a:ea typeface="+mj-ea"/>
                <a:cs typeface="+mj-cs"/>
              </a:rPr>
              <a:t>القراءة والمحادثة</a:t>
            </a:r>
            <a:br>
              <a:rPr lang="ar-EG" sz="14400" b="1" dirty="0">
                <a:latin typeface="+mj-lt"/>
                <a:ea typeface="+mj-ea"/>
                <a:cs typeface="+mj-cs"/>
              </a:rPr>
            </a:br>
            <a:r>
              <a:rPr lang="ar-EG" sz="14400" b="1" u="sng" dirty="0">
                <a:latin typeface="+mj-lt"/>
                <a:ea typeface="+mj-ea"/>
                <a:cs typeface="+mj-cs"/>
              </a:rPr>
              <a:t>ثانياً-المحادثـــة</a:t>
            </a:r>
            <a:r>
              <a:rPr lang="ar-SA" sz="14400" b="1" u="sng" dirty="0">
                <a:latin typeface="+mj-lt"/>
                <a:ea typeface="+mj-ea"/>
                <a:cs typeface="+mj-cs"/>
              </a:rPr>
              <a:t/>
            </a:r>
            <a:br>
              <a:rPr lang="ar-SA" sz="14400" b="1" u="sng" dirty="0">
                <a:latin typeface="+mj-lt"/>
                <a:ea typeface="+mj-ea"/>
                <a:cs typeface="+mj-cs"/>
              </a:rPr>
            </a:br>
            <a:endParaRPr lang="ar-SA" sz="14400" b="1" u="sng" dirty="0">
              <a:latin typeface="+mj-lt"/>
              <a:ea typeface="+mj-ea"/>
              <a:cs typeface="+mj-cs"/>
            </a:endParaRPr>
          </a:p>
        </p:txBody>
      </p:sp>
      <p:pic>
        <p:nvPicPr>
          <p:cNvPr id="5129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688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8715375" cy="4786313"/>
          </a:xfrm>
          <a:solidFill>
            <a:srgbClr val="00B050"/>
          </a:solidFill>
        </p:spPr>
        <p:txBody>
          <a:bodyPr rtlCol="1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ar-EG" sz="5400" dirty="0" smtClean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dirty="0" smtClean="0">
                <a:solidFill>
                  <a:schemeClr val="bg1"/>
                </a:solidFill>
              </a:rPr>
              <a:t> (</a:t>
            </a:r>
            <a:r>
              <a:rPr lang="ar-EG" sz="7600" dirty="0" smtClean="0">
                <a:solidFill>
                  <a:schemeClr val="bg1"/>
                </a:solidFill>
              </a:rPr>
              <a:t>تابع)</a:t>
            </a:r>
            <a:r>
              <a:rPr lang="ar-EG" sz="5400" dirty="0" smtClean="0">
                <a:solidFill>
                  <a:schemeClr val="bg1"/>
                </a:solidFill>
              </a:rPr>
              <a:t>:</a:t>
            </a:r>
            <a:r>
              <a:rPr lang="ar-EG" sz="7600" u="sng" dirty="0" smtClean="0">
                <a:solidFill>
                  <a:schemeClr val="bg1"/>
                </a:solidFill>
              </a:rPr>
              <a:t>أولاً-تعريفها: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3-على وزن : </a:t>
            </a:r>
            <a:r>
              <a:rPr lang="ar-EG" sz="7600" dirty="0" err="1" smtClean="0">
                <a:solidFill>
                  <a:schemeClr val="bg1"/>
                </a:solidFill>
              </a:rPr>
              <a:t>مفاعلة</a:t>
            </a:r>
            <a:r>
              <a:rPr lang="ar-EG" sz="7600" dirty="0" smtClean="0">
                <a:solidFill>
                  <a:schemeClr val="bg1"/>
                </a:solidFill>
              </a:rPr>
              <a:t> ,وهي مصدر من 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الفعل:حادث, على وزن :فاعل, وتعني أن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 يشترك شخصان أو أكثر في الكلام  عن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 شيء معين مثل الزيارات,المؤتمرات , 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7600" dirty="0" smtClean="0">
                <a:solidFill>
                  <a:schemeClr val="bg1"/>
                </a:solidFill>
              </a:rPr>
              <a:t>    المنتديات....</a:t>
            </a:r>
            <a:r>
              <a:rPr lang="ar-EG" sz="7600" dirty="0" err="1" smtClean="0">
                <a:solidFill>
                  <a:schemeClr val="bg1"/>
                </a:solidFill>
              </a:rPr>
              <a:t>إلخ</a:t>
            </a:r>
            <a:r>
              <a:rPr lang="ar-EG" sz="7600" dirty="0" smtClean="0">
                <a:solidFill>
                  <a:schemeClr val="bg1"/>
                </a:solidFill>
              </a:rPr>
              <a:t>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ar-SA" sz="5800" dirty="0">
              <a:solidFill>
                <a:schemeClr val="bg1"/>
              </a:solidFill>
            </a:endParaRPr>
          </a:p>
        </p:txBody>
      </p:sp>
      <p:pic>
        <p:nvPicPr>
          <p:cNvPr id="6147" name="Picture 18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63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Date Placeholder 7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B726AB-CEA5-466A-B0DC-D3E4E41493EF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6149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7DD298-6B29-43E3-A02C-90FE831FD72F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6150" name="Footer Placeholder 9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  <p:sp>
        <p:nvSpPr>
          <p:cNvPr id="6151" name="Title 1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571625"/>
          </a:xfrm>
        </p:spPr>
        <p:txBody>
          <a:bodyPr/>
          <a:lstStyle/>
          <a:p>
            <a:endParaRPr lang="ar-SA" smtClean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14313" y="214313"/>
            <a:ext cx="8715375" cy="1428750"/>
          </a:xfrm>
          <a:prstGeom prst="rect">
            <a:avLst/>
          </a:prstGeom>
          <a:solidFill>
            <a:srgbClr val="FFFF00"/>
          </a:solidFill>
        </p:spPr>
        <p:txBody>
          <a:bodyPr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4000" b="1" dirty="0"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latin typeface="+mj-lt"/>
                <a:ea typeface="+mj-ea"/>
                <a:cs typeface="+mj-cs"/>
              </a:rPr>
            </a:br>
            <a:r>
              <a:rPr lang="ar-EG" sz="14400" b="1" dirty="0">
                <a:latin typeface="+mj-lt"/>
                <a:ea typeface="+mj-ea"/>
                <a:cs typeface="+mj-cs"/>
              </a:rPr>
              <a:t>القراءة والمحادثة</a:t>
            </a:r>
            <a:br>
              <a:rPr lang="ar-EG" sz="14400" b="1" dirty="0">
                <a:latin typeface="+mj-lt"/>
                <a:ea typeface="+mj-ea"/>
                <a:cs typeface="+mj-cs"/>
              </a:rPr>
            </a:br>
            <a:r>
              <a:rPr lang="ar-EG" sz="14400" b="1" u="sng" dirty="0">
                <a:latin typeface="+mj-lt"/>
                <a:ea typeface="+mj-ea"/>
                <a:cs typeface="+mj-cs"/>
              </a:rPr>
              <a:t>ثانياً-المحادثـــة</a:t>
            </a:r>
            <a:r>
              <a:rPr lang="ar-SA" sz="14400" b="1" u="sng" dirty="0">
                <a:latin typeface="+mj-lt"/>
                <a:ea typeface="+mj-ea"/>
                <a:cs typeface="+mj-cs"/>
              </a:rPr>
              <a:t/>
            </a:r>
            <a:br>
              <a:rPr lang="ar-SA" sz="14400" b="1" u="sng" dirty="0">
                <a:latin typeface="+mj-lt"/>
                <a:ea typeface="+mj-ea"/>
                <a:cs typeface="+mj-cs"/>
              </a:rPr>
            </a:br>
            <a:endParaRPr lang="ar-SA" sz="14400" b="1" u="sng" dirty="0">
              <a:latin typeface="+mj-lt"/>
              <a:ea typeface="+mj-ea"/>
              <a:cs typeface="+mj-cs"/>
            </a:endParaRPr>
          </a:p>
        </p:txBody>
      </p:sp>
      <p:pic>
        <p:nvPicPr>
          <p:cNvPr id="6153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688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itle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8715375" cy="4786313"/>
          </a:xfrm>
          <a:solidFill>
            <a:srgbClr val="00B050"/>
          </a:solidFill>
        </p:spPr>
        <p:txBody>
          <a:bodyPr/>
          <a:lstStyle/>
          <a:p>
            <a:pPr algn="r">
              <a:buFont typeface="Wingdings 2" pitchFamily="18" charset="2"/>
              <a:buNone/>
            </a:pPr>
            <a:r>
              <a:rPr lang="ar-EG" sz="4000" smtClean="0">
                <a:solidFill>
                  <a:schemeClr val="bg1"/>
                </a:solidFill>
              </a:rPr>
              <a:t> 1</a:t>
            </a:r>
            <a:r>
              <a:rPr lang="ar-EG" sz="4000" u="sng" smtClean="0">
                <a:solidFill>
                  <a:schemeClr val="bg1"/>
                </a:solidFill>
              </a:rPr>
              <a:t>-تابع :تعريفها</a:t>
            </a:r>
          </a:p>
          <a:p>
            <a:pPr algn="r">
              <a:buFont typeface="Wingdings 2" pitchFamily="18" charset="2"/>
              <a:buNone/>
            </a:pPr>
            <a:r>
              <a:rPr lang="ar-EG" sz="4000" smtClean="0">
                <a:solidFill>
                  <a:schemeClr val="bg1"/>
                </a:solidFill>
              </a:rPr>
              <a:t>4-وسيلة مهمة جداً في العملية التعليمية.</a:t>
            </a:r>
          </a:p>
        </p:txBody>
      </p:sp>
      <p:sp>
        <p:nvSpPr>
          <p:cNvPr id="18435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 rtlCol="1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ar-EG" sz="3200" b="1" smtClean="0"/>
              <a:t>القراءة والمحادثة</a:t>
            </a:r>
            <a:br>
              <a:rPr lang="ar-EG" sz="3200" b="1" smtClean="0"/>
            </a:br>
            <a:r>
              <a:rPr lang="ar-EG" sz="3200" b="1" u="sng" smtClean="0"/>
              <a:t>ثانياً-المحادثـــة</a:t>
            </a:r>
            <a:r>
              <a:rPr lang="ar-SA" sz="3200" b="1" u="sng" smtClean="0"/>
              <a:t/>
            </a:r>
            <a:br>
              <a:rPr lang="ar-SA" sz="3200" b="1" u="sng" smtClean="0"/>
            </a:br>
            <a:endParaRPr lang="ar-SA" sz="3200" b="1" u="sng" smtClean="0"/>
          </a:p>
        </p:txBody>
      </p:sp>
      <p:pic>
        <p:nvPicPr>
          <p:cNvPr id="7172" name="Picture 16" descr="C:\Users\USER\Pictures\imagesCAQ00F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3929063"/>
            <a:ext cx="11811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17" descr="C:\Users\USER\Pictures\imagesCAVDJ9B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8" descr="C:\Users\USER\Pictures\imagesCAVDJ9B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25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Date Placeholder 9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C76BD4-C7CB-444E-8755-10AE17A0E9AA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7176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FD616B-887B-41BE-98C4-CFD8A2234FA5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7177" name="Footer Placeholder 1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8715375" cy="4786313"/>
          </a:xfrm>
          <a:solidFill>
            <a:srgbClr val="00B050"/>
          </a:solidFill>
        </p:spPr>
        <p:txBody>
          <a:bodyPr rtlCol="1">
            <a:normAutofit fontScale="92500"/>
          </a:bodyPr>
          <a:lstStyle/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4000" dirty="0" smtClean="0">
                <a:solidFill>
                  <a:schemeClr val="bg1"/>
                </a:solidFill>
              </a:rPr>
              <a:t> **</a:t>
            </a:r>
            <a:r>
              <a:rPr lang="ar-EG" sz="4000" u="sng" dirty="0" smtClean="0">
                <a:solidFill>
                  <a:srgbClr val="FFFF00"/>
                </a:solidFill>
              </a:rPr>
              <a:t>ملحوظة:-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4000" dirty="0" smtClean="0">
                <a:solidFill>
                  <a:srgbClr val="FFFF00"/>
                </a:solidFill>
              </a:rPr>
              <a:t>لابد من تهيئة المتحدث نفسيا وتربويا ولغويا وشفهيا للتحدث, وذلك بإخباره مسبقا بما يلي: </a:t>
            </a:r>
          </a:p>
          <a:p>
            <a:pPr marL="742950" indent="-742950"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4000" dirty="0" smtClean="0">
                <a:solidFill>
                  <a:srgbClr val="FFFF00"/>
                </a:solidFill>
              </a:rPr>
              <a:t>  أ-موضوع المحادثة.</a:t>
            </a:r>
          </a:p>
          <a:p>
            <a:pPr marL="742950" indent="-742950"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4000" dirty="0" smtClean="0">
                <a:solidFill>
                  <a:srgbClr val="FFFF00"/>
                </a:solidFill>
              </a:rPr>
              <a:t>  ب-تاريخ ووقت المحادثة.</a:t>
            </a:r>
          </a:p>
          <a:p>
            <a:pPr marL="742950" indent="-742950"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4000" dirty="0" smtClean="0">
                <a:solidFill>
                  <a:srgbClr val="FFFF00"/>
                </a:solidFill>
              </a:rPr>
              <a:t>  </a:t>
            </a:r>
            <a:r>
              <a:rPr lang="ar-EG" sz="4000" dirty="0" err="1" smtClean="0">
                <a:solidFill>
                  <a:srgbClr val="FFFF00"/>
                </a:solidFill>
              </a:rPr>
              <a:t>جـ</a:t>
            </a:r>
            <a:r>
              <a:rPr lang="ar-EG" sz="4000" dirty="0" smtClean="0">
                <a:solidFill>
                  <a:srgbClr val="FFFF00"/>
                </a:solidFill>
              </a:rPr>
              <a:t> -نبذة مختصرة عن جمهور الحاضرين أو المستمعين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4000" dirty="0" smtClean="0">
                <a:solidFill>
                  <a:srgbClr val="FFFF00"/>
                </a:solidFill>
              </a:rPr>
              <a:t>   </a:t>
            </a:r>
            <a:endParaRPr lang="ar-SA" sz="4000" dirty="0" smtClean="0">
              <a:solidFill>
                <a:srgbClr val="FFFF00"/>
              </a:solidFill>
            </a:endParaRP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ar-SA" sz="4000" dirty="0">
              <a:solidFill>
                <a:srgbClr val="FFFF00"/>
              </a:solidFill>
            </a:endParaRPr>
          </a:p>
        </p:txBody>
      </p:sp>
      <p:sp>
        <p:nvSpPr>
          <p:cNvPr id="8195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/>
          <a:lstStyle/>
          <a:p>
            <a:r>
              <a:rPr lang="ar-EG" sz="4000" b="1" smtClean="0"/>
              <a:t>القراءة والمحادثة</a:t>
            </a:r>
            <a:br>
              <a:rPr lang="ar-EG" sz="4000" b="1" smtClean="0"/>
            </a:br>
            <a:r>
              <a:rPr lang="ar-EG" sz="4000" b="1" smtClean="0"/>
              <a:t>المحادثة</a:t>
            </a:r>
            <a:endParaRPr lang="ar-SA" sz="4000" b="1" smtClean="0"/>
          </a:p>
        </p:txBody>
      </p:sp>
      <p:pic>
        <p:nvPicPr>
          <p:cNvPr id="8196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8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25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Date Placeholder 9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77BD11-6B98-40D7-B20D-3272278D76B5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8199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207A02-854D-4D3B-BDDE-9134309D0684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8200" name="Footer Placeholder 1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85938"/>
            <a:ext cx="8715375" cy="4786312"/>
          </a:xfrm>
          <a:solidFill>
            <a:srgbClr val="00B050"/>
          </a:solidFill>
        </p:spPr>
        <p:txBody>
          <a:bodyPr rtlCol="1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u="sng" dirty="0" smtClean="0">
                <a:solidFill>
                  <a:schemeClr val="bg1"/>
                </a:solidFill>
              </a:rPr>
              <a:t>ثانياً-أهميتها:</a:t>
            </a:r>
            <a:endParaRPr lang="ar-EG" sz="5400" dirty="0" smtClean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600" u="sng" dirty="0" smtClean="0">
                <a:solidFill>
                  <a:schemeClr val="bg1"/>
                </a:solidFill>
              </a:rPr>
              <a:t>          * وتكمن أهميتها في التالي: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600" dirty="0" smtClean="0">
                <a:solidFill>
                  <a:schemeClr val="bg1"/>
                </a:solidFill>
              </a:rPr>
              <a:t>1- مفيدة لاكتساب مهارة فن الإلقاء والنطق الصحيح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600" dirty="0" smtClean="0">
                <a:solidFill>
                  <a:schemeClr val="bg1"/>
                </a:solidFill>
              </a:rPr>
              <a:t>    للحروف والكلمات.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600" dirty="0" smtClean="0">
                <a:solidFill>
                  <a:schemeClr val="bg1"/>
                </a:solidFill>
              </a:rPr>
              <a:t>2-هي الخطوة الأولى للتعرف على اللغة, واختيار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600" dirty="0" smtClean="0">
                <a:solidFill>
                  <a:schemeClr val="bg1"/>
                </a:solidFill>
              </a:rPr>
              <a:t>   الكلمات والجمل والأساليب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600" dirty="0" smtClean="0">
                <a:solidFill>
                  <a:schemeClr val="bg1"/>
                </a:solidFill>
              </a:rPr>
              <a:t>3- لتنمية مهارة التحاور مع الآخرين والمواجهة 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ar-EG" sz="3600" dirty="0" smtClean="0">
              <a:solidFill>
                <a:schemeClr val="bg1"/>
              </a:solidFill>
            </a:endParaRPr>
          </a:p>
        </p:txBody>
      </p:sp>
      <p:sp>
        <p:nvSpPr>
          <p:cNvPr id="9219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/>
          <a:lstStyle/>
          <a:p>
            <a:r>
              <a:rPr lang="ar-EG" sz="4000" b="1" smtClean="0"/>
              <a:t>القراءة والمحادثة</a:t>
            </a:r>
            <a:br>
              <a:rPr lang="ar-EG" sz="4000" b="1" smtClean="0"/>
            </a:br>
            <a:r>
              <a:rPr lang="ar-EG" sz="4000" b="1" smtClean="0"/>
              <a:t>المحادثة</a:t>
            </a:r>
            <a:endParaRPr lang="ar-SA" sz="4000" b="1" smtClean="0"/>
          </a:p>
        </p:txBody>
      </p:sp>
      <p:pic>
        <p:nvPicPr>
          <p:cNvPr id="9220" name="Picture 16" descr="C:\Users\USER\Pictures\imagesCAQ00F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785938"/>
            <a:ext cx="11811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7" descr="C:\Users\USER\Pictures\imagesCAVDJ9B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357188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8" descr="C:\Users\USER\Pictures\imagesCAVDJ9B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25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6" descr="C:\Users\USER\Pictures\imagesCAQ00F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0" y="1785938"/>
            <a:ext cx="11811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Date Placeholder 10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2CBFCB-4F16-44F4-9858-36D851F1D1A4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9225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B408A9-0BA0-4F34-92F9-48186EC609C3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9226" name="Footer Placeholder 1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143625"/>
            <a:ext cx="2876550" cy="577850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3" y="1714500"/>
            <a:ext cx="8715375" cy="4929188"/>
          </a:xfrm>
          <a:solidFill>
            <a:srgbClr val="00B050"/>
          </a:solidFill>
        </p:spPr>
        <p:txBody>
          <a:bodyPr rtlCol="1">
            <a:normAutofit fontScale="92500" lnSpcReduction="20000"/>
          </a:bodyPr>
          <a:lstStyle/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5400" u="sng" dirty="0" smtClean="0">
                <a:solidFill>
                  <a:schemeClr val="bg1"/>
                </a:solidFill>
              </a:rPr>
              <a:t>تابع:أهمية المحادثة</a:t>
            </a:r>
            <a:endParaRPr lang="ar-EG" sz="4700" u="sng" dirty="0" smtClean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4200" dirty="0" smtClean="0">
                <a:solidFill>
                  <a:schemeClr val="bg1"/>
                </a:solidFill>
              </a:rPr>
              <a:t>4</a:t>
            </a:r>
            <a:r>
              <a:rPr lang="ar-EG" sz="3900" dirty="0" smtClean="0">
                <a:solidFill>
                  <a:schemeClr val="bg1"/>
                </a:solidFill>
              </a:rPr>
              <a:t>- لتعلم احترام رأي الآخرين وحسن الاستماع إليهم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900" dirty="0" smtClean="0">
                <a:solidFill>
                  <a:schemeClr val="bg1"/>
                </a:solidFill>
              </a:rPr>
              <a:t>5- لمعرفة الأوقات التي نتكلم فيها ,والأوقات التي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900" dirty="0" smtClean="0">
                <a:solidFill>
                  <a:schemeClr val="bg1"/>
                </a:solidFill>
              </a:rPr>
              <a:t>    نصمت فيها.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900" dirty="0" smtClean="0">
                <a:solidFill>
                  <a:schemeClr val="bg1"/>
                </a:solidFill>
              </a:rPr>
              <a:t>6-مهمة لتوسيع دائرة المعرفة والخيال.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900" dirty="0" smtClean="0">
                <a:solidFill>
                  <a:schemeClr val="bg1"/>
                </a:solidFill>
              </a:rPr>
              <a:t>7-مهمة للتعود على التفكير المنطقي والجاد والسريع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900" dirty="0" smtClean="0">
                <a:solidFill>
                  <a:schemeClr val="bg1"/>
                </a:solidFill>
              </a:rPr>
              <a:t>8- ضرورية لتنمية الثقة بالنفس والتعبير بشجاعة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ar-EG" sz="3900" dirty="0" smtClean="0">
                <a:solidFill>
                  <a:schemeClr val="bg1"/>
                </a:solidFill>
              </a:rPr>
              <a:t>    وأسلوب راقٍ عن وجهة نظر محددة.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ar-EG" sz="2800" dirty="0" smtClean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ar-EG" sz="2800" dirty="0" smtClean="0">
              <a:solidFill>
                <a:schemeClr val="bg1"/>
              </a:solidFill>
            </a:endParaRPr>
          </a:p>
        </p:txBody>
      </p:sp>
      <p:sp>
        <p:nvSpPr>
          <p:cNvPr id="10243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/>
          <a:lstStyle/>
          <a:p>
            <a:r>
              <a:rPr lang="ar-EG" sz="4000" b="1" smtClean="0"/>
              <a:t>القراءة والمحادثة</a:t>
            </a:r>
            <a:br>
              <a:rPr lang="ar-EG" sz="4000" b="1" smtClean="0"/>
            </a:br>
            <a:r>
              <a:rPr lang="ar-EG" sz="4000" b="1" smtClean="0"/>
              <a:t>المحادثة</a:t>
            </a:r>
            <a:endParaRPr lang="ar-SA" sz="4000" b="1" smtClean="0"/>
          </a:p>
        </p:txBody>
      </p:sp>
      <p:pic>
        <p:nvPicPr>
          <p:cNvPr id="10244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357188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8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25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Date Placeholder 10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402150-95EB-41D4-A876-566DAC300B07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10247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A13C1B-965A-4A2B-8BC2-DBDFD55CE9D8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10248" name="Footer Placeholder 1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itle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8715375" cy="4786313"/>
          </a:xfrm>
          <a:solidFill>
            <a:srgbClr val="00B050"/>
          </a:solidFill>
        </p:spPr>
        <p:txBody>
          <a:bodyPr/>
          <a:lstStyle/>
          <a:p>
            <a:pPr algn="r">
              <a:buFont typeface="Wingdings 2" pitchFamily="18" charset="2"/>
              <a:buNone/>
            </a:pPr>
            <a:r>
              <a:rPr lang="ar-EG" sz="3600" u="sng" smtClean="0">
                <a:solidFill>
                  <a:schemeClr val="bg1"/>
                </a:solidFill>
              </a:rPr>
              <a:t>تابع:أهمية المحادثة</a:t>
            </a:r>
            <a:r>
              <a:rPr lang="ar-EG" sz="3600" smtClean="0">
                <a:solidFill>
                  <a:schemeClr val="bg1"/>
                </a:solidFill>
              </a:rPr>
              <a:t>:</a:t>
            </a:r>
            <a:endParaRPr lang="ar-EG" sz="3600" u="sng" smtClean="0">
              <a:solidFill>
                <a:schemeClr val="bg1"/>
              </a:solidFill>
            </a:endParaRPr>
          </a:p>
          <a:p>
            <a:pPr algn="r">
              <a:buFont typeface="Wingdings 2" pitchFamily="18" charset="2"/>
              <a:buNone/>
            </a:pPr>
            <a:r>
              <a:rPr lang="ar-EG" sz="3600" smtClean="0">
                <a:solidFill>
                  <a:schemeClr val="bg1"/>
                </a:solidFill>
              </a:rPr>
              <a:t>9- لتنمية القدرة على تغيير مجرى الحديث عند</a:t>
            </a:r>
          </a:p>
          <a:p>
            <a:pPr algn="r">
              <a:buFont typeface="Wingdings 2" pitchFamily="18" charset="2"/>
              <a:buNone/>
            </a:pPr>
            <a:r>
              <a:rPr lang="ar-EG" sz="3600" smtClean="0">
                <a:solidFill>
                  <a:schemeClr val="bg1"/>
                </a:solidFill>
              </a:rPr>
              <a:t>    الضرورة. </a:t>
            </a:r>
          </a:p>
          <a:p>
            <a:pPr algn="r">
              <a:buFont typeface="Wingdings 2" pitchFamily="18" charset="2"/>
              <a:buNone/>
            </a:pPr>
            <a:r>
              <a:rPr lang="ar-EG" sz="3600" smtClean="0">
                <a:solidFill>
                  <a:schemeClr val="bg1"/>
                </a:solidFill>
              </a:rPr>
              <a:t>10-لاكتساب مهارة التأثير في الآخرين:الوقفات</a:t>
            </a:r>
            <a:r>
              <a:rPr lang="ar-SA" sz="3600" smtClean="0">
                <a:solidFill>
                  <a:schemeClr val="bg1"/>
                </a:solidFill>
              </a:rPr>
              <a:t> -</a:t>
            </a:r>
            <a:r>
              <a:rPr lang="ar-EG" sz="3600" smtClean="0">
                <a:solidFill>
                  <a:schemeClr val="bg1"/>
                </a:solidFill>
              </a:rPr>
              <a:t>السكتات</a:t>
            </a:r>
            <a:r>
              <a:rPr lang="ar-SA" sz="3600" smtClean="0">
                <a:solidFill>
                  <a:schemeClr val="bg1"/>
                </a:solidFill>
              </a:rPr>
              <a:t> </a:t>
            </a:r>
            <a:r>
              <a:rPr lang="ar-EG" sz="3600" smtClean="0">
                <a:solidFill>
                  <a:schemeClr val="bg1"/>
                </a:solidFill>
              </a:rPr>
              <a:t>-</a:t>
            </a:r>
            <a:r>
              <a:rPr lang="ar-SA" sz="3600" smtClean="0">
                <a:solidFill>
                  <a:schemeClr val="bg1"/>
                </a:solidFill>
              </a:rPr>
              <a:t>  </a:t>
            </a:r>
          </a:p>
          <a:p>
            <a:pPr algn="r">
              <a:buFont typeface="Wingdings 2" pitchFamily="18" charset="2"/>
              <a:buNone/>
            </a:pPr>
            <a:r>
              <a:rPr lang="ar-SA" sz="3600" smtClean="0">
                <a:solidFill>
                  <a:schemeClr val="bg1"/>
                </a:solidFill>
              </a:rPr>
              <a:t>     </a:t>
            </a:r>
            <a:r>
              <a:rPr lang="ar-EG" sz="3600" smtClean="0">
                <a:solidFill>
                  <a:schemeClr val="bg1"/>
                </a:solidFill>
              </a:rPr>
              <a:t>التلوين الصوتي- حركات جسمية  معينة -لغة الإشارة </a:t>
            </a:r>
          </a:p>
          <a:p>
            <a:pPr algn="r">
              <a:buFont typeface="Wingdings 2" pitchFamily="18" charset="2"/>
              <a:buNone/>
            </a:pPr>
            <a:r>
              <a:rPr lang="ar-EG" sz="3600" smtClean="0">
                <a:solidFill>
                  <a:schemeClr val="bg1"/>
                </a:solidFill>
              </a:rPr>
              <a:t>11- لاكتساب الخبرات من تجارب الآخرين.</a:t>
            </a:r>
          </a:p>
        </p:txBody>
      </p:sp>
      <p:sp>
        <p:nvSpPr>
          <p:cNvPr id="11267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/>
          <a:lstStyle/>
          <a:p>
            <a:r>
              <a:rPr lang="ar-EG" sz="4000" b="1" smtClean="0"/>
              <a:t>القراءة والمحادثة</a:t>
            </a:r>
            <a:br>
              <a:rPr lang="ar-EG" sz="4000" b="1" smtClean="0"/>
            </a:br>
            <a:r>
              <a:rPr lang="ar-EG" sz="4000" b="1" smtClean="0"/>
              <a:t>المحادثة</a:t>
            </a:r>
            <a:endParaRPr lang="ar-SA" sz="4000" b="1" smtClean="0"/>
          </a:p>
        </p:txBody>
      </p:sp>
      <p:pic>
        <p:nvPicPr>
          <p:cNvPr id="11268" name="Picture 17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357188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8" descr="C:\Users\USER\Pictures\imagesCAVDJ9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25" y="285750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Date Placeholder 9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562B79-785C-43EE-AF1B-44C57AFC3C02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11271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D239562-19F0-4485-A6C1-15581B11911A}" type="slidenum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11272" name="Footer Placeholder 1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itle 2"/>
          <p:cNvSpPr>
            <a:spLocks noGrp="1"/>
          </p:cNvSpPr>
          <p:nvPr>
            <p:ph type="subTitle" idx="1"/>
          </p:nvPr>
        </p:nvSpPr>
        <p:spPr>
          <a:xfrm>
            <a:off x="214313" y="1857375"/>
            <a:ext cx="8715375" cy="4786313"/>
          </a:xfrm>
          <a:solidFill>
            <a:srgbClr val="00B050"/>
          </a:solidFill>
        </p:spPr>
        <p:txBody>
          <a:bodyPr/>
          <a:lstStyle/>
          <a:p>
            <a:pPr algn="r">
              <a:buFont typeface="Wingdings 2" pitchFamily="18" charset="2"/>
              <a:buNone/>
            </a:pPr>
            <a:r>
              <a:rPr lang="ar-EG" sz="4000" u="sng" smtClean="0">
                <a:solidFill>
                  <a:schemeClr val="bg1"/>
                </a:solidFill>
              </a:rPr>
              <a:t>ثالثا:أنواع المحادثة</a:t>
            </a:r>
          </a:p>
          <a:p>
            <a:pPr algn="r">
              <a:buFont typeface="Wingdings 2" pitchFamily="18" charset="2"/>
              <a:buNone/>
            </a:pPr>
            <a:r>
              <a:rPr lang="ar-EG" sz="3600" smtClean="0">
                <a:solidFill>
                  <a:schemeClr val="bg1"/>
                </a:solidFill>
              </a:rPr>
              <a:t>1-الخطب والمناظرات</a:t>
            </a:r>
          </a:p>
          <a:p>
            <a:pPr algn="r">
              <a:buFont typeface="Wingdings 2" pitchFamily="18" charset="2"/>
              <a:buNone/>
            </a:pPr>
            <a:r>
              <a:rPr lang="ar-EG" sz="3600" smtClean="0">
                <a:solidFill>
                  <a:schemeClr val="bg1"/>
                </a:solidFill>
              </a:rPr>
              <a:t>2-المقابلات الإذاعية و التلفازية</a:t>
            </a:r>
          </a:p>
          <a:p>
            <a:pPr algn="r">
              <a:buFont typeface="Wingdings 2" pitchFamily="18" charset="2"/>
              <a:buNone/>
            </a:pPr>
            <a:r>
              <a:rPr lang="ar-EG" sz="3600" smtClean="0">
                <a:solidFill>
                  <a:schemeClr val="bg1"/>
                </a:solidFill>
              </a:rPr>
              <a:t>3- مناقشة الأبحاث والتوصيات والمؤتمرات</a:t>
            </a:r>
          </a:p>
          <a:p>
            <a:pPr algn="r">
              <a:buFont typeface="Wingdings 2" pitchFamily="18" charset="2"/>
              <a:buNone/>
            </a:pPr>
            <a:r>
              <a:rPr lang="ar-EG" sz="3600" smtClean="0">
                <a:solidFill>
                  <a:schemeClr val="bg1"/>
                </a:solidFill>
              </a:rPr>
              <a:t>4-تقديم المتكلمين والخطباء وإدارة الاجتماعات</a:t>
            </a:r>
          </a:p>
          <a:p>
            <a:pPr algn="r">
              <a:buFont typeface="Wingdings 2" pitchFamily="18" charset="2"/>
              <a:buNone/>
            </a:pPr>
            <a:endParaRPr lang="ar-EG" sz="2800" u="sng" smtClean="0">
              <a:solidFill>
                <a:schemeClr val="bg1"/>
              </a:solidFill>
            </a:endParaRPr>
          </a:p>
          <a:p>
            <a:pPr algn="r">
              <a:buFont typeface="Wingdings 2" pitchFamily="18" charset="2"/>
              <a:buNone/>
            </a:pPr>
            <a:endParaRPr lang="ar-SA" sz="2400" u="sng" smtClean="0">
              <a:solidFill>
                <a:schemeClr val="bg1"/>
              </a:solidFill>
            </a:endParaRPr>
          </a:p>
        </p:txBody>
      </p:sp>
      <p:sp>
        <p:nvSpPr>
          <p:cNvPr id="12291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/>
          <a:lstStyle/>
          <a:p>
            <a:r>
              <a:rPr lang="ar-EG" sz="4000" b="1" smtClean="0"/>
              <a:t>القراءة والمحادثة</a:t>
            </a:r>
            <a:br>
              <a:rPr lang="ar-EG" sz="4000" b="1" smtClean="0"/>
            </a:br>
            <a:r>
              <a:rPr lang="ar-EG" sz="4000" b="1" smtClean="0"/>
              <a:t> المحادثة</a:t>
            </a:r>
            <a:endParaRPr lang="ar-SA" sz="4000" b="1" smtClean="0"/>
          </a:p>
        </p:txBody>
      </p:sp>
      <p:pic>
        <p:nvPicPr>
          <p:cNvPr id="12292" name="Picture 2" descr="C:\Users\USER\Pictures\imagesCA0KZCR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57188"/>
            <a:ext cx="13906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Date Placeholder 1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8AC841-4066-4287-A17E-5EBA3B03C3FF}" type="datetime1">
              <a:rPr lang="ar-SA" b="1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26/10/33</a:t>
            </a:fld>
            <a:endParaRPr lang="ar-SA" b="1">
              <a:solidFill>
                <a:schemeClr val="bg1"/>
              </a:solidFill>
            </a:endParaRPr>
          </a:p>
        </p:txBody>
      </p:sp>
      <p:sp>
        <p:nvSpPr>
          <p:cNvPr id="12294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8B89C9-F239-426A-93FA-2ABA7AB315BE}" type="slidenum">
              <a:rPr lang="ar-SA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ar-SA">
              <a:solidFill>
                <a:schemeClr val="bg1"/>
              </a:solidFill>
            </a:endParaRPr>
          </a:p>
        </p:txBody>
      </p:sp>
      <p:sp>
        <p:nvSpPr>
          <p:cNvPr id="12295" name="Footer Placeholder 1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chemeClr val="bg1"/>
                </a:solidFill>
              </a:rPr>
              <a:t>إعداد د. منى محمد علي بشر</a:t>
            </a:r>
          </a:p>
        </p:txBody>
      </p:sp>
      <p:pic>
        <p:nvPicPr>
          <p:cNvPr id="12296" name="Picture 3" descr="C:\Users\USER\Pictures\imagesCA4HFFN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57375"/>
            <a:ext cx="1285875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1" descr="C:\Users\USER\Pictures\imagesCAHI0ZH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25" y="357188"/>
            <a:ext cx="12144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8" descr="C:\Users\USER\Pictures\imagesCAC5RGH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313" y="2857500"/>
            <a:ext cx="1181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23" descr="C:\Users\USER\Pictures\imagesCAXWP3M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50" y="1785938"/>
            <a:ext cx="10001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itle 2"/>
          <p:cNvSpPr>
            <a:spLocks noGrp="1"/>
          </p:cNvSpPr>
          <p:nvPr>
            <p:ph type="subTitle" idx="1"/>
          </p:nvPr>
        </p:nvSpPr>
        <p:spPr>
          <a:xfrm>
            <a:off x="214313" y="1785938"/>
            <a:ext cx="8715375" cy="4786312"/>
          </a:xfrm>
          <a:solidFill>
            <a:srgbClr val="00B050"/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endParaRPr lang="ar-EG" sz="5400" smtClean="0">
              <a:solidFill>
                <a:schemeClr val="bg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ar-EG" sz="5400" smtClean="0">
                <a:solidFill>
                  <a:schemeClr val="bg1"/>
                </a:solidFill>
              </a:rPr>
              <a:t>أشكر لكن حسن استماعكن</a:t>
            </a:r>
            <a:endParaRPr lang="ar-SA" sz="5400" smtClean="0">
              <a:solidFill>
                <a:schemeClr val="bg1"/>
              </a:solidFill>
            </a:endParaRPr>
          </a:p>
        </p:txBody>
      </p:sp>
      <p:sp>
        <p:nvSpPr>
          <p:cNvPr id="27651" name="Title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428750"/>
          </a:xfrm>
          <a:solidFill>
            <a:srgbClr val="FFFF00"/>
          </a:solidFill>
        </p:spPr>
        <p:txBody>
          <a:bodyPr/>
          <a:lstStyle/>
          <a:p>
            <a:r>
              <a:rPr lang="ar-EG" sz="4000" b="1" smtClean="0"/>
              <a:t>القراءة والمحادثة</a:t>
            </a:r>
            <a:endParaRPr lang="ar-SA" sz="4000" b="1" smtClean="0"/>
          </a:p>
        </p:txBody>
      </p:sp>
      <p:pic>
        <p:nvPicPr>
          <p:cNvPr id="27652" name="Picture 2" descr="C:\Users\USER\Pictures\imagesCA2G4D2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571500"/>
            <a:ext cx="14287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 descr="C:\Users\USER\Pictures\imagesCA5FS7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3571875"/>
            <a:ext cx="1285875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3" descr="C:\Users\USER\Pictures\imagesCAKYJLY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75" y="625475"/>
            <a:ext cx="17145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5" descr="C:\Users\USER\Pictures\imagesCAKM3SL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1785938"/>
            <a:ext cx="12382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5" descr="C:\Users\USER\Pictures\imagesCAKM3SL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3813" y="1857375"/>
            <a:ext cx="12382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Date Placeholder 10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6EE3A6-A30D-477C-BD69-575C4460AB84}" type="datetime1">
              <a:rPr lang="ar-SA" b="1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26/10/33</a:t>
            </a:fld>
            <a:endParaRPr lang="ar-SA" b="1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92BA83-43B4-414D-AB86-922AE90658E8}" type="slidenum">
              <a:rPr lang="ar-SA"/>
              <a:pPr>
                <a:defRPr/>
              </a:pPr>
              <a:t>12</a:t>
            </a:fld>
            <a:endParaRPr lang="ar-SA"/>
          </a:p>
        </p:txBody>
      </p:sp>
      <p:sp>
        <p:nvSpPr>
          <p:cNvPr id="38923" name="Footer Placeholder 12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1600" b="1"/>
              <a:t>إعداد د. منى محمد علي بشر</a:t>
            </a:r>
          </a:p>
        </p:txBody>
      </p:sp>
      <p:pic>
        <p:nvPicPr>
          <p:cNvPr id="27660" name="Picture 2" descr="C:\Users\USER\Pictures\imagesCAZG9Y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75" y="5000625"/>
            <a:ext cx="13239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3" descr="C:\Users\USER\Pictures\imagesCAWW6HH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57625" y="1928813"/>
            <a:ext cx="14287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2" name="Picture 2" descr="C:\Users\USER\Pictures\imagesCAZG9Y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4786313"/>
            <a:ext cx="13239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3" name="Picture 2" descr="C:\Users\USER\Pictures\imagesCA423Z8P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00500" y="5500688"/>
            <a:ext cx="14287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المحادثة رقم 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المحادثة رقم 3</Template>
  <TotalTime>5</TotalTime>
  <Words>465</Words>
  <Application>Microsoft Office PowerPoint</Application>
  <PresentationFormat>عرض على الشاشة (3:4)‏</PresentationFormat>
  <Paragraphs>115</Paragraphs>
  <Slides>12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المحادثة رقم 3</vt:lpstr>
      <vt:lpstr>القراءة والمحادثة</vt:lpstr>
      <vt:lpstr>       القراءة والمحادثة ثانياً-المحادثـــة       </vt:lpstr>
      <vt:lpstr>الشريحة 3</vt:lpstr>
      <vt:lpstr>الشريحة 4</vt:lpstr>
      <vt:lpstr>الشريحة 5</vt:lpstr>
      <vt:lpstr>القراءة والمحادثة ثانياً-المحادثـــة </vt:lpstr>
      <vt:lpstr>القراءة والمحادثة المحادثة</vt:lpstr>
      <vt:lpstr>القراءة والمحادثة المحادثة</vt:lpstr>
      <vt:lpstr>القراءة والمحادثة المحادثة</vt:lpstr>
      <vt:lpstr>القراءة والمحادثة المحادثة</vt:lpstr>
      <vt:lpstr>القراءة والمحادثة  المحادثة</vt:lpstr>
      <vt:lpstr>القراءة والمحادثة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القراءة والمحادثة</dc:title>
  <dc:creator>1234</dc:creator>
  <cp:lastModifiedBy>1234</cp:lastModifiedBy>
  <cp:revision>2</cp:revision>
  <dcterms:created xsi:type="dcterms:W3CDTF">2012-09-11T23:14:42Z</dcterms:created>
  <dcterms:modified xsi:type="dcterms:W3CDTF">2012-09-12T03:31:58Z</dcterms:modified>
</cp:coreProperties>
</file>