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70" r:id="rId3"/>
    <p:sldId id="257" r:id="rId4"/>
    <p:sldId id="271"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0" d="100"/>
          <a:sy n="50" d="100"/>
        </p:scale>
        <p:origin x="-71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F8F582-50C4-40EB-918A-A6637BD2AADD}" type="doc">
      <dgm:prSet loTypeId="urn:microsoft.com/office/officeart/2005/8/layout/process4" loCatId="list" qsTypeId="urn:microsoft.com/office/officeart/2005/8/quickstyle/3d3" qsCatId="3D" csTypeId="urn:microsoft.com/office/officeart/2005/8/colors/accent5_4" csCatId="accent5" phldr="1"/>
      <dgm:spPr/>
      <dgm:t>
        <a:bodyPr/>
        <a:lstStyle/>
        <a:p>
          <a:pPr rtl="1"/>
          <a:endParaRPr lang="ar-SA"/>
        </a:p>
      </dgm:t>
    </dgm:pt>
    <dgm:pt modelId="{5733851C-163B-4680-98D6-F64CD1F87769}">
      <dgm:prSet phldrT="[نص]"/>
      <dgm:spPr/>
      <dgm:t>
        <a:bodyPr/>
        <a:lstStyle/>
        <a:p>
          <a:pPr rtl="1"/>
          <a:r>
            <a:rPr lang="ar-SA" dirty="0" smtClean="0"/>
            <a:t>طرفا عملية الاتصال الرئيسيين</a:t>
          </a:r>
          <a:endParaRPr lang="ar-SA" dirty="0"/>
        </a:p>
      </dgm:t>
    </dgm:pt>
    <dgm:pt modelId="{47C105C0-A3A8-456F-9122-579BC9710981}" type="parTrans" cxnId="{33E60CC1-BF2E-40AF-AA51-756E096EA546}">
      <dgm:prSet/>
      <dgm:spPr/>
      <dgm:t>
        <a:bodyPr/>
        <a:lstStyle/>
        <a:p>
          <a:pPr rtl="1"/>
          <a:endParaRPr lang="ar-SA"/>
        </a:p>
      </dgm:t>
    </dgm:pt>
    <dgm:pt modelId="{0B35D4F8-6765-46D7-A256-9255B43A33C4}" type="sibTrans" cxnId="{33E60CC1-BF2E-40AF-AA51-756E096EA546}">
      <dgm:prSet/>
      <dgm:spPr/>
      <dgm:t>
        <a:bodyPr/>
        <a:lstStyle/>
        <a:p>
          <a:pPr rtl="1"/>
          <a:endParaRPr lang="ar-SA"/>
        </a:p>
      </dgm:t>
    </dgm:pt>
    <dgm:pt modelId="{140ACE15-276C-492D-BDA1-5027478F7340}">
      <dgm:prSet phldrT="[نص]"/>
      <dgm:spPr/>
      <dgm:t>
        <a:bodyPr/>
        <a:lstStyle/>
        <a:p>
          <a:pPr rtl="1"/>
          <a:r>
            <a:rPr lang="ar-SA" dirty="0" smtClean="0"/>
            <a:t>المستقبل</a:t>
          </a:r>
          <a:endParaRPr lang="ar-SA" dirty="0"/>
        </a:p>
      </dgm:t>
    </dgm:pt>
    <dgm:pt modelId="{22273070-8A9A-4A77-9FB5-CD6307B2E37E}" type="parTrans" cxnId="{9177D400-5E27-44D2-AA44-3CD862891F96}">
      <dgm:prSet/>
      <dgm:spPr/>
      <dgm:t>
        <a:bodyPr/>
        <a:lstStyle/>
        <a:p>
          <a:pPr rtl="1"/>
          <a:endParaRPr lang="ar-SA"/>
        </a:p>
      </dgm:t>
    </dgm:pt>
    <dgm:pt modelId="{5A78CC6F-31A9-4691-858B-B9039623E97F}" type="sibTrans" cxnId="{9177D400-5E27-44D2-AA44-3CD862891F96}">
      <dgm:prSet/>
      <dgm:spPr/>
      <dgm:t>
        <a:bodyPr/>
        <a:lstStyle/>
        <a:p>
          <a:pPr rtl="1"/>
          <a:endParaRPr lang="ar-SA"/>
        </a:p>
      </dgm:t>
    </dgm:pt>
    <dgm:pt modelId="{ECE22755-0A3B-4210-9958-15165DDD6815}">
      <dgm:prSet phldrT="[نص]"/>
      <dgm:spPr/>
      <dgm:t>
        <a:bodyPr/>
        <a:lstStyle/>
        <a:p>
          <a:pPr rtl="1"/>
          <a:r>
            <a:rPr lang="ar-SA" dirty="0" smtClean="0"/>
            <a:t>المرسل</a:t>
          </a:r>
          <a:endParaRPr lang="ar-SA" dirty="0"/>
        </a:p>
      </dgm:t>
    </dgm:pt>
    <dgm:pt modelId="{E2AF3E81-9415-41CC-83B4-FEA99DCBCE39}" type="parTrans" cxnId="{E02CE452-AB54-44E4-BD01-705E5B39357F}">
      <dgm:prSet/>
      <dgm:spPr/>
      <dgm:t>
        <a:bodyPr/>
        <a:lstStyle/>
        <a:p>
          <a:pPr rtl="1"/>
          <a:endParaRPr lang="ar-SA"/>
        </a:p>
      </dgm:t>
    </dgm:pt>
    <dgm:pt modelId="{E57BE8B7-E6DD-4A4B-BACB-48B2465E6B67}" type="sibTrans" cxnId="{E02CE452-AB54-44E4-BD01-705E5B39357F}">
      <dgm:prSet/>
      <dgm:spPr/>
      <dgm:t>
        <a:bodyPr/>
        <a:lstStyle/>
        <a:p>
          <a:pPr rtl="1"/>
          <a:endParaRPr lang="ar-SA"/>
        </a:p>
      </dgm:t>
    </dgm:pt>
    <dgm:pt modelId="{ADD5FC05-A82C-47B9-928B-19484364C740}">
      <dgm:prSet phldrT="[نص]"/>
      <dgm:spPr/>
      <dgm:t>
        <a:bodyPr/>
        <a:lstStyle/>
        <a:p>
          <a:pPr rtl="1"/>
          <a:r>
            <a:rPr lang="ar-SA" dirty="0" smtClean="0"/>
            <a:t>او</a:t>
          </a:r>
          <a:endParaRPr lang="ar-SA" dirty="0"/>
        </a:p>
      </dgm:t>
    </dgm:pt>
    <dgm:pt modelId="{180D30DD-8D72-41A8-806C-510914257997}" type="parTrans" cxnId="{4D47AB83-5777-4757-9CA5-A58C0E4E7B5E}">
      <dgm:prSet/>
      <dgm:spPr/>
      <dgm:t>
        <a:bodyPr/>
        <a:lstStyle/>
        <a:p>
          <a:pPr rtl="1"/>
          <a:endParaRPr lang="ar-SA"/>
        </a:p>
      </dgm:t>
    </dgm:pt>
    <dgm:pt modelId="{3F7F3CB0-F4A3-47B6-81D4-26B956274EFC}" type="sibTrans" cxnId="{4D47AB83-5777-4757-9CA5-A58C0E4E7B5E}">
      <dgm:prSet/>
      <dgm:spPr/>
      <dgm:t>
        <a:bodyPr/>
        <a:lstStyle/>
        <a:p>
          <a:pPr rtl="1"/>
          <a:endParaRPr lang="ar-SA"/>
        </a:p>
      </dgm:t>
    </dgm:pt>
    <dgm:pt modelId="{25CF6A52-36AB-4DEF-88E9-866B8A8E3986}">
      <dgm:prSet phldrT="[نص]"/>
      <dgm:spPr/>
      <dgm:t>
        <a:bodyPr/>
        <a:lstStyle/>
        <a:p>
          <a:pPr rtl="1"/>
          <a:r>
            <a:rPr lang="ar-SA" dirty="0" smtClean="0"/>
            <a:t>المستمع</a:t>
          </a:r>
          <a:endParaRPr lang="ar-SA" dirty="0"/>
        </a:p>
      </dgm:t>
    </dgm:pt>
    <dgm:pt modelId="{FD0D13C4-3F18-4EE5-B8B5-B783BEE510CB}" type="parTrans" cxnId="{E1E13811-2EAA-4BA0-B025-F2D43115A4CC}">
      <dgm:prSet/>
      <dgm:spPr/>
      <dgm:t>
        <a:bodyPr/>
        <a:lstStyle/>
        <a:p>
          <a:pPr rtl="1"/>
          <a:endParaRPr lang="ar-SA"/>
        </a:p>
      </dgm:t>
    </dgm:pt>
    <dgm:pt modelId="{1E286729-B09B-40D0-9124-0941E7DBB25B}" type="sibTrans" cxnId="{E1E13811-2EAA-4BA0-B025-F2D43115A4CC}">
      <dgm:prSet/>
      <dgm:spPr/>
      <dgm:t>
        <a:bodyPr/>
        <a:lstStyle/>
        <a:p>
          <a:pPr rtl="1"/>
          <a:endParaRPr lang="ar-SA"/>
        </a:p>
      </dgm:t>
    </dgm:pt>
    <dgm:pt modelId="{EB6CD8B2-33AB-43CB-9140-EA5E5B353866}">
      <dgm:prSet phldrT="[نص]"/>
      <dgm:spPr/>
      <dgm:t>
        <a:bodyPr/>
        <a:lstStyle/>
        <a:p>
          <a:pPr rtl="1"/>
          <a:r>
            <a:rPr lang="ar-SA" dirty="0" smtClean="0"/>
            <a:t>المتحدث</a:t>
          </a:r>
          <a:endParaRPr lang="ar-SA" dirty="0"/>
        </a:p>
      </dgm:t>
    </dgm:pt>
    <dgm:pt modelId="{757D0759-92E5-467D-9B96-65C01B2718B0}" type="parTrans" cxnId="{255B2680-935F-41B7-ABD3-D1AC05B50EF9}">
      <dgm:prSet/>
      <dgm:spPr/>
      <dgm:t>
        <a:bodyPr/>
        <a:lstStyle/>
        <a:p>
          <a:pPr rtl="1"/>
          <a:endParaRPr lang="ar-SA"/>
        </a:p>
      </dgm:t>
    </dgm:pt>
    <dgm:pt modelId="{3D4F863E-3406-4B20-92A7-B06D0A947441}" type="sibTrans" cxnId="{255B2680-935F-41B7-ABD3-D1AC05B50EF9}">
      <dgm:prSet/>
      <dgm:spPr/>
      <dgm:t>
        <a:bodyPr/>
        <a:lstStyle/>
        <a:p>
          <a:pPr rtl="1"/>
          <a:endParaRPr lang="ar-SA"/>
        </a:p>
      </dgm:t>
    </dgm:pt>
    <dgm:pt modelId="{A2165D0B-8A41-42D2-9E08-396E07FF69C5}">
      <dgm:prSet phldrT="[نص]"/>
      <dgm:spPr/>
      <dgm:t>
        <a:bodyPr/>
        <a:lstStyle/>
        <a:p>
          <a:pPr rtl="1"/>
          <a:r>
            <a:rPr lang="ar-SA" dirty="0" smtClean="0"/>
            <a:t>ملامح عملية الاتصال الشفهي</a:t>
          </a:r>
          <a:endParaRPr lang="ar-SA" dirty="0"/>
        </a:p>
      </dgm:t>
    </dgm:pt>
    <dgm:pt modelId="{663289F4-D34F-48F1-8A1D-B615228674D2}" type="parTrans" cxnId="{4695393E-DBE0-46BD-B3F7-A5EEA49F8DCC}">
      <dgm:prSet/>
      <dgm:spPr/>
      <dgm:t>
        <a:bodyPr/>
        <a:lstStyle/>
        <a:p>
          <a:pPr rtl="1"/>
          <a:endParaRPr lang="ar-SA"/>
        </a:p>
      </dgm:t>
    </dgm:pt>
    <dgm:pt modelId="{8541ECB1-48EE-4C4C-A2CA-10569ED9D9B4}" type="sibTrans" cxnId="{4695393E-DBE0-46BD-B3F7-A5EEA49F8DCC}">
      <dgm:prSet/>
      <dgm:spPr/>
      <dgm:t>
        <a:bodyPr/>
        <a:lstStyle/>
        <a:p>
          <a:pPr rtl="1"/>
          <a:endParaRPr lang="ar-SA"/>
        </a:p>
      </dgm:t>
    </dgm:pt>
    <dgm:pt modelId="{E46F3448-5DF3-4851-8574-9DED40AE747B}">
      <dgm:prSet phldrT="[نص]"/>
      <dgm:spPr/>
      <dgm:t>
        <a:bodyPr/>
        <a:lstStyle/>
        <a:p>
          <a:pPr rtl="1"/>
          <a:r>
            <a:rPr lang="ar-SA" dirty="0" smtClean="0"/>
            <a:t>استقبال هذه الرموز وترجمتها</a:t>
          </a:r>
          <a:endParaRPr lang="ar-SA" dirty="0"/>
        </a:p>
      </dgm:t>
    </dgm:pt>
    <dgm:pt modelId="{100F0F7A-5C1F-47F2-AC06-4F6D16B962A7}" type="parTrans" cxnId="{7CF2BAF8-0476-456A-80BA-343B922F3300}">
      <dgm:prSet/>
      <dgm:spPr/>
      <dgm:t>
        <a:bodyPr/>
        <a:lstStyle/>
        <a:p>
          <a:pPr rtl="1"/>
          <a:endParaRPr lang="ar-SA"/>
        </a:p>
      </dgm:t>
    </dgm:pt>
    <dgm:pt modelId="{72601BE4-F38F-40AB-AB04-0F6904203380}" type="sibTrans" cxnId="{7CF2BAF8-0476-456A-80BA-343B922F3300}">
      <dgm:prSet/>
      <dgm:spPr/>
      <dgm:t>
        <a:bodyPr/>
        <a:lstStyle/>
        <a:p>
          <a:pPr rtl="1"/>
          <a:endParaRPr lang="ar-SA"/>
        </a:p>
      </dgm:t>
    </dgm:pt>
    <dgm:pt modelId="{78220E55-715C-4C41-8B55-42FBC5E2B433}">
      <dgm:prSet phldrT="[نص]"/>
      <dgm:spPr/>
      <dgm:t>
        <a:bodyPr/>
        <a:lstStyle/>
        <a:p>
          <a:pPr rtl="1"/>
          <a:r>
            <a:rPr lang="ar-SA" dirty="0" smtClean="0"/>
            <a:t>وضع الافكار في رموز</a:t>
          </a:r>
          <a:endParaRPr lang="ar-SA" dirty="0"/>
        </a:p>
      </dgm:t>
    </dgm:pt>
    <dgm:pt modelId="{CB727740-25F5-4473-AB1B-A9E79BF3F78D}" type="parTrans" cxnId="{8D347196-4007-4EE0-9081-7963BFBC1BE5}">
      <dgm:prSet/>
      <dgm:spPr/>
      <dgm:t>
        <a:bodyPr/>
        <a:lstStyle/>
        <a:p>
          <a:pPr rtl="1"/>
          <a:endParaRPr lang="ar-SA"/>
        </a:p>
      </dgm:t>
    </dgm:pt>
    <dgm:pt modelId="{666304FC-7F17-4B2F-A267-AEAD7C7D3308}" type="sibTrans" cxnId="{8D347196-4007-4EE0-9081-7963BFBC1BE5}">
      <dgm:prSet/>
      <dgm:spPr/>
      <dgm:t>
        <a:bodyPr/>
        <a:lstStyle/>
        <a:p>
          <a:pPr rtl="1"/>
          <a:endParaRPr lang="ar-SA"/>
        </a:p>
      </dgm:t>
    </dgm:pt>
    <dgm:pt modelId="{8C361B7C-CB77-4FCF-A65B-7791E65E0C99}" type="pres">
      <dgm:prSet presAssocID="{11F8F582-50C4-40EB-918A-A6637BD2AADD}" presName="Name0" presStyleCnt="0">
        <dgm:presLayoutVars>
          <dgm:dir/>
          <dgm:animLvl val="lvl"/>
          <dgm:resizeHandles val="exact"/>
        </dgm:presLayoutVars>
      </dgm:prSet>
      <dgm:spPr/>
      <dgm:t>
        <a:bodyPr/>
        <a:lstStyle/>
        <a:p>
          <a:pPr rtl="1"/>
          <a:endParaRPr lang="ar-SA"/>
        </a:p>
      </dgm:t>
    </dgm:pt>
    <dgm:pt modelId="{E2B41EEE-A1D2-4149-909A-708C5E581EA6}" type="pres">
      <dgm:prSet presAssocID="{A2165D0B-8A41-42D2-9E08-396E07FF69C5}" presName="boxAndChildren" presStyleCnt="0"/>
      <dgm:spPr/>
    </dgm:pt>
    <dgm:pt modelId="{3B4F18AC-EFA7-4BE1-873A-9F1BB5712F48}" type="pres">
      <dgm:prSet presAssocID="{A2165D0B-8A41-42D2-9E08-396E07FF69C5}" presName="parentTextBox" presStyleLbl="node1" presStyleIdx="0" presStyleCnt="3"/>
      <dgm:spPr/>
      <dgm:t>
        <a:bodyPr/>
        <a:lstStyle/>
        <a:p>
          <a:pPr rtl="1"/>
          <a:endParaRPr lang="ar-SA"/>
        </a:p>
      </dgm:t>
    </dgm:pt>
    <dgm:pt modelId="{BB632FFD-DE13-4568-B12F-7B4F3FC7D3AB}" type="pres">
      <dgm:prSet presAssocID="{A2165D0B-8A41-42D2-9E08-396E07FF69C5}" presName="entireBox" presStyleLbl="node1" presStyleIdx="0" presStyleCnt="3"/>
      <dgm:spPr/>
      <dgm:t>
        <a:bodyPr/>
        <a:lstStyle/>
        <a:p>
          <a:pPr rtl="1"/>
          <a:endParaRPr lang="ar-SA"/>
        </a:p>
      </dgm:t>
    </dgm:pt>
    <dgm:pt modelId="{301B6622-469D-47AD-B081-1F0821830E82}" type="pres">
      <dgm:prSet presAssocID="{A2165D0B-8A41-42D2-9E08-396E07FF69C5}" presName="descendantBox" presStyleCnt="0"/>
      <dgm:spPr/>
    </dgm:pt>
    <dgm:pt modelId="{10140480-3860-4694-A326-8CDFD052678B}" type="pres">
      <dgm:prSet presAssocID="{E46F3448-5DF3-4851-8574-9DED40AE747B}" presName="childTextBox" presStyleLbl="fgAccFollowNode1" presStyleIdx="0" presStyleCnt="6">
        <dgm:presLayoutVars>
          <dgm:bulletEnabled val="1"/>
        </dgm:presLayoutVars>
      </dgm:prSet>
      <dgm:spPr/>
      <dgm:t>
        <a:bodyPr/>
        <a:lstStyle/>
        <a:p>
          <a:pPr rtl="1"/>
          <a:endParaRPr lang="ar-SA"/>
        </a:p>
      </dgm:t>
    </dgm:pt>
    <dgm:pt modelId="{5FF75717-6C98-4809-AA78-7E7B647D85A1}" type="pres">
      <dgm:prSet presAssocID="{78220E55-715C-4C41-8B55-42FBC5E2B433}" presName="childTextBox" presStyleLbl="fgAccFollowNode1" presStyleIdx="1" presStyleCnt="6">
        <dgm:presLayoutVars>
          <dgm:bulletEnabled val="1"/>
        </dgm:presLayoutVars>
      </dgm:prSet>
      <dgm:spPr/>
      <dgm:t>
        <a:bodyPr/>
        <a:lstStyle/>
        <a:p>
          <a:pPr rtl="1"/>
          <a:endParaRPr lang="ar-SA"/>
        </a:p>
      </dgm:t>
    </dgm:pt>
    <dgm:pt modelId="{658288C6-C301-4F98-80FA-FEAE1C33E53C}" type="pres">
      <dgm:prSet presAssocID="{3F7F3CB0-F4A3-47B6-81D4-26B956274EFC}" presName="sp" presStyleCnt="0"/>
      <dgm:spPr/>
    </dgm:pt>
    <dgm:pt modelId="{0B44A1F3-43DD-4055-9A6B-05B96385D1C2}" type="pres">
      <dgm:prSet presAssocID="{ADD5FC05-A82C-47B9-928B-19484364C740}" presName="arrowAndChildren" presStyleCnt="0"/>
      <dgm:spPr/>
    </dgm:pt>
    <dgm:pt modelId="{D9C17BA7-A76D-41A8-A733-D8B92E3B31AE}" type="pres">
      <dgm:prSet presAssocID="{ADD5FC05-A82C-47B9-928B-19484364C740}" presName="parentTextArrow" presStyleLbl="node1" presStyleIdx="0" presStyleCnt="3"/>
      <dgm:spPr/>
      <dgm:t>
        <a:bodyPr/>
        <a:lstStyle/>
        <a:p>
          <a:pPr rtl="1"/>
          <a:endParaRPr lang="ar-SA"/>
        </a:p>
      </dgm:t>
    </dgm:pt>
    <dgm:pt modelId="{D425A113-BF0F-4DEA-BE6B-072D0346FE5E}" type="pres">
      <dgm:prSet presAssocID="{ADD5FC05-A82C-47B9-928B-19484364C740}" presName="arrow" presStyleLbl="node1" presStyleIdx="1" presStyleCnt="3"/>
      <dgm:spPr/>
      <dgm:t>
        <a:bodyPr/>
        <a:lstStyle/>
        <a:p>
          <a:pPr rtl="1"/>
          <a:endParaRPr lang="ar-SA"/>
        </a:p>
      </dgm:t>
    </dgm:pt>
    <dgm:pt modelId="{E743465D-AB9F-4F88-B1F1-11190174E538}" type="pres">
      <dgm:prSet presAssocID="{ADD5FC05-A82C-47B9-928B-19484364C740}" presName="descendantArrow" presStyleCnt="0"/>
      <dgm:spPr/>
    </dgm:pt>
    <dgm:pt modelId="{92C26A2A-76C4-4371-95B9-A9E2A12C8A06}" type="pres">
      <dgm:prSet presAssocID="{25CF6A52-36AB-4DEF-88E9-866B8A8E3986}" presName="childTextArrow" presStyleLbl="fgAccFollowNode1" presStyleIdx="2" presStyleCnt="6">
        <dgm:presLayoutVars>
          <dgm:bulletEnabled val="1"/>
        </dgm:presLayoutVars>
      </dgm:prSet>
      <dgm:spPr/>
      <dgm:t>
        <a:bodyPr/>
        <a:lstStyle/>
        <a:p>
          <a:pPr rtl="1"/>
          <a:endParaRPr lang="ar-SA"/>
        </a:p>
      </dgm:t>
    </dgm:pt>
    <dgm:pt modelId="{9F8323D2-F2E4-429C-9C71-BABFC65C5F8E}" type="pres">
      <dgm:prSet presAssocID="{EB6CD8B2-33AB-43CB-9140-EA5E5B353866}" presName="childTextArrow" presStyleLbl="fgAccFollowNode1" presStyleIdx="3" presStyleCnt="6">
        <dgm:presLayoutVars>
          <dgm:bulletEnabled val="1"/>
        </dgm:presLayoutVars>
      </dgm:prSet>
      <dgm:spPr/>
      <dgm:t>
        <a:bodyPr/>
        <a:lstStyle/>
        <a:p>
          <a:pPr rtl="1"/>
          <a:endParaRPr lang="ar-SA"/>
        </a:p>
      </dgm:t>
    </dgm:pt>
    <dgm:pt modelId="{1B16E2FB-F2ED-4640-A85F-CDE3103C6642}" type="pres">
      <dgm:prSet presAssocID="{0B35D4F8-6765-46D7-A256-9255B43A33C4}" presName="sp" presStyleCnt="0"/>
      <dgm:spPr/>
    </dgm:pt>
    <dgm:pt modelId="{9D3C7508-E55D-4608-9111-08154AEBD2E0}" type="pres">
      <dgm:prSet presAssocID="{5733851C-163B-4680-98D6-F64CD1F87769}" presName="arrowAndChildren" presStyleCnt="0"/>
      <dgm:spPr/>
    </dgm:pt>
    <dgm:pt modelId="{48AB6117-CD2E-4795-9FC3-687A26D97BBD}" type="pres">
      <dgm:prSet presAssocID="{5733851C-163B-4680-98D6-F64CD1F87769}" presName="parentTextArrow" presStyleLbl="node1" presStyleIdx="1" presStyleCnt="3"/>
      <dgm:spPr/>
      <dgm:t>
        <a:bodyPr/>
        <a:lstStyle/>
        <a:p>
          <a:pPr rtl="1"/>
          <a:endParaRPr lang="ar-SA"/>
        </a:p>
      </dgm:t>
    </dgm:pt>
    <dgm:pt modelId="{D9BFAC94-C6B4-47D6-9DD0-D7B8452C765B}" type="pres">
      <dgm:prSet presAssocID="{5733851C-163B-4680-98D6-F64CD1F87769}" presName="arrow" presStyleLbl="node1" presStyleIdx="2" presStyleCnt="3"/>
      <dgm:spPr/>
      <dgm:t>
        <a:bodyPr/>
        <a:lstStyle/>
        <a:p>
          <a:pPr rtl="1"/>
          <a:endParaRPr lang="ar-SA"/>
        </a:p>
      </dgm:t>
    </dgm:pt>
    <dgm:pt modelId="{A1281047-00BF-4AD9-A22A-7CD8435E5B2A}" type="pres">
      <dgm:prSet presAssocID="{5733851C-163B-4680-98D6-F64CD1F87769}" presName="descendantArrow" presStyleCnt="0"/>
      <dgm:spPr/>
    </dgm:pt>
    <dgm:pt modelId="{60999F63-6764-49A5-9CF1-557001F27DE7}" type="pres">
      <dgm:prSet presAssocID="{140ACE15-276C-492D-BDA1-5027478F7340}" presName="childTextArrow" presStyleLbl="fgAccFollowNode1" presStyleIdx="4" presStyleCnt="6">
        <dgm:presLayoutVars>
          <dgm:bulletEnabled val="1"/>
        </dgm:presLayoutVars>
      </dgm:prSet>
      <dgm:spPr/>
      <dgm:t>
        <a:bodyPr/>
        <a:lstStyle/>
        <a:p>
          <a:pPr rtl="1"/>
          <a:endParaRPr lang="ar-SA"/>
        </a:p>
      </dgm:t>
    </dgm:pt>
    <dgm:pt modelId="{B59D46BD-A32F-4E2F-9B8B-468CC8DE4A7A}" type="pres">
      <dgm:prSet presAssocID="{ECE22755-0A3B-4210-9958-15165DDD6815}" presName="childTextArrow" presStyleLbl="fgAccFollowNode1" presStyleIdx="5" presStyleCnt="6">
        <dgm:presLayoutVars>
          <dgm:bulletEnabled val="1"/>
        </dgm:presLayoutVars>
      </dgm:prSet>
      <dgm:spPr/>
      <dgm:t>
        <a:bodyPr/>
        <a:lstStyle/>
        <a:p>
          <a:pPr rtl="1"/>
          <a:endParaRPr lang="ar-SA"/>
        </a:p>
      </dgm:t>
    </dgm:pt>
  </dgm:ptLst>
  <dgm:cxnLst>
    <dgm:cxn modelId="{7CF2BAF8-0476-456A-80BA-343B922F3300}" srcId="{A2165D0B-8A41-42D2-9E08-396E07FF69C5}" destId="{E46F3448-5DF3-4851-8574-9DED40AE747B}" srcOrd="0" destOrd="0" parTransId="{100F0F7A-5C1F-47F2-AC06-4F6D16B962A7}" sibTransId="{72601BE4-F38F-40AB-AB04-0F6904203380}"/>
    <dgm:cxn modelId="{8D347196-4007-4EE0-9081-7963BFBC1BE5}" srcId="{A2165D0B-8A41-42D2-9E08-396E07FF69C5}" destId="{78220E55-715C-4C41-8B55-42FBC5E2B433}" srcOrd="1" destOrd="0" parTransId="{CB727740-25F5-4473-AB1B-A9E79BF3F78D}" sibTransId="{666304FC-7F17-4B2F-A267-AEAD7C7D3308}"/>
    <dgm:cxn modelId="{023D976F-BB15-4946-A40F-9D0CF7B43F2A}" type="presOf" srcId="{140ACE15-276C-492D-BDA1-5027478F7340}" destId="{60999F63-6764-49A5-9CF1-557001F27DE7}" srcOrd="0" destOrd="0" presId="urn:microsoft.com/office/officeart/2005/8/layout/process4"/>
    <dgm:cxn modelId="{4D47AB83-5777-4757-9CA5-A58C0E4E7B5E}" srcId="{11F8F582-50C4-40EB-918A-A6637BD2AADD}" destId="{ADD5FC05-A82C-47B9-928B-19484364C740}" srcOrd="1" destOrd="0" parTransId="{180D30DD-8D72-41A8-806C-510914257997}" sibTransId="{3F7F3CB0-F4A3-47B6-81D4-26B956274EFC}"/>
    <dgm:cxn modelId="{4695393E-DBE0-46BD-B3F7-A5EEA49F8DCC}" srcId="{11F8F582-50C4-40EB-918A-A6637BD2AADD}" destId="{A2165D0B-8A41-42D2-9E08-396E07FF69C5}" srcOrd="2" destOrd="0" parTransId="{663289F4-D34F-48F1-8A1D-B615228674D2}" sibTransId="{8541ECB1-48EE-4C4C-A2CA-10569ED9D9B4}"/>
    <dgm:cxn modelId="{D7A0ABD9-1284-45B4-80E0-39D8E0FF1503}" type="presOf" srcId="{78220E55-715C-4C41-8B55-42FBC5E2B433}" destId="{5FF75717-6C98-4809-AA78-7E7B647D85A1}" srcOrd="0" destOrd="0" presId="urn:microsoft.com/office/officeart/2005/8/layout/process4"/>
    <dgm:cxn modelId="{FD88B4C7-716A-4B5F-AE40-5A9ED8F869E6}" type="presOf" srcId="{E46F3448-5DF3-4851-8574-9DED40AE747B}" destId="{10140480-3860-4694-A326-8CDFD052678B}" srcOrd="0" destOrd="0" presId="urn:microsoft.com/office/officeart/2005/8/layout/process4"/>
    <dgm:cxn modelId="{ADE02A56-1EB0-4AC1-89E0-74F1E1F6D0E9}" type="presOf" srcId="{ECE22755-0A3B-4210-9958-15165DDD6815}" destId="{B59D46BD-A32F-4E2F-9B8B-468CC8DE4A7A}" srcOrd="0" destOrd="0" presId="urn:microsoft.com/office/officeart/2005/8/layout/process4"/>
    <dgm:cxn modelId="{3F94D6E0-D84B-411A-BF37-DE03C8BAAE4A}" type="presOf" srcId="{ADD5FC05-A82C-47B9-928B-19484364C740}" destId="{D9C17BA7-A76D-41A8-A733-D8B92E3B31AE}" srcOrd="0" destOrd="0" presId="urn:microsoft.com/office/officeart/2005/8/layout/process4"/>
    <dgm:cxn modelId="{3E3C76A3-A1DD-46B7-A3FD-5BAF9DDD3C8B}" type="presOf" srcId="{5733851C-163B-4680-98D6-F64CD1F87769}" destId="{48AB6117-CD2E-4795-9FC3-687A26D97BBD}" srcOrd="0" destOrd="0" presId="urn:microsoft.com/office/officeart/2005/8/layout/process4"/>
    <dgm:cxn modelId="{E02CE452-AB54-44E4-BD01-705E5B39357F}" srcId="{5733851C-163B-4680-98D6-F64CD1F87769}" destId="{ECE22755-0A3B-4210-9958-15165DDD6815}" srcOrd="1" destOrd="0" parTransId="{E2AF3E81-9415-41CC-83B4-FEA99DCBCE39}" sibTransId="{E57BE8B7-E6DD-4A4B-BACB-48B2465E6B67}"/>
    <dgm:cxn modelId="{2F82EB98-2D24-4C0D-B916-6C8012DD3A3E}" type="presOf" srcId="{11F8F582-50C4-40EB-918A-A6637BD2AADD}" destId="{8C361B7C-CB77-4FCF-A65B-7791E65E0C99}" srcOrd="0" destOrd="0" presId="urn:microsoft.com/office/officeart/2005/8/layout/process4"/>
    <dgm:cxn modelId="{33E60CC1-BF2E-40AF-AA51-756E096EA546}" srcId="{11F8F582-50C4-40EB-918A-A6637BD2AADD}" destId="{5733851C-163B-4680-98D6-F64CD1F87769}" srcOrd="0" destOrd="0" parTransId="{47C105C0-A3A8-456F-9122-579BC9710981}" sibTransId="{0B35D4F8-6765-46D7-A256-9255B43A33C4}"/>
    <dgm:cxn modelId="{9177D400-5E27-44D2-AA44-3CD862891F96}" srcId="{5733851C-163B-4680-98D6-F64CD1F87769}" destId="{140ACE15-276C-492D-BDA1-5027478F7340}" srcOrd="0" destOrd="0" parTransId="{22273070-8A9A-4A77-9FB5-CD6307B2E37E}" sibTransId="{5A78CC6F-31A9-4691-858B-B9039623E97F}"/>
    <dgm:cxn modelId="{7B2ACF1A-E639-4B48-BCD9-42034954F7E4}" type="presOf" srcId="{25CF6A52-36AB-4DEF-88E9-866B8A8E3986}" destId="{92C26A2A-76C4-4371-95B9-A9E2A12C8A06}" srcOrd="0" destOrd="0" presId="urn:microsoft.com/office/officeart/2005/8/layout/process4"/>
    <dgm:cxn modelId="{E1E13811-2EAA-4BA0-B025-F2D43115A4CC}" srcId="{ADD5FC05-A82C-47B9-928B-19484364C740}" destId="{25CF6A52-36AB-4DEF-88E9-866B8A8E3986}" srcOrd="0" destOrd="0" parTransId="{FD0D13C4-3F18-4EE5-B8B5-B783BEE510CB}" sibTransId="{1E286729-B09B-40D0-9124-0941E7DBB25B}"/>
    <dgm:cxn modelId="{2EB649A9-79A1-4098-A945-6C01F1E3C67C}" type="presOf" srcId="{A2165D0B-8A41-42D2-9E08-396E07FF69C5}" destId="{BB632FFD-DE13-4568-B12F-7B4F3FC7D3AB}" srcOrd="1" destOrd="0" presId="urn:microsoft.com/office/officeart/2005/8/layout/process4"/>
    <dgm:cxn modelId="{255B2680-935F-41B7-ABD3-D1AC05B50EF9}" srcId="{ADD5FC05-A82C-47B9-928B-19484364C740}" destId="{EB6CD8B2-33AB-43CB-9140-EA5E5B353866}" srcOrd="1" destOrd="0" parTransId="{757D0759-92E5-467D-9B96-65C01B2718B0}" sibTransId="{3D4F863E-3406-4B20-92A7-B06D0A947441}"/>
    <dgm:cxn modelId="{CB5B71D0-C991-494B-8FB0-B209F6223F0C}" type="presOf" srcId="{5733851C-163B-4680-98D6-F64CD1F87769}" destId="{D9BFAC94-C6B4-47D6-9DD0-D7B8452C765B}" srcOrd="1" destOrd="0" presId="urn:microsoft.com/office/officeart/2005/8/layout/process4"/>
    <dgm:cxn modelId="{61B50CBC-171C-48D0-B0D8-B441B84FF4A1}" type="presOf" srcId="{A2165D0B-8A41-42D2-9E08-396E07FF69C5}" destId="{3B4F18AC-EFA7-4BE1-873A-9F1BB5712F48}" srcOrd="0" destOrd="0" presId="urn:microsoft.com/office/officeart/2005/8/layout/process4"/>
    <dgm:cxn modelId="{5708E874-0518-441C-83C3-EB2E3FAA08CA}" type="presOf" srcId="{ADD5FC05-A82C-47B9-928B-19484364C740}" destId="{D425A113-BF0F-4DEA-BE6B-072D0346FE5E}" srcOrd="1" destOrd="0" presId="urn:microsoft.com/office/officeart/2005/8/layout/process4"/>
    <dgm:cxn modelId="{A6EF632D-BE7E-4A74-A1ED-BB587F03C517}" type="presOf" srcId="{EB6CD8B2-33AB-43CB-9140-EA5E5B353866}" destId="{9F8323D2-F2E4-429C-9C71-BABFC65C5F8E}" srcOrd="0" destOrd="0" presId="urn:microsoft.com/office/officeart/2005/8/layout/process4"/>
    <dgm:cxn modelId="{66769378-F56E-4A92-B1BD-EDD4134523C1}" type="presParOf" srcId="{8C361B7C-CB77-4FCF-A65B-7791E65E0C99}" destId="{E2B41EEE-A1D2-4149-909A-708C5E581EA6}" srcOrd="0" destOrd="0" presId="urn:microsoft.com/office/officeart/2005/8/layout/process4"/>
    <dgm:cxn modelId="{4B564551-0E9D-4502-8431-6978519781B9}" type="presParOf" srcId="{E2B41EEE-A1D2-4149-909A-708C5E581EA6}" destId="{3B4F18AC-EFA7-4BE1-873A-9F1BB5712F48}" srcOrd="0" destOrd="0" presId="urn:microsoft.com/office/officeart/2005/8/layout/process4"/>
    <dgm:cxn modelId="{7B558A97-970B-4D9F-AB71-9C8997D9D6AA}" type="presParOf" srcId="{E2B41EEE-A1D2-4149-909A-708C5E581EA6}" destId="{BB632FFD-DE13-4568-B12F-7B4F3FC7D3AB}" srcOrd="1" destOrd="0" presId="urn:microsoft.com/office/officeart/2005/8/layout/process4"/>
    <dgm:cxn modelId="{7D311ED9-6B82-46F5-9F59-D45EA1157DA0}" type="presParOf" srcId="{E2B41EEE-A1D2-4149-909A-708C5E581EA6}" destId="{301B6622-469D-47AD-B081-1F0821830E82}" srcOrd="2" destOrd="0" presId="urn:microsoft.com/office/officeart/2005/8/layout/process4"/>
    <dgm:cxn modelId="{823BCCF2-89EB-4F0F-AEF4-0B67A92E0AD2}" type="presParOf" srcId="{301B6622-469D-47AD-B081-1F0821830E82}" destId="{10140480-3860-4694-A326-8CDFD052678B}" srcOrd="0" destOrd="0" presId="urn:microsoft.com/office/officeart/2005/8/layout/process4"/>
    <dgm:cxn modelId="{C6498319-04DD-4F73-826C-F91A6A22D89F}" type="presParOf" srcId="{301B6622-469D-47AD-B081-1F0821830E82}" destId="{5FF75717-6C98-4809-AA78-7E7B647D85A1}" srcOrd="1" destOrd="0" presId="urn:microsoft.com/office/officeart/2005/8/layout/process4"/>
    <dgm:cxn modelId="{B165C9A7-03FB-478B-8949-4F7A44936735}" type="presParOf" srcId="{8C361B7C-CB77-4FCF-A65B-7791E65E0C99}" destId="{658288C6-C301-4F98-80FA-FEAE1C33E53C}" srcOrd="1" destOrd="0" presId="urn:microsoft.com/office/officeart/2005/8/layout/process4"/>
    <dgm:cxn modelId="{9D6BDB23-B77C-4265-A7B7-3F18E88BB53A}" type="presParOf" srcId="{8C361B7C-CB77-4FCF-A65B-7791E65E0C99}" destId="{0B44A1F3-43DD-4055-9A6B-05B96385D1C2}" srcOrd="2" destOrd="0" presId="urn:microsoft.com/office/officeart/2005/8/layout/process4"/>
    <dgm:cxn modelId="{82F2B1B8-F5C4-4723-A494-C83E6A7333D1}" type="presParOf" srcId="{0B44A1F3-43DD-4055-9A6B-05B96385D1C2}" destId="{D9C17BA7-A76D-41A8-A733-D8B92E3B31AE}" srcOrd="0" destOrd="0" presId="urn:microsoft.com/office/officeart/2005/8/layout/process4"/>
    <dgm:cxn modelId="{FE41EDF7-735F-4C88-BE7C-63718C4C0279}" type="presParOf" srcId="{0B44A1F3-43DD-4055-9A6B-05B96385D1C2}" destId="{D425A113-BF0F-4DEA-BE6B-072D0346FE5E}" srcOrd="1" destOrd="0" presId="urn:microsoft.com/office/officeart/2005/8/layout/process4"/>
    <dgm:cxn modelId="{D54FBACE-0B9E-4B97-83F2-93915D6DDA3C}" type="presParOf" srcId="{0B44A1F3-43DD-4055-9A6B-05B96385D1C2}" destId="{E743465D-AB9F-4F88-B1F1-11190174E538}" srcOrd="2" destOrd="0" presId="urn:microsoft.com/office/officeart/2005/8/layout/process4"/>
    <dgm:cxn modelId="{408B8166-EDE2-4AAC-B2B6-EB4DFABC7146}" type="presParOf" srcId="{E743465D-AB9F-4F88-B1F1-11190174E538}" destId="{92C26A2A-76C4-4371-95B9-A9E2A12C8A06}" srcOrd="0" destOrd="0" presId="urn:microsoft.com/office/officeart/2005/8/layout/process4"/>
    <dgm:cxn modelId="{4E7B161E-0C69-40B7-81FD-6A271A388150}" type="presParOf" srcId="{E743465D-AB9F-4F88-B1F1-11190174E538}" destId="{9F8323D2-F2E4-429C-9C71-BABFC65C5F8E}" srcOrd="1" destOrd="0" presId="urn:microsoft.com/office/officeart/2005/8/layout/process4"/>
    <dgm:cxn modelId="{666F63F6-D511-40E4-86A8-708B9FB697E7}" type="presParOf" srcId="{8C361B7C-CB77-4FCF-A65B-7791E65E0C99}" destId="{1B16E2FB-F2ED-4640-A85F-CDE3103C6642}" srcOrd="3" destOrd="0" presId="urn:microsoft.com/office/officeart/2005/8/layout/process4"/>
    <dgm:cxn modelId="{8D7180E5-2A96-46FF-8FD4-55B360D7693A}" type="presParOf" srcId="{8C361B7C-CB77-4FCF-A65B-7791E65E0C99}" destId="{9D3C7508-E55D-4608-9111-08154AEBD2E0}" srcOrd="4" destOrd="0" presId="urn:microsoft.com/office/officeart/2005/8/layout/process4"/>
    <dgm:cxn modelId="{3E6681D2-B54B-410E-BDCD-545DAD456058}" type="presParOf" srcId="{9D3C7508-E55D-4608-9111-08154AEBD2E0}" destId="{48AB6117-CD2E-4795-9FC3-687A26D97BBD}" srcOrd="0" destOrd="0" presId="urn:microsoft.com/office/officeart/2005/8/layout/process4"/>
    <dgm:cxn modelId="{CD2B28C0-9C52-4604-9830-26AAE1B4DBA0}" type="presParOf" srcId="{9D3C7508-E55D-4608-9111-08154AEBD2E0}" destId="{D9BFAC94-C6B4-47D6-9DD0-D7B8452C765B}" srcOrd="1" destOrd="0" presId="urn:microsoft.com/office/officeart/2005/8/layout/process4"/>
    <dgm:cxn modelId="{BC54FF79-3594-49DC-A557-0AB8FCC57374}" type="presParOf" srcId="{9D3C7508-E55D-4608-9111-08154AEBD2E0}" destId="{A1281047-00BF-4AD9-A22A-7CD8435E5B2A}" srcOrd="2" destOrd="0" presId="urn:microsoft.com/office/officeart/2005/8/layout/process4"/>
    <dgm:cxn modelId="{16E22C79-C0A3-4AFC-B464-CCDCE4F0D26B}" type="presParOf" srcId="{A1281047-00BF-4AD9-A22A-7CD8435E5B2A}" destId="{60999F63-6764-49A5-9CF1-557001F27DE7}" srcOrd="0" destOrd="0" presId="urn:microsoft.com/office/officeart/2005/8/layout/process4"/>
    <dgm:cxn modelId="{E58FE6E3-152C-47F0-8228-70CFC1F350A9}" type="presParOf" srcId="{A1281047-00BF-4AD9-A22A-7CD8435E5B2A}" destId="{B59D46BD-A32F-4E2F-9B8B-468CC8DE4A7A}" srcOrd="1"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8EA915-B77B-4AF1-A21F-0AE90627C005}" type="doc">
      <dgm:prSet loTypeId="urn:microsoft.com/office/officeart/2005/8/layout/hList3" loCatId="list" qsTypeId="urn:microsoft.com/office/officeart/2005/8/quickstyle/simple3" qsCatId="simple" csTypeId="urn:microsoft.com/office/officeart/2005/8/colors/accent0_3" csCatId="mainScheme" phldr="1"/>
      <dgm:spPr/>
      <dgm:t>
        <a:bodyPr/>
        <a:lstStyle/>
        <a:p>
          <a:pPr rtl="1"/>
          <a:endParaRPr lang="ar-SA"/>
        </a:p>
      </dgm:t>
    </dgm:pt>
    <dgm:pt modelId="{B51A5AC5-EE83-4CEE-A43F-10E018ACD758}">
      <dgm:prSet phldrT="[نص]"/>
      <dgm:spPr/>
      <dgm:t>
        <a:bodyPr/>
        <a:lstStyle/>
        <a:p>
          <a:pPr rtl="1"/>
          <a:r>
            <a:rPr lang="ar-SA" b="1" cap="none" spc="0" smtClean="0">
              <a:ln w="12700">
                <a:prstDash val="solid"/>
              </a:ln>
              <a:effectLst>
                <a:outerShdw blurRad="41275" dist="20320" dir="1800000" algn="tl" rotWithShape="0">
                  <a:srgbClr val="000000">
                    <a:alpha val="40000"/>
                  </a:srgbClr>
                </a:outerShdw>
              </a:effectLst>
            </a:rPr>
            <a:t>عناصر عملية الاستماع</a:t>
          </a:r>
          <a:endParaRPr lang="ar-SA" b="1" cap="none" spc="0" dirty="0">
            <a:ln w="12700">
              <a:prstDash val="solid"/>
            </a:ln>
            <a:effectLst>
              <a:outerShdw blurRad="41275" dist="20320" dir="1800000" algn="tl" rotWithShape="0">
                <a:srgbClr val="000000">
                  <a:alpha val="40000"/>
                </a:srgbClr>
              </a:outerShdw>
            </a:effectLst>
          </a:endParaRPr>
        </a:p>
      </dgm:t>
    </dgm:pt>
    <dgm:pt modelId="{A7FC663C-AA3E-4295-AA5F-A027F5578ADF}" type="parTrans" cxnId="{4E54D67B-D937-4EA2-835A-3E38843EDB9D}">
      <dgm:prSet/>
      <dgm:spPr/>
      <dgm:t>
        <a:bodyPr/>
        <a:lstStyle/>
        <a:p>
          <a:pPr rtl="1"/>
          <a:endParaRPr lang="ar-SA"/>
        </a:p>
      </dgm:t>
    </dgm:pt>
    <dgm:pt modelId="{81FB2560-35CB-4325-B55B-3B21B9023A85}" type="sibTrans" cxnId="{4E54D67B-D937-4EA2-835A-3E38843EDB9D}">
      <dgm:prSet/>
      <dgm:spPr/>
      <dgm:t>
        <a:bodyPr/>
        <a:lstStyle/>
        <a:p>
          <a:pPr rtl="1"/>
          <a:endParaRPr lang="ar-SA"/>
        </a:p>
      </dgm:t>
    </dgm:pt>
    <dgm:pt modelId="{BFB1EF8C-7D45-4A34-B78F-9D5E70AE7834}">
      <dgm:prSet phldrT="[نص]"/>
      <dgm:spPr/>
      <dgm:t>
        <a:bodyPr/>
        <a:lstStyle/>
        <a:p>
          <a:pPr rtl="1"/>
          <a:r>
            <a:rPr lang="ar-SA" b="1" cap="none" spc="0" smtClean="0">
              <a:ln w="12700">
                <a:prstDash val="solid"/>
              </a:ln>
              <a:effectLst>
                <a:outerShdw blurRad="41275" dist="20320" dir="1800000" algn="tl" rotWithShape="0">
                  <a:srgbClr val="000000">
                    <a:alpha val="40000"/>
                  </a:srgbClr>
                </a:outerShdw>
              </a:effectLst>
            </a:rPr>
            <a:t>التكامل بين خبرات المتحدث والمستمع</a:t>
          </a:r>
          <a:endParaRPr lang="ar-SA" b="1" cap="none" spc="0" dirty="0">
            <a:ln w="12700">
              <a:prstDash val="solid"/>
            </a:ln>
            <a:effectLst>
              <a:outerShdw blurRad="41275" dist="20320" dir="1800000" algn="tl" rotWithShape="0">
                <a:srgbClr val="000000">
                  <a:alpha val="40000"/>
                </a:srgbClr>
              </a:outerShdw>
            </a:effectLst>
          </a:endParaRPr>
        </a:p>
      </dgm:t>
    </dgm:pt>
    <dgm:pt modelId="{543B767F-D1BC-4853-9D43-5C151AEC5A79}" type="parTrans" cxnId="{7F15A5CE-BCEC-45CA-AAF4-0E0149247E05}">
      <dgm:prSet/>
      <dgm:spPr/>
      <dgm:t>
        <a:bodyPr/>
        <a:lstStyle/>
        <a:p>
          <a:pPr rtl="1"/>
          <a:endParaRPr lang="ar-SA"/>
        </a:p>
      </dgm:t>
    </dgm:pt>
    <dgm:pt modelId="{2EBE9CB5-C48A-4B84-B0D8-DFC7DB7A0C74}" type="sibTrans" cxnId="{7F15A5CE-BCEC-45CA-AAF4-0E0149247E05}">
      <dgm:prSet/>
      <dgm:spPr/>
      <dgm:t>
        <a:bodyPr/>
        <a:lstStyle/>
        <a:p>
          <a:pPr rtl="1"/>
          <a:endParaRPr lang="ar-SA"/>
        </a:p>
      </dgm:t>
    </dgm:pt>
    <dgm:pt modelId="{7D8A79AB-BEF1-416B-9D17-89BBAFF381F2}">
      <dgm:prSet phldrT="[نص]"/>
      <dgm:spPr/>
      <dgm:t>
        <a:bodyPr/>
        <a:lstStyle/>
        <a:p>
          <a:pPr rtl="1"/>
          <a:r>
            <a:rPr lang="ar-SA" b="1" cap="none" spc="0" smtClean="0">
              <a:ln w="12700">
                <a:prstDash val="solid"/>
              </a:ln>
              <a:effectLst>
                <a:outerShdw blurRad="41275" dist="20320" dir="1800000" algn="tl" rotWithShape="0">
                  <a:srgbClr val="000000">
                    <a:alpha val="40000"/>
                  </a:srgbClr>
                </a:outerShdw>
              </a:effectLst>
            </a:rPr>
            <a:t>تحليل الكلام ونقده</a:t>
          </a:r>
          <a:endParaRPr lang="ar-SA" b="1" cap="none" spc="0" dirty="0">
            <a:ln w="12700">
              <a:prstDash val="solid"/>
            </a:ln>
            <a:effectLst>
              <a:outerShdw blurRad="41275" dist="20320" dir="1800000" algn="tl" rotWithShape="0">
                <a:srgbClr val="000000">
                  <a:alpha val="40000"/>
                </a:srgbClr>
              </a:outerShdw>
            </a:effectLst>
          </a:endParaRPr>
        </a:p>
      </dgm:t>
    </dgm:pt>
    <dgm:pt modelId="{8004E781-EC8D-4BD1-9194-0B9BE3A7ED3A}" type="parTrans" cxnId="{2255D267-048C-4D1C-BF0F-60C05B0EF411}">
      <dgm:prSet/>
      <dgm:spPr/>
      <dgm:t>
        <a:bodyPr/>
        <a:lstStyle/>
        <a:p>
          <a:pPr rtl="1"/>
          <a:endParaRPr lang="ar-SA"/>
        </a:p>
      </dgm:t>
    </dgm:pt>
    <dgm:pt modelId="{440CE264-29EC-484C-82FF-B57F4A23DBAB}" type="sibTrans" cxnId="{2255D267-048C-4D1C-BF0F-60C05B0EF411}">
      <dgm:prSet/>
      <dgm:spPr/>
      <dgm:t>
        <a:bodyPr/>
        <a:lstStyle/>
        <a:p>
          <a:pPr rtl="1"/>
          <a:endParaRPr lang="ar-SA"/>
        </a:p>
      </dgm:t>
    </dgm:pt>
    <dgm:pt modelId="{01295737-86E8-40B7-B213-C1EA50604379}">
      <dgm:prSet phldrT="[نص]"/>
      <dgm:spPr/>
      <dgm:t>
        <a:bodyPr/>
        <a:lstStyle/>
        <a:p>
          <a:pPr rtl="1"/>
          <a:r>
            <a:rPr lang="ar-SA" b="1" cap="none" spc="0" smtClean="0">
              <a:ln w="12700">
                <a:prstDash val="solid"/>
              </a:ln>
              <a:effectLst>
                <a:outerShdw blurRad="41275" dist="20320" dir="1800000" algn="tl" rotWithShape="0">
                  <a:srgbClr val="000000">
                    <a:alpha val="40000"/>
                  </a:srgbClr>
                </a:outerShdw>
              </a:effectLst>
            </a:rPr>
            <a:t>تفسير الكلام والتفاعل معه</a:t>
          </a:r>
          <a:endParaRPr lang="ar-SA" b="1" cap="none" spc="0" dirty="0">
            <a:ln w="12700">
              <a:prstDash val="solid"/>
            </a:ln>
            <a:effectLst>
              <a:outerShdw blurRad="41275" dist="20320" dir="1800000" algn="tl" rotWithShape="0">
                <a:srgbClr val="000000">
                  <a:alpha val="40000"/>
                </a:srgbClr>
              </a:outerShdw>
            </a:effectLst>
          </a:endParaRPr>
        </a:p>
      </dgm:t>
    </dgm:pt>
    <dgm:pt modelId="{B848B116-3E6F-44DD-B6D3-35C88BDBFE99}" type="parTrans" cxnId="{D5EA1D43-99E1-4C8B-92C6-ED62561C0ED0}">
      <dgm:prSet/>
      <dgm:spPr/>
      <dgm:t>
        <a:bodyPr/>
        <a:lstStyle/>
        <a:p>
          <a:pPr rtl="1"/>
          <a:endParaRPr lang="ar-SA"/>
        </a:p>
      </dgm:t>
    </dgm:pt>
    <dgm:pt modelId="{80CFCB01-1FC7-412C-B6A4-40D92CC22DF8}" type="sibTrans" cxnId="{D5EA1D43-99E1-4C8B-92C6-ED62561C0ED0}">
      <dgm:prSet/>
      <dgm:spPr/>
      <dgm:t>
        <a:bodyPr/>
        <a:lstStyle/>
        <a:p>
          <a:pPr rtl="1"/>
          <a:endParaRPr lang="ar-SA"/>
        </a:p>
      </dgm:t>
    </dgm:pt>
    <dgm:pt modelId="{7B905BF5-7599-48D9-9ED3-10E13561A9D8}">
      <dgm:prSet phldrT="[نص]"/>
      <dgm:spPr/>
      <dgm:t>
        <a:bodyPr/>
        <a:lstStyle/>
        <a:p>
          <a:pPr rtl="1"/>
          <a:r>
            <a:rPr lang="ar-SA" b="1" cap="none" spc="0" dirty="0" smtClean="0">
              <a:ln w="12700">
                <a:prstDash val="solid"/>
              </a:ln>
              <a:effectLst>
                <a:outerShdw blurRad="41275" dist="20320" dir="1800000" algn="tl" rotWithShape="0">
                  <a:srgbClr val="000000">
                    <a:alpha val="40000"/>
                  </a:srgbClr>
                </a:outerShdw>
              </a:effectLst>
            </a:rPr>
            <a:t>فهم المعنى الاجمالي</a:t>
          </a:r>
          <a:endParaRPr lang="ar-SA" b="1" cap="none" spc="0" dirty="0">
            <a:ln w="12700">
              <a:prstDash val="solid"/>
            </a:ln>
            <a:effectLst>
              <a:outerShdw blurRad="41275" dist="20320" dir="1800000" algn="tl" rotWithShape="0">
                <a:srgbClr val="000000">
                  <a:alpha val="40000"/>
                </a:srgbClr>
              </a:outerShdw>
            </a:effectLst>
          </a:endParaRPr>
        </a:p>
      </dgm:t>
    </dgm:pt>
    <dgm:pt modelId="{B75EC8D5-3144-4ADB-9D50-B9CC8C5EC2F9}" type="parTrans" cxnId="{93E34004-D1A6-4C8B-884E-C8B4BA66336A}">
      <dgm:prSet/>
      <dgm:spPr/>
      <dgm:t>
        <a:bodyPr/>
        <a:lstStyle/>
        <a:p>
          <a:pPr rtl="1"/>
          <a:endParaRPr lang="ar-SA"/>
        </a:p>
      </dgm:t>
    </dgm:pt>
    <dgm:pt modelId="{9AC26F1C-7D81-4E0B-A6FB-1FBE5778445E}" type="sibTrans" cxnId="{93E34004-D1A6-4C8B-884E-C8B4BA66336A}">
      <dgm:prSet/>
      <dgm:spPr/>
      <dgm:t>
        <a:bodyPr/>
        <a:lstStyle/>
        <a:p>
          <a:pPr rtl="1"/>
          <a:endParaRPr lang="ar-SA"/>
        </a:p>
      </dgm:t>
    </dgm:pt>
    <dgm:pt modelId="{6B0C949C-C75D-4BE6-9510-2B238A1FE0C4}" type="pres">
      <dgm:prSet presAssocID="{048EA915-B77B-4AF1-A21F-0AE90627C005}" presName="composite" presStyleCnt="0">
        <dgm:presLayoutVars>
          <dgm:chMax val="1"/>
          <dgm:dir/>
          <dgm:resizeHandles val="exact"/>
        </dgm:presLayoutVars>
      </dgm:prSet>
      <dgm:spPr/>
      <dgm:t>
        <a:bodyPr/>
        <a:lstStyle/>
        <a:p>
          <a:pPr rtl="1"/>
          <a:endParaRPr lang="ar-SA"/>
        </a:p>
      </dgm:t>
    </dgm:pt>
    <dgm:pt modelId="{D3196918-8363-40D9-8B37-A3F7838DC660}" type="pres">
      <dgm:prSet presAssocID="{B51A5AC5-EE83-4CEE-A43F-10E018ACD758}" presName="roof" presStyleLbl="dkBgShp" presStyleIdx="0" presStyleCnt="2"/>
      <dgm:spPr/>
      <dgm:t>
        <a:bodyPr/>
        <a:lstStyle/>
        <a:p>
          <a:pPr rtl="1"/>
          <a:endParaRPr lang="ar-SA"/>
        </a:p>
      </dgm:t>
    </dgm:pt>
    <dgm:pt modelId="{383B39D8-D2C4-4C92-8F71-5C56BE42336D}" type="pres">
      <dgm:prSet presAssocID="{B51A5AC5-EE83-4CEE-A43F-10E018ACD758}" presName="pillars" presStyleCnt="0"/>
      <dgm:spPr/>
    </dgm:pt>
    <dgm:pt modelId="{063A7D64-2A78-48DF-9CE1-87C769299498}" type="pres">
      <dgm:prSet presAssocID="{B51A5AC5-EE83-4CEE-A43F-10E018ACD758}" presName="pillar1" presStyleLbl="node1" presStyleIdx="0" presStyleCnt="4">
        <dgm:presLayoutVars>
          <dgm:bulletEnabled val="1"/>
        </dgm:presLayoutVars>
      </dgm:prSet>
      <dgm:spPr/>
      <dgm:t>
        <a:bodyPr/>
        <a:lstStyle/>
        <a:p>
          <a:pPr rtl="1"/>
          <a:endParaRPr lang="ar-SA"/>
        </a:p>
      </dgm:t>
    </dgm:pt>
    <dgm:pt modelId="{95F815AE-922A-49CD-B259-8CF0C2C29E3F}" type="pres">
      <dgm:prSet presAssocID="{7D8A79AB-BEF1-416B-9D17-89BBAFF381F2}" presName="pillarX" presStyleLbl="node1" presStyleIdx="1" presStyleCnt="4">
        <dgm:presLayoutVars>
          <dgm:bulletEnabled val="1"/>
        </dgm:presLayoutVars>
      </dgm:prSet>
      <dgm:spPr/>
      <dgm:t>
        <a:bodyPr/>
        <a:lstStyle/>
        <a:p>
          <a:pPr rtl="1"/>
          <a:endParaRPr lang="ar-SA"/>
        </a:p>
      </dgm:t>
    </dgm:pt>
    <dgm:pt modelId="{57C7245B-7047-44F1-9535-CA281D66385D}" type="pres">
      <dgm:prSet presAssocID="{01295737-86E8-40B7-B213-C1EA50604379}" presName="pillarX" presStyleLbl="node1" presStyleIdx="2" presStyleCnt="4">
        <dgm:presLayoutVars>
          <dgm:bulletEnabled val="1"/>
        </dgm:presLayoutVars>
      </dgm:prSet>
      <dgm:spPr/>
      <dgm:t>
        <a:bodyPr/>
        <a:lstStyle/>
        <a:p>
          <a:pPr rtl="1"/>
          <a:endParaRPr lang="ar-SA"/>
        </a:p>
      </dgm:t>
    </dgm:pt>
    <dgm:pt modelId="{A356B51B-2D85-4530-B1A9-A203E40CB06C}" type="pres">
      <dgm:prSet presAssocID="{7B905BF5-7599-48D9-9ED3-10E13561A9D8}" presName="pillarX" presStyleLbl="node1" presStyleIdx="3" presStyleCnt="4">
        <dgm:presLayoutVars>
          <dgm:bulletEnabled val="1"/>
        </dgm:presLayoutVars>
      </dgm:prSet>
      <dgm:spPr/>
      <dgm:t>
        <a:bodyPr/>
        <a:lstStyle/>
        <a:p>
          <a:pPr rtl="1"/>
          <a:endParaRPr lang="ar-SA"/>
        </a:p>
      </dgm:t>
    </dgm:pt>
    <dgm:pt modelId="{555266DE-9602-43D6-8477-F9BA5AB20F03}" type="pres">
      <dgm:prSet presAssocID="{B51A5AC5-EE83-4CEE-A43F-10E018ACD758}" presName="base" presStyleLbl="dkBgShp" presStyleIdx="1" presStyleCnt="2"/>
      <dgm:spPr/>
    </dgm:pt>
  </dgm:ptLst>
  <dgm:cxnLst>
    <dgm:cxn modelId="{D7FCB75F-7D1E-429D-8F19-7FCA0389BC24}" type="presOf" srcId="{BFB1EF8C-7D45-4A34-B78F-9D5E70AE7834}" destId="{063A7D64-2A78-48DF-9CE1-87C769299498}" srcOrd="0" destOrd="0" presId="urn:microsoft.com/office/officeart/2005/8/layout/hList3"/>
    <dgm:cxn modelId="{2255D267-048C-4D1C-BF0F-60C05B0EF411}" srcId="{B51A5AC5-EE83-4CEE-A43F-10E018ACD758}" destId="{7D8A79AB-BEF1-416B-9D17-89BBAFF381F2}" srcOrd="1" destOrd="0" parTransId="{8004E781-EC8D-4BD1-9194-0B9BE3A7ED3A}" sibTransId="{440CE264-29EC-484C-82FF-B57F4A23DBAB}"/>
    <dgm:cxn modelId="{DA64DADF-CF53-43FE-B466-6D63A83F646F}" type="presOf" srcId="{01295737-86E8-40B7-B213-C1EA50604379}" destId="{57C7245B-7047-44F1-9535-CA281D66385D}" srcOrd="0" destOrd="0" presId="urn:microsoft.com/office/officeart/2005/8/layout/hList3"/>
    <dgm:cxn modelId="{BF8B48D3-3883-47E5-9C5D-50B6F8B61390}" type="presOf" srcId="{B51A5AC5-EE83-4CEE-A43F-10E018ACD758}" destId="{D3196918-8363-40D9-8B37-A3F7838DC660}" srcOrd="0" destOrd="0" presId="urn:microsoft.com/office/officeart/2005/8/layout/hList3"/>
    <dgm:cxn modelId="{D5EA1D43-99E1-4C8B-92C6-ED62561C0ED0}" srcId="{B51A5AC5-EE83-4CEE-A43F-10E018ACD758}" destId="{01295737-86E8-40B7-B213-C1EA50604379}" srcOrd="2" destOrd="0" parTransId="{B848B116-3E6F-44DD-B6D3-35C88BDBFE99}" sibTransId="{80CFCB01-1FC7-412C-B6A4-40D92CC22DF8}"/>
    <dgm:cxn modelId="{D3923B42-314E-4DEF-91F7-FB28A5D88D6B}" type="presOf" srcId="{7D8A79AB-BEF1-416B-9D17-89BBAFF381F2}" destId="{95F815AE-922A-49CD-B259-8CF0C2C29E3F}" srcOrd="0" destOrd="0" presId="urn:microsoft.com/office/officeart/2005/8/layout/hList3"/>
    <dgm:cxn modelId="{9DA989A4-CABD-486B-874D-3BFE53BE5695}" type="presOf" srcId="{048EA915-B77B-4AF1-A21F-0AE90627C005}" destId="{6B0C949C-C75D-4BE6-9510-2B238A1FE0C4}" srcOrd="0" destOrd="0" presId="urn:microsoft.com/office/officeart/2005/8/layout/hList3"/>
    <dgm:cxn modelId="{7DDA7281-B030-471E-865D-9F2CD5FC13C7}" type="presOf" srcId="{7B905BF5-7599-48D9-9ED3-10E13561A9D8}" destId="{A356B51B-2D85-4530-B1A9-A203E40CB06C}" srcOrd="0" destOrd="0" presId="urn:microsoft.com/office/officeart/2005/8/layout/hList3"/>
    <dgm:cxn modelId="{4E54D67B-D937-4EA2-835A-3E38843EDB9D}" srcId="{048EA915-B77B-4AF1-A21F-0AE90627C005}" destId="{B51A5AC5-EE83-4CEE-A43F-10E018ACD758}" srcOrd="0" destOrd="0" parTransId="{A7FC663C-AA3E-4295-AA5F-A027F5578ADF}" sibTransId="{81FB2560-35CB-4325-B55B-3B21B9023A85}"/>
    <dgm:cxn modelId="{7F15A5CE-BCEC-45CA-AAF4-0E0149247E05}" srcId="{B51A5AC5-EE83-4CEE-A43F-10E018ACD758}" destId="{BFB1EF8C-7D45-4A34-B78F-9D5E70AE7834}" srcOrd="0" destOrd="0" parTransId="{543B767F-D1BC-4853-9D43-5C151AEC5A79}" sibTransId="{2EBE9CB5-C48A-4B84-B0D8-DFC7DB7A0C74}"/>
    <dgm:cxn modelId="{93E34004-D1A6-4C8B-884E-C8B4BA66336A}" srcId="{B51A5AC5-EE83-4CEE-A43F-10E018ACD758}" destId="{7B905BF5-7599-48D9-9ED3-10E13561A9D8}" srcOrd="3" destOrd="0" parTransId="{B75EC8D5-3144-4ADB-9D50-B9CC8C5EC2F9}" sibTransId="{9AC26F1C-7D81-4E0B-A6FB-1FBE5778445E}"/>
    <dgm:cxn modelId="{BDE77A1E-A10F-4D0A-A107-18ABB6906A16}" type="presParOf" srcId="{6B0C949C-C75D-4BE6-9510-2B238A1FE0C4}" destId="{D3196918-8363-40D9-8B37-A3F7838DC660}" srcOrd="0" destOrd="0" presId="urn:microsoft.com/office/officeart/2005/8/layout/hList3"/>
    <dgm:cxn modelId="{E5AF4D1C-3617-4F53-A3CE-E8B923EB3892}" type="presParOf" srcId="{6B0C949C-C75D-4BE6-9510-2B238A1FE0C4}" destId="{383B39D8-D2C4-4C92-8F71-5C56BE42336D}" srcOrd="1" destOrd="0" presId="urn:microsoft.com/office/officeart/2005/8/layout/hList3"/>
    <dgm:cxn modelId="{4C40A40F-AF6C-4965-B868-DBFF0A89331A}" type="presParOf" srcId="{383B39D8-D2C4-4C92-8F71-5C56BE42336D}" destId="{063A7D64-2A78-48DF-9CE1-87C769299498}" srcOrd="0" destOrd="0" presId="urn:microsoft.com/office/officeart/2005/8/layout/hList3"/>
    <dgm:cxn modelId="{90CD6980-F08C-4087-9CE5-2A4FB88B8536}" type="presParOf" srcId="{383B39D8-D2C4-4C92-8F71-5C56BE42336D}" destId="{95F815AE-922A-49CD-B259-8CF0C2C29E3F}" srcOrd="1" destOrd="0" presId="urn:microsoft.com/office/officeart/2005/8/layout/hList3"/>
    <dgm:cxn modelId="{E33B3A95-177B-4E25-975A-56604E1B9E80}" type="presParOf" srcId="{383B39D8-D2C4-4C92-8F71-5C56BE42336D}" destId="{57C7245B-7047-44F1-9535-CA281D66385D}" srcOrd="2" destOrd="0" presId="urn:microsoft.com/office/officeart/2005/8/layout/hList3"/>
    <dgm:cxn modelId="{6E150EC6-D024-43CD-B856-0D13471490D5}" type="presParOf" srcId="{383B39D8-D2C4-4C92-8F71-5C56BE42336D}" destId="{A356B51B-2D85-4530-B1A9-A203E40CB06C}" srcOrd="3" destOrd="0" presId="urn:microsoft.com/office/officeart/2005/8/layout/hList3"/>
    <dgm:cxn modelId="{4E90B591-4627-401D-BABB-B84143BF7874}" type="presParOf" srcId="{6B0C949C-C75D-4BE6-9510-2B238A1FE0C4}" destId="{555266DE-9602-43D6-8477-F9BA5AB20F03}"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632FFD-DE13-4568-B12F-7B4F3FC7D3AB}">
      <dsp:nvSpPr>
        <dsp:cNvPr id="0" name=""/>
        <dsp:cNvSpPr/>
      </dsp:nvSpPr>
      <dsp:spPr>
        <a:xfrm>
          <a:off x="0" y="3059187"/>
          <a:ext cx="6096000" cy="1004093"/>
        </a:xfrm>
        <a:prstGeom prst="rect">
          <a:avLst/>
        </a:prstGeom>
        <a:solidFill>
          <a:schemeClr val="accent5">
            <a:shade val="50000"/>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1">
            <a:lnSpc>
              <a:spcPct val="90000"/>
            </a:lnSpc>
            <a:spcBef>
              <a:spcPct val="0"/>
            </a:spcBef>
            <a:spcAft>
              <a:spcPct val="35000"/>
            </a:spcAft>
          </a:pPr>
          <a:r>
            <a:rPr lang="ar-SA" sz="1900" kern="1200" dirty="0" smtClean="0"/>
            <a:t>ملامح عملية الاتصال الشفهي</a:t>
          </a:r>
          <a:endParaRPr lang="ar-SA" sz="1900" kern="1200" dirty="0"/>
        </a:p>
      </dsp:txBody>
      <dsp:txXfrm>
        <a:off x="0" y="3059187"/>
        <a:ext cx="6096000" cy="542210"/>
      </dsp:txXfrm>
    </dsp:sp>
    <dsp:sp modelId="{10140480-3860-4694-A326-8CDFD052678B}">
      <dsp:nvSpPr>
        <dsp:cNvPr id="0" name=""/>
        <dsp:cNvSpPr/>
      </dsp:nvSpPr>
      <dsp:spPr>
        <a:xfrm>
          <a:off x="0" y="3581316"/>
          <a:ext cx="3047999" cy="461883"/>
        </a:xfrm>
        <a:prstGeom prst="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1">
            <a:lnSpc>
              <a:spcPct val="90000"/>
            </a:lnSpc>
            <a:spcBef>
              <a:spcPct val="0"/>
            </a:spcBef>
            <a:spcAft>
              <a:spcPct val="35000"/>
            </a:spcAft>
          </a:pPr>
          <a:r>
            <a:rPr lang="ar-SA" sz="2300" kern="1200" dirty="0" smtClean="0"/>
            <a:t>استقبال هذه الرموز وترجمتها</a:t>
          </a:r>
          <a:endParaRPr lang="ar-SA" sz="2300" kern="1200" dirty="0"/>
        </a:p>
      </dsp:txBody>
      <dsp:txXfrm>
        <a:off x="0" y="3581316"/>
        <a:ext cx="3047999" cy="461883"/>
      </dsp:txXfrm>
    </dsp:sp>
    <dsp:sp modelId="{5FF75717-6C98-4809-AA78-7E7B647D85A1}">
      <dsp:nvSpPr>
        <dsp:cNvPr id="0" name=""/>
        <dsp:cNvSpPr/>
      </dsp:nvSpPr>
      <dsp:spPr>
        <a:xfrm>
          <a:off x="3048000" y="3581316"/>
          <a:ext cx="3047999" cy="461883"/>
        </a:xfrm>
        <a:prstGeom prst="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1">
            <a:lnSpc>
              <a:spcPct val="90000"/>
            </a:lnSpc>
            <a:spcBef>
              <a:spcPct val="0"/>
            </a:spcBef>
            <a:spcAft>
              <a:spcPct val="35000"/>
            </a:spcAft>
          </a:pPr>
          <a:r>
            <a:rPr lang="ar-SA" sz="2300" kern="1200" dirty="0" smtClean="0"/>
            <a:t>وضع الافكار في رموز</a:t>
          </a:r>
          <a:endParaRPr lang="ar-SA" sz="2300" kern="1200" dirty="0"/>
        </a:p>
      </dsp:txBody>
      <dsp:txXfrm>
        <a:off x="3048000" y="3581316"/>
        <a:ext cx="3047999" cy="461883"/>
      </dsp:txXfrm>
    </dsp:sp>
    <dsp:sp modelId="{D425A113-BF0F-4DEA-BE6B-072D0346FE5E}">
      <dsp:nvSpPr>
        <dsp:cNvPr id="0" name=""/>
        <dsp:cNvSpPr/>
      </dsp:nvSpPr>
      <dsp:spPr>
        <a:xfrm rot="10800000">
          <a:off x="0" y="1529953"/>
          <a:ext cx="6096000" cy="1544296"/>
        </a:xfrm>
        <a:prstGeom prst="upArrowCallout">
          <a:avLst/>
        </a:prstGeom>
        <a:solidFill>
          <a:schemeClr val="accent5">
            <a:shade val="50000"/>
            <a:hueOff val="165618"/>
            <a:satOff val="7251"/>
            <a:lumOff val="25317"/>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1">
            <a:lnSpc>
              <a:spcPct val="90000"/>
            </a:lnSpc>
            <a:spcBef>
              <a:spcPct val="0"/>
            </a:spcBef>
            <a:spcAft>
              <a:spcPct val="35000"/>
            </a:spcAft>
          </a:pPr>
          <a:r>
            <a:rPr lang="ar-SA" sz="1900" kern="1200" dirty="0" smtClean="0"/>
            <a:t>او</a:t>
          </a:r>
          <a:endParaRPr lang="ar-SA" sz="1900" kern="1200" dirty="0"/>
        </a:p>
      </dsp:txBody>
      <dsp:txXfrm>
        <a:off x="0" y="1529953"/>
        <a:ext cx="6096000" cy="542047"/>
      </dsp:txXfrm>
    </dsp:sp>
    <dsp:sp modelId="{92C26A2A-76C4-4371-95B9-A9E2A12C8A06}">
      <dsp:nvSpPr>
        <dsp:cNvPr id="0" name=""/>
        <dsp:cNvSpPr/>
      </dsp:nvSpPr>
      <dsp:spPr>
        <a:xfrm>
          <a:off x="0" y="2072001"/>
          <a:ext cx="3047999" cy="461744"/>
        </a:xfrm>
        <a:prstGeom prst="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1">
            <a:lnSpc>
              <a:spcPct val="90000"/>
            </a:lnSpc>
            <a:spcBef>
              <a:spcPct val="0"/>
            </a:spcBef>
            <a:spcAft>
              <a:spcPct val="35000"/>
            </a:spcAft>
          </a:pPr>
          <a:r>
            <a:rPr lang="ar-SA" sz="2300" kern="1200" dirty="0" smtClean="0"/>
            <a:t>المستمع</a:t>
          </a:r>
          <a:endParaRPr lang="ar-SA" sz="2300" kern="1200" dirty="0"/>
        </a:p>
      </dsp:txBody>
      <dsp:txXfrm>
        <a:off x="0" y="2072001"/>
        <a:ext cx="3047999" cy="461744"/>
      </dsp:txXfrm>
    </dsp:sp>
    <dsp:sp modelId="{9F8323D2-F2E4-429C-9C71-BABFC65C5F8E}">
      <dsp:nvSpPr>
        <dsp:cNvPr id="0" name=""/>
        <dsp:cNvSpPr/>
      </dsp:nvSpPr>
      <dsp:spPr>
        <a:xfrm>
          <a:off x="3048000" y="2072001"/>
          <a:ext cx="3047999" cy="461744"/>
        </a:xfrm>
        <a:prstGeom prst="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1">
            <a:lnSpc>
              <a:spcPct val="90000"/>
            </a:lnSpc>
            <a:spcBef>
              <a:spcPct val="0"/>
            </a:spcBef>
            <a:spcAft>
              <a:spcPct val="35000"/>
            </a:spcAft>
          </a:pPr>
          <a:r>
            <a:rPr lang="ar-SA" sz="2300" kern="1200" dirty="0" smtClean="0"/>
            <a:t>المتحدث</a:t>
          </a:r>
          <a:endParaRPr lang="ar-SA" sz="2300" kern="1200" dirty="0"/>
        </a:p>
      </dsp:txBody>
      <dsp:txXfrm>
        <a:off x="3048000" y="2072001"/>
        <a:ext cx="3047999" cy="461744"/>
      </dsp:txXfrm>
    </dsp:sp>
    <dsp:sp modelId="{D9BFAC94-C6B4-47D6-9DD0-D7B8452C765B}">
      <dsp:nvSpPr>
        <dsp:cNvPr id="0" name=""/>
        <dsp:cNvSpPr/>
      </dsp:nvSpPr>
      <dsp:spPr>
        <a:xfrm rot="10800000">
          <a:off x="0" y="718"/>
          <a:ext cx="6096000" cy="1544296"/>
        </a:xfrm>
        <a:prstGeom prst="upArrowCallout">
          <a:avLst/>
        </a:prstGeom>
        <a:solidFill>
          <a:schemeClr val="accent5">
            <a:shade val="50000"/>
            <a:hueOff val="165618"/>
            <a:satOff val="7251"/>
            <a:lumOff val="25317"/>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1">
            <a:lnSpc>
              <a:spcPct val="90000"/>
            </a:lnSpc>
            <a:spcBef>
              <a:spcPct val="0"/>
            </a:spcBef>
            <a:spcAft>
              <a:spcPct val="35000"/>
            </a:spcAft>
          </a:pPr>
          <a:r>
            <a:rPr lang="ar-SA" sz="1900" kern="1200" dirty="0" smtClean="0"/>
            <a:t>طرفا عملية الاتصال الرئيسيين</a:t>
          </a:r>
          <a:endParaRPr lang="ar-SA" sz="1900" kern="1200" dirty="0"/>
        </a:p>
      </dsp:txBody>
      <dsp:txXfrm>
        <a:off x="0" y="718"/>
        <a:ext cx="6096000" cy="542047"/>
      </dsp:txXfrm>
    </dsp:sp>
    <dsp:sp modelId="{60999F63-6764-49A5-9CF1-557001F27DE7}">
      <dsp:nvSpPr>
        <dsp:cNvPr id="0" name=""/>
        <dsp:cNvSpPr/>
      </dsp:nvSpPr>
      <dsp:spPr>
        <a:xfrm>
          <a:off x="0" y="542766"/>
          <a:ext cx="3047999" cy="461744"/>
        </a:xfrm>
        <a:prstGeom prst="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1">
            <a:lnSpc>
              <a:spcPct val="90000"/>
            </a:lnSpc>
            <a:spcBef>
              <a:spcPct val="0"/>
            </a:spcBef>
            <a:spcAft>
              <a:spcPct val="35000"/>
            </a:spcAft>
          </a:pPr>
          <a:r>
            <a:rPr lang="ar-SA" sz="2300" kern="1200" dirty="0" smtClean="0"/>
            <a:t>المستقبل</a:t>
          </a:r>
          <a:endParaRPr lang="ar-SA" sz="2300" kern="1200" dirty="0"/>
        </a:p>
      </dsp:txBody>
      <dsp:txXfrm>
        <a:off x="0" y="542766"/>
        <a:ext cx="3047999" cy="461744"/>
      </dsp:txXfrm>
    </dsp:sp>
    <dsp:sp modelId="{B59D46BD-A32F-4E2F-9B8B-468CC8DE4A7A}">
      <dsp:nvSpPr>
        <dsp:cNvPr id="0" name=""/>
        <dsp:cNvSpPr/>
      </dsp:nvSpPr>
      <dsp:spPr>
        <a:xfrm>
          <a:off x="3048000" y="542766"/>
          <a:ext cx="3047999" cy="461744"/>
        </a:xfrm>
        <a:prstGeom prst="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1">
            <a:lnSpc>
              <a:spcPct val="90000"/>
            </a:lnSpc>
            <a:spcBef>
              <a:spcPct val="0"/>
            </a:spcBef>
            <a:spcAft>
              <a:spcPct val="35000"/>
            </a:spcAft>
          </a:pPr>
          <a:r>
            <a:rPr lang="ar-SA" sz="2300" kern="1200" dirty="0" smtClean="0"/>
            <a:t>المرسل</a:t>
          </a:r>
          <a:endParaRPr lang="ar-SA" sz="2300" kern="1200" dirty="0"/>
        </a:p>
      </dsp:txBody>
      <dsp:txXfrm>
        <a:off x="3048000" y="542766"/>
        <a:ext cx="3047999" cy="46174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196918-8363-40D9-8B37-A3F7838DC660}">
      <dsp:nvSpPr>
        <dsp:cNvPr id="0" name=""/>
        <dsp:cNvSpPr/>
      </dsp:nvSpPr>
      <dsp:spPr>
        <a:xfrm>
          <a:off x="0" y="0"/>
          <a:ext cx="6096000" cy="1219200"/>
        </a:xfrm>
        <a:prstGeom prst="rect">
          <a:avLst/>
        </a:prstGeom>
        <a:solidFill>
          <a:schemeClr val="dk2">
            <a:shade val="80000"/>
            <a:hueOff val="0"/>
            <a:satOff val="0"/>
            <a:lumOff val="0"/>
            <a:alphaOff val="0"/>
          </a:schemeClr>
        </a:solidFill>
        <a:ln>
          <a:noFill/>
        </a:ln>
        <a:effectLst>
          <a:outerShdw blurRad="50800" dist="38100" dir="5400000" rotWithShape="0">
            <a:srgbClr val="000000">
              <a:alpha val="35000"/>
            </a:srgbClr>
          </a:outerShdw>
        </a:effectLst>
      </dsp:spPr>
      <dsp:style>
        <a:lnRef idx="0">
          <a:scrgbClr r="0" g="0" b="0"/>
        </a:lnRef>
        <a:fillRef idx="1">
          <a:scrgbClr r="0" g="0" b="0"/>
        </a:fillRef>
        <a:effectRef idx="1">
          <a:scrgbClr r="0" g="0" b="0"/>
        </a:effectRef>
        <a:fontRef idx="minor"/>
      </dsp:style>
      <dsp:txBody>
        <a:bodyPr spcFirstLastPara="0" vert="horz" wrap="square" lIns="220980" tIns="220980" rIns="220980" bIns="220980" numCol="1" spcCol="1270" anchor="ctr" anchorCtr="0">
          <a:noAutofit/>
        </a:bodyPr>
        <a:lstStyle/>
        <a:p>
          <a:pPr lvl="0" algn="ctr" defTabSz="2578100" rtl="1">
            <a:lnSpc>
              <a:spcPct val="90000"/>
            </a:lnSpc>
            <a:spcBef>
              <a:spcPct val="0"/>
            </a:spcBef>
            <a:spcAft>
              <a:spcPct val="35000"/>
            </a:spcAft>
          </a:pPr>
          <a:r>
            <a:rPr lang="ar-SA" sz="5800" b="1" kern="1200" cap="none" spc="0" smtClean="0">
              <a:ln w="12700">
                <a:prstDash val="solid"/>
              </a:ln>
              <a:effectLst>
                <a:outerShdw blurRad="41275" dist="20320" dir="1800000" algn="tl" rotWithShape="0">
                  <a:srgbClr val="000000">
                    <a:alpha val="40000"/>
                  </a:srgbClr>
                </a:outerShdw>
              </a:effectLst>
            </a:rPr>
            <a:t>عناصر عملية الاستماع</a:t>
          </a:r>
          <a:endParaRPr lang="ar-SA" sz="5800" b="1" kern="1200" cap="none" spc="0" dirty="0">
            <a:ln w="12700">
              <a:prstDash val="solid"/>
            </a:ln>
            <a:effectLst>
              <a:outerShdw blurRad="41275" dist="20320" dir="1800000" algn="tl" rotWithShape="0">
                <a:srgbClr val="000000">
                  <a:alpha val="40000"/>
                </a:srgbClr>
              </a:outerShdw>
            </a:effectLst>
          </a:endParaRPr>
        </a:p>
      </dsp:txBody>
      <dsp:txXfrm>
        <a:off x="0" y="0"/>
        <a:ext cx="6096000" cy="1219200"/>
      </dsp:txXfrm>
    </dsp:sp>
    <dsp:sp modelId="{063A7D64-2A78-48DF-9CE1-87C769299498}">
      <dsp:nvSpPr>
        <dsp:cNvPr id="0" name=""/>
        <dsp:cNvSpPr/>
      </dsp:nvSpPr>
      <dsp:spPr>
        <a:xfrm>
          <a:off x="0" y="1219200"/>
          <a:ext cx="1523999" cy="2560320"/>
        </a:xfrm>
        <a:prstGeom prst="rect">
          <a:avLst/>
        </a:prstGeom>
        <a:gradFill rotWithShape="0">
          <a:gsLst>
            <a:gs pos="0">
              <a:schemeClr val="dk2">
                <a:hueOff val="0"/>
                <a:satOff val="0"/>
                <a:lumOff val="0"/>
                <a:alphaOff val="0"/>
                <a:tint val="62000"/>
                <a:satMod val="180000"/>
              </a:schemeClr>
            </a:gs>
            <a:gs pos="65000">
              <a:schemeClr val="dk2">
                <a:hueOff val="0"/>
                <a:satOff val="0"/>
                <a:lumOff val="0"/>
                <a:alphaOff val="0"/>
                <a:tint val="32000"/>
                <a:satMod val="250000"/>
              </a:schemeClr>
            </a:gs>
            <a:gs pos="100000">
              <a:schemeClr val="dk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cap="none" spc="0" smtClean="0">
              <a:ln w="12700">
                <a:prstDash val="solid"/>
              </a:ln>
              <a:effectLst>
                <a:outerShdw blurRad="41275" dist="20320" dir="1800000" algn="tl" rotWithShape="0">
                  <a:srgbClr val="000000">
                    <a:alpha val="40000"/>
                  </a:srgbClr>
                </a:outerShdw>
              </a:effectLst>
            </a:rPr>
            <a:t>التكامل بين خبرات المتحدث والمستمع</a:t>
          </a:r>
          <a:endParaRPr lang="ar-SA" sz="3200" b="1" kern="1200" cap="none" spc="0" dirty="0">
            <a:ln w="12700">
              <a:prstDash val="solid"/>
            </a:ln>
            <a:effectLst>
              <a:outerShdw blurRad="41275" dist="20320" dir="1800000" algn="tl" rotWithShape="0">
                <a:srgbClr val="000000">
                  <a:alpha val="40000"/>
                </a:srgbClr>
              </a:outerShdw>
            </a:effectLst>
          </a:endParaRPr>
        </a:p>
      </dsp:txBody>
      <dsp:txXfrm>
        <a:off x="0" y="1219200"/>
        <a:ext cx="1523999" cy="2560320"/>
      </dsp:txXfrm>
    </dsp:sp>
    <dsp:sp modelId="{95F815AE-922A-49CD-B259-8CF0C2C29E3F}">
      <dsp:nvSpPr>
        <dsp:cNvPr id="0" name=""/>
        <dsp:cNvSpPr/>
      </dsp:nvSpPr>
      <dsp:spPr>
        <a:xfrm>
          <a:off x="1523999" y="1219200"/>
          <a:ext cx="1523999" cy="2560320"/>
        </a:xfrm>
        <a:prstGeom prst="rect">
          <a:avLst/>
        </a:prstGeom>
        <a:gradFill rotWithShape="0">
          <a:gsLst>
            <a:gs pos="0">
              <a:schemeClr val="dk2">
                <a:hueOff val="0"/>
                <a:satOff val="0"/>
                <a:lumOff val="0"/>
                <a:alphaOff val="0"/>
                <a:tint val="62000"/>
                <a:satMod val="180000"/>
              </a:schemeClr>
            </a:gs>
            <a:gs pos="65000">
              <a:schemeClr val="dk2">
                <a:hueOff val="0"/>
                <a:satOff val="0"/>
                <a:lumOff val="0"/>
                <a:alphaOff val="0"/>
                <a:tint val="32000"/>
                <a:satMod val="250000"/>
              </a:schemeClr>
            </a:gs>
            <a:gs pos="100000">
              <a:schemeClr val="dk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cap="none" spc="0" smtClean="0">
              <a:ln w="12700">
                <a:prstDash val="solid"/>
              </a:ln>
              <a:effectLst>
                <a:outerShdw blurRad="41275" dist="20320" dir="1800000" algn="tl" rotWithShape="0">
                  <a:srgbClr val="000000">
                    <a:alpha val="40000"/>
                  </a:srgbClr>
                </a:outerShdw>
              </a:effectLst>
            </a:rPr>
            <a:t>تحليل الكلام ونقده</a:t>
          </a:r>
          <a:endParaRPr lang="ar-SA" sz="3200" b="1" kern="1200" cap="none" spc="0" dirty="0">
            <a:ln w="12700">
              <a:prstDash val="solid"/>
            </a:ln>
            <a:effectLst>
              <a:outerShdw blurRad="41275" dist="20320" dir="1800000" algn="tl" rotWithShape="0">
                <a:srgbClr val="000000">
                  <a:alpha val="40000"/>
                </a:srgbClr>
              </a:outerShdw>
            </a:effectLst>
          </a:endParaRPr>
        </a:p>
      </dsp:txBody>
      <dsp:txXfrm>
        <a:off x="1523999" y="1219200"/>
        <a:ext cx="1523999" cy="2560320"/>
      </dsp:txXfrm>
    </dsp:sp>
    <dsp:sp modelId="{57C7245B-7047-44F1-9535-CA281D66385D}">
      <dsp:nvSpPr>
        <dsp:cNvPr id="0" name=""/>
        <dsp:cNvSpPr/>
      </dsp:nvSpPr>
      <dsp:spPr>
        <a:xfrm>
          <a:off x="3047999" y="1219200"/>
          <a:ext cx="1523999" cy="2560320"/>
        </a:xfrm>
        <a:prstGeom prst="rect">
          <a:avLst/>
        </a:prstGeom>
        <a:gradFill rotWithShape="0">
          <a:gsLst>
            <a:gs pos="0">
              <a:schemeClr val="dk2">
                <a:hueOff val="0"/>
                <a:satOff val="0"/>
                <a:lumOff val="0"/>
                <a:alphaOff val="0"/>
                <a:tint val="62000"/>
                <a:satMod val="180000"/>
              </a:schemeClr>
            </a:gs>
            <a:gs pos="65000">
              <a:schemeClr val="dk2">
                <a:hueOff val="0"/>
                <a:satOff val="0"/>
                <a:lumOff val="0"/>
                <a:alphaOff val="0"/>
                <a:tint val="32000"/>
                <a:satMod val="250000"/>
              </a:schemeClr>
            </a:gs>
            <a:gs pos="100000">
              <a:schemeClr val="dk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cap="none" spc="0" smtClean="0">
              <a:ln w="12700">
                <a:prstDash val="solid"/>
              </a:ln>
              <a:effectLst>
                <a:outerShdw blurRad="41275" dist="20320" dir="1800000" algn="tl" rotWithShape="0">
                  <a:srgbClr val="000000">
                    <a:alpha val="40000"/>
                  </a:srgbClr>
                </a:outerShdw>
              </a:effectLst>
            </a:rPr>
            <a:t>تفسير الكلام والتفاعل معه</a:t>
          </a:r>
          <a:endParaRPr lang="ar-SA" sz="3200" b="1" kern="1200" cap="none" spc="0" dirty="0">
            <a:ln w="12700">
              <a:prstDash val="solid"/>
            </a:ln>
            <a:effectLst>
              <a:outerShdw blurRad="41275" dist="20320" dir="1800000" algn="tl" rotWithShape="0">
                <a:srgbClr val="000000">
                  <a:alpha val="40000"/>
                </a:srgbClr>
              </a:outerShdw>
            </a:effectLst>
          </a:endParaRPr>
        </a:p>
      </dsp:txBody>
      <dsp:txXfrm>
        <a:off x="3047999" y="1219200"/>
        <a:ext cx="1523999" cy="2560320"/>
      </dsp:txXfrm>
    </dsp:sp>
    <dsp:sp modelId="{A356B51B-2D85-4530-B1A9-A203E40CB06C}">
      <dsp:nvSpPr>
        <dsp:cNvPr id="0" name=""/>
        <dsp:cNvSpPr/>
      </dsp:nvSpPr>
      <dsp:spPr>
        <a:xfrm>
          <a:off x="4572000" y="1219200"/>
          <a:ext cx="1523999" cy="2560320"/>
        </a:xfrm>
        <a:prstGeom prst="rect">
          <a:avLst/>
        </a:prstGeom>
        <a:gradFill rotWithShape="0">
          <a:gsLst>
            <a:gs pos="0">
              <a:schemeClr val="dk2">
                <a:hueOff val="0"/>
                <a:satOff val="0"/>
                <a:lumOff val="0"/>
                <a:alphaOff val="0"/>
                <a:tint val="62000"/>
                <a:satMod val="180000"/>
              </a:schemeClr>
            </a:gs>
            <a:gs pos="65000">
              <a:schemeClr val="dk2">
                <a:hueOff val="0"/>
                <a:satOff val="0"/>
                <a:lumOff val="0"/>
                <a:alphaOff val="0"/>
                <a:tint val="32000"/>
                <a:satMod val="250000"/>
              </a:schemeClr>
            </a:gs>
            <a:gs pos="100000">
              <a:schemeClr val="dk2">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cap="none" spc="0" dirty="0" smtClean="0">
              <a:ln w="12700">
                <a:prstDash val="solid"/>
              </a:ln>
              <a:effectLst>
                <a:outerShdw blurRad="41275" dist="20320" dir="1800000" algn="tl" rotWithShape="0">
                  <a:srgbClr val="000000">
                    <a:alpha val="40000"/>
                  </a:srgbClr>
                </a:outerShdw>
              </a:effectLst>
            </a:rPr>
            <a:t>فهم المعنى الاجمالي</a:t>
          </a:r>
          <a:endParaRPr lang="ar-SA" sz="3200" b="1" kern="1200" cap="none" spc="0" dirty="0">
            <a:ln w="12700">
              <a:prstDash val="solid"/>
            </a:ln>
            <a:effectLst>
              <a:outerShdw blurRad="41275" dist="20320" dir="1800000" algn="tl" rotWithShape="0">
                <a:srgbClr val="000000">
                  <a:alpha val="40000"/>
                </a:srgbClr>
              </a:outerShdw>
            </a:effectLst>
          </a:endParaRPr>
        </a:p>
      </dsp:txBody>
      <dsp:txXfrm>
        <a:off x="4572000" y="1219200"/>
        <a:ext cx="1523999" cy="2560320"/>
      </dsp:txXfrm>
    </dsp:sp>
    <dsp:sp modelId="{555266DE-9602-43D6-8477-F9BA5AB20F03}">
      <dsp:nvSpPr>
        <dsp:cNvPr id="0" name=""/>
        <dsp:cNvSpPr/>
      </dsp:nvSpPr>
      <dsp:spPr>
        <a:xfrm>
          <a:off x="0" y="3779520"/>
          <a:ext cx="6096000" cy="284480"/>
        </a:xfrm>
        <a:prstGeom prst="rect">
          <a:avLst/>
        </a:prstGeom>
        <a:solidFill>
          <a:schemeClr val="dk2">
            <a:shade val="80000"/>
            <a:hueOff val="0"/>
            <a:satOff val="0"/>
            <a:lumOff val="0"/>
            <a:alphaOff val="0"/>
          </a:schemeClr>
        </a:solidFill>
        <a:ln>
          <a:noFill/>
        </a:ln>
        <a:effectLst>
          <a:outerShdw blurRad="50800" dist="38100" dir="5400000" rotWithShape="0">
            <a:srgbClr val="000000">
              <a:alpha val="35000"/>
            </a:srgbClr>
          </a:outerShdw>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22/11/33</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22/11/33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22/11/33</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22/11/33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22/11/33</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774077" y="2967335"/>
            <a:ext cx="359585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SA"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مهارة الاستماع</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مستطيل 4"/>
          <p:cNvSpPr/>
          <p:nvPr/>
        </p:nvSpPr>
        <p:spPr>
          <a:xfrm>
            <a:off x="2044898" y="4509120"/>
            <a:ext cx="4793299" cy="584775"/>
          </a:xfrm>
          <a:prstGeom prst="rect">
            <a:avLst/>
          </a:prstGeom>
          <a:noFill/>
        </p:spPr>
        <p:txBody>
          <a:bodyPr wrap="none" lIns="91440" tIns="45720" rIns="91440" bIns="45720">
            <a:spAutoFit/>
          </a:bodyPr>
          <a:lstStyle/>
          <a:p>
            <a:pPr algn="ctr"/>
            <a:r>
              <a:rPr lang="ar-SA" sz="3200" b="0" cap="none" spc="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rPr>
              <a:t>وجه اخر من مهارات الحديث</a:t>
            </a:r>
            <a:endParaRPr lang="ar-SA" sz="3200" b="0" cap="none" spc="0" dirty="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endParaRPr>
          </a:p>
        </p:txBody>
      </p:sp>
      <p:sp>
        <p:nvSpPr>
          <p:cNvPr id="6" name="مستطيل 5"/>
          <p:cNvSpPr/>
          <p:nvPr/>
        </p:nvSpPr>
        <p:spPr>
          <a:xfrm>
            <a:off x="2483768" y="1124744"/>
            <a:ext cx="405110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القراءة والمحادثة</a:t>
            </a:r>
            <a:endParaRPr lang="ar-SA"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p:wipe/>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0" fill="hold"/>
                                        <p:tgtEl>
                                          <p:spTgt spid="6"/>
                                        </p:tgtEl>
                                        <p:attrNameLst>
                                          <p:attrName>ppt_x</p:attrName>
                                        </p:attrNameLst>
                                      </p:cBhvr>
                                      <p:tavLst>
                                        <p:tav tm="0">
                                          <p:val>
                                            <p:strVal val="#ppt_x"/>
                                          </p:val>
                                        </p:tav>
                                        <p:tav tm="100000">
                                          <p:val>
                                            <p:strVal val="#ppt_x"/>
                                          </p:val>
                                        </p:tav>
                                      </p:tavLst>
                                    </p:anim>
                                    <p:anim calcmode="lin" valueType="num">
                                      <p:cBhvr additive="base">
                                        <p:cTn id="8" dur="5000" fill="hold"/>
                                        <p:tgtEl>
                                          <p:spTgt spid="6"/>
                                        </p:tgtEl>
                                        <p:attrNameLst>
                                          <p:attrName>ppt_y</p:attrName>
                                        </p:attrNameLst>
                                      </p:cBhvr>
                                      <p:tavLst>
                                        <p:tav tm="0">
                                          <p:val>
                                            <p:strVal val="1+#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5000"/>
                            </p:stCondLst>
                            <p:childTnLst>
                              <p:par>
                                <p:cTn id="15" presetID="53"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just">
              <a:buNone/>
            </a:pPr>
            <a:r>
              <a:rPr lang="ar-SA" sz="4400" b="1" dirty="0" smtClean="0">
                <a:ln w="50800"/>
                <a:cs typeface="Akhbar MT" pitchFamily="2" charset="-78"/>
              </a:rPr>
              <a:t>تمثل مهارة الاستماع الوجه الاخر لمهارة الحديث، ومنهما معا يتحدد طرفا عملية الاتصال الرئيسيتين: المرسل والمستقبل، او المتحدث والمستمع، وتحدد بالتالي ملامح عملية الاتصال الشخصي الشفهي، بينما يقوم الاول بوضع افكاره في رموز، ويقوم الثاني باستقبال هذه الرموز وترجمتها عبر اجهزة الاستماع </a:t>
            </a:r>
            <a:r>
              <a:rPr lang="ar-SA" sz="4400" b="1" dirty="0" err="1" smtClean="0">
                <a:ln w="50800"/>
                <a:cs typeface="Akhbar MT" pitchFamily="2" charset="-78"/>
              </a:rPr>
              <a:t>والادراك</a:t>
            </a:r>
            <a:r>
              <a:rPr lang="ar-SA" sz="4400" b="1" dirty="0" smtClean="0">
                <a:ln w="50800"/>
                <a:cs typeface="Akhbar MT" pitchFamily="2" charset="-78"/>
              </a:rPr>
              <a:t> لديه.</a:t>
            </a:r>
            <a:endParaRPr lang="ar-SA" sz="4400" b="1" dirty="0">
              <a:ln w="50800"/>
              <a:cs typeface="Akhbar MT" pitchFamily="2" charset="-78"/>
            </a:endParaRPr>
          </a:p>
        </p:txBody>
      </p:sp>
      <p:sp>
        <p:nvSpPr>
          <p:cNvPr id="3" name="عنوان 2"/>
          <p:cNvSpPr>
            <a:spLocks noGrp="1"/>
          </p:cNvSpPr>
          <p:nvPr>
            <p:ph type="title"/>
          </p:nvPr>
        </p:nvSpPr>
        <p:spPr/>
        <p:txBody>
          <a:bodyPr/>
          <a:lstStyle/>
          <a:p>
            <a:r>
              <a:rPr lang="ar-SA" dirty="0" smtClean="0"/>
              <a:t>مقدمة</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1400"/>
                            </p:stCondLst>
                            <p:childTnLst>
                              <p:par>
                                <p:cTn id="11" presetID="23" presetClass="entr" presetSubtype="16"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5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5000" fill="hold"/>
                                        <p:tgtEl>
                                          <p:spTgt spid="2">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التصال</a:t>
            </a:r>
            <a:r>
              <a:rPr lang="ar-SA" dirty="0" smtClean="0"/>
              <a:t> بالاستماع</a:t>
            </a:r>
            <a:endParaRPr lang="ar-SA" dirty="0"/>
          </a:p>
        </p:txBody>
      </p:sp>
      <p:graphicFrame>
        <p:nvGraphicFramePr>
          <p:cNvPr id="4" name="رسم تخطيطي 3"/>
          <p:cNvGraphicFramePr/>
          <p:nvPr/>
        </p:nvGraphicFramePr>
        <p:xfrm>
          <a:off x="1547664" y="227687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عنصر نائب للمحتوى 4"/>
          <p:cNvSpPr>
            <a:spLocks noGrp="1"/>
          </p:cNvSpPr>
          <p:nvPr>
            <p:ph idx="1"/>
          </p:nvPr>
        </p:nvSpPr>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par>
                          <p:cTn id="10" fill="hold">
                            <p:stCondLst>
                              <p:cond delay="24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lnSpcReduction="10000"/>
          </a:bodyPr>
          <a:lstStyle/>
          <a:p>
            <a:pPr algn="just"/>
            <a:r>
              <a:rPr lang="ar-SA" sz="3200" b="1" dirty="0" smtClean="0">
                <a:ln w="10541" cmpd="sng">
                  <a:solidFill>
                    <a:srgbClr val="7D7D7D">
                      <a:tint val="100000"/>
                      <a:shade val="100000"/>
                      <a:satMod val="110000"/>
                    </a:srgbClr>
                  </a:solidFill>
                  <a:prstDash val="solid"/>
                </a:ln>
                <a:solidFill>
                  <a:sysClr val="windowText" lastClr="000000"/>
                </a:solidFill>
              </a:rPr>
              <a:t>مهارة معقدة يعطي فيها الشخص المستمع المتحدث كل </a:t>
            </a:r>
            <a:r>
              <a:rPr lang="ar-SA" sz="3200" b="1" dirty="0" err="1" smtClean="0">
                <a:ln w="10541" cmpd="sng">
                  <a:solidFill>
                    <a:srgbClr val="7D7D7D">
                      <a:tint val="100000"/>
                      <a:shade val="100000"/>
                      <a:satMod val="110000"/>
                    </a:srgbClr>
                  </a:solidFill>
                  <a:prstDash val="solid"/>
                </a:ln>
                <a:solidFill>
                  <a:sysClr val="windowText" lastClr="000000"/>
                </a:solidFill>
              </a:rPr>
              <a:t>اهتماماته </a:t>
            </a:r>
            <a:r>
              <a:rPr lang="ar-SA" sz="3200" b="1" dirty="0" smtClean="0">
                <a:ln w="10541" cmpd="sng">
                  <a:solidFill>
                    <a:srgbClr val="7D7D7D">
                      <a:tint val="100000"/>
                      <a:shade val="100000"/>
                      <a:satMod val="110000"/>
                    </a:srgbClr>
                  </a:solidFill>
                  <a:prstDash val="solid"/>
                </a:ln>
                <a:solidFill>
                  <a:sysClr val="windowText" lastClr="000000"/>
                </a:solidFill>
              </a:rPr>
              <a:t>، ويركز انتباهه إلى </a:t>
            </a:r>
            <a:r>
              <a:rPr lang="ar-SA" sz="3200" b="1" dirty="0" err="1" smtClean="0">
                <a:ln w="10541" cmpd="sng">
                  <a:solidFill>
                    <a:srgbClr val="7D7D7D">
                      <a:tint val="100000"/>
                      <a:shade val="100000"/>
                      <a:satMod val="110000"/>
                    </a:srgbClr>
                  </a:solidFill>
                  <a:prstDash val="solid"/>
                </a:ln>
                <a:solidFill>
                  <a:sysClr val="windowText" lastClr="000000"/>
                </a:solidFill>
              </a:rPr>
              <a:t>حديثه </a:t>
            </a:r>
            <a:r>
              <a:rPr lang="ar-SA" sz="3200" b="1" dirty="0" smtClean="0">
                <a:ln w="10541" cmpd="sng">
                  <a:solidFill>
                    <a:srgbClr val="7D7D7D">
                      <a:tint val="100000"/>
                      <a:shade val="100000"/>
                      <a:satMod val="110000"/>
                    </a:srgbClr>
                  </a:solidFill>
                  <a:prstDash val="solid"/>
                </a:ln>
                <a:solidFill>
                  <a:sysClr val="windowText" lastClr="000000"/>
                </a:solidFill>
              </a:rPr>
              <a:t>، ويحاول تفسير </a:t>
            </a:r>
            <a:r>
              <a:rPr lang="ar-SA" sz="3200" b="1" dirty="0" err="1" smtClean="0">
                <a:ln w="10541" cmpd="sng">
                  <a:solidFill>
                    <a:srgbClr val="7D7D7D">
                      <a:tint val="100000"/>
                      <a:shade val="100000"/>
                      <a:satMod val="110000"/>
                    </a:srgbClr>
                  </a:solidFill>
                  <a:prstDash val="solid"/>
                </a:ln>
                <a:solidFill>
                  <a:sysClr val="windowText" lastClr="000000"/>
                </a:solidFill>
              </a:rPr>
              <a:t>أصواته </a:t>
            </a:r>
            <a:r>
              <a:rPr lang="ar-SA" sz="3200" b="1" dirty="0" smtClean="0">
                <a:ln w="10541" cmpd="sng">
                  <a:solidFill>
                    <a:srgbClr val="7D7D7D">
                      <a:tint val="100000"/>
                      <a:shade val="100000"/>
                      <a:satMod val="110000"/>
                    </a:srgbClr>
                  </a:solidFill>
                  <a:prstDash val="solid"/>
                </a:ln>
                <a:solidFill>
                  <a:sysClr val="windowText" lastClr="000000"/>
                </a:solidFill>
              </a:rPr>
              <a:t>، </a:t>
            </a:r>
            <a:r>
              <a:rPr lang="ar-SA" sz="3200" b="1" dirty="0" err="1" smtClean="0">
                <a:ln w="10541" cmpd="sng">
                  <a:solidFill>
                    <a:srgbClr val="7D7D7D">
                      <a:tint val="100000"/>
                      <a:shade val="100000"/>
                      <a:satMod val="110000"/>
                    </a:srgbClr>
                  </a:solidFill>
                  <a:prstDash val="solid"/>
                </a:ln>
                <a:solidFill>
                  <a:sysClr val="windowText" lastClr="000000"/>
                </a:solidFill>
              </a:rPr>
              <a:t>وإيماءاته </a:t>
            </a:r>
            <a:r>
              <a:rPr lang="ar-SA" sz="3200" b="1" dirty="0" smtClean="0">
                <a:ln w="10541" cmpd="sng">
                  <a:solidFill>
                    <a:srgbClr val="7D7D7D">
                      <a:tint val="100000"/>
                      <a:shade val="100000"/>
                      <a:satMod val="110000"/>
                    </a:srgbClr>
                  </a:solidFill>
                  <a:prstDash val="solid"/>
                </a:ln>
                <a:solidFill>
                  <a:sysClr val="windowText" lastClr="000000"/>
                </a:solidFill>
              </a:rPr>
              <a:t>، وكل </a:t>
            </a:r>
            <a:r>
              <a:rPr lang="ar-SA" sz="3200" b="1" dirty="0" err="1" smtClean="0">
                <a:ln w="10541" cmpd="sng">
                  <a:solidFill>
                    <a:srgbClr val="7D7D7D">
                      <a:tint val="100000"/>
                      <a:shade val="100000"/>
                      <a:satMod val="110000"/>
                    </a:srgbClr>
                  </a:solidFill>
                  <a:prstDash val="solid"/>
                </a:ln>
                <a:solidFill>
                  <a:sysClr val="windowText" lastClr="000000"/>
                </a:solidFill>
              </a:rPr>
              <a:t>حركاته </a:t>
            </a:r>
            <a:r>
              <a:rPr lang="ar-SA" sz="3200" b="1" dirty="0" smtClean="0">
                <a:ln w="10541" cmpd="sng">
                  <a:solidFill>
                    <a:srgbClr val="7D7D7D">
                      <a:tint val="100000"/>
                      <a:shade val="100000"/>
                      <a:satMod val="110000"/>
                    </a:srgbClr>
                  </a:solidFill>
                  <a:prstDash val="solid"/>
                </a:ln>
                <a:solidFill>
                  <a:sysClr val="windowText" lastClr="000000"/>
                </a:solidFill>
              </a:rPr>
              <a:t>، </a:t>
            </a:r>
            <a:r>
              <a:rPr lang="ar-SA" sz="3200" b="1" dirty="0" err="1" smtClean="0">
                <a:ln w="10541" cmpd="sng">
                  <a:solidFill>
                    <a:srgbClr val="7D7D7D">
                      <a:tint val="100000"/>
                      <a:shade val="100000"/>
                      <a:satMod val="110000"/>
                    </a:srgbClr>
                  </a:solidFill>
                  <a:prstDash val="solid"/>
                </a:ln>
                <a:solidFill>
                  <a:sysClr val="windowText" lastClr="000000"/>
                </a:solidFill>
              </a:rPr>
              <a:t>وسكناته .</a:t>
            </a:r>
            <a:r>
              <a:rPr lang="ar-SA" sz="3200" b="1" dirty="0" smtClean="0">
                <a:ln w="10541" cmpd="sng">
                  <a:solidFill>
                    <a:srgbClr val="7D7D7D">
                      <a:tint val="100000"/>
                      <a:shade val="100000"/>
                      <a:satMod val="110000"/>
                    </a:srgbClr>
                  </a:solidFill>
                  <a:prstDash val="solid"/>
                </a:ln>
                <a:solidFill>
                  <a:sysClr val="windowText" lastClr="000000"/>
                </a:solidFill>
              </a:rPr>
              <a:t> </a:t>
            </a:r>
          </a:p>
          <a:p>
            <a:pPr algn="just"/>
            <a:r>
              <a:rPr lang="ar-SA" sz="3200" b="1" dirty="0" smtClean="0">
                <a:ln w="10541" cmpd="sng">
                  <a:solidFill>
                    <a:srgbClr val="7D7D7D">
                      <a:tint val="100000"/>
                      <a:shade val="100000"/>
                      <a:satMod val="110000"/>
                    </a:srgbClr>
                  </a:solidFill>
                  <a:prstDash val="solid"/>
                </a:ln>
                <a:solidFill>
                  <a:sysClr val="windowText" lastClr="000000"/>
                </a:solidFill>
              </a:rPr>
              <a:t>من المفاهيم السابقة نستنتج أن السماع عملية فسيولوجية تولد مع الإنسان وتعتمد على سلامة العضو المخصص لها وهو </a:t>
            </a:r>
            <a:r>
              <a:rPr lang="ar-SA" sz="3200" b="1" dirty="0" err="1" smtClean="0">
                <a:ln w="10541" cmpd="sng">
                  <a:solidFill>
                    <a:srgbClr val="7D7D7D">
                      <a:tint val="100000"/>
                      <a:shade val="100000"/>
                      <a:satMod val="110000"/>
                    </a:srgbClr>
                  </a:solidFill>
                  <a:prstDash val="solid"/>
                </a:ln>
                <a:solidFill>
                  <a:sysClr val="windowText" lastClr="000000"/>
                </a:solidFill>
              </a:rPr>
              <a:t>الأذن .</a:t>
            </a:r>
            <a:r>
              <a:rPr lang="ar-SA" sz="3200" b="1" dirty="0" smtClean="0">
                <a:ln w="10541" cmpd="sng">
                  <a:solidFill>
                    <a:srgbClr val="7D7D7D">
                      <a:tint val="100000"/>
                      <a:shade val="100000"/>
                      <a:satMod val="110000"/>
                    </a:srgbClr>
                  </a:solidFill>
                  <a:prstDash val="solid"/>
                </a:ln>
                <a:solidFill>
                  <a:sysClr val="windowText" lastClr="000000"/>
                </a:solidFill>
              </a:rPr>
              <a:t> في حين يكون الإنصات والاستماع </a:t>
            </a:r>
            <a:r>
              <a:rPr lang="ar-SA" sz="3200" b="1" dirty="0" err="1" smtClean="0">
                <a:ln w="10541" cmpd="sng">
                  <a:solidFill>
                    <a:srgbClr val="7D7D7D">
                      <a:tint val="100000"/>
                      <a:shade val="100000"/>
                      <a:satMod val="110000"/>
                    </a:srgbClr>
                  </a:solidFill>
                  <a:prstDash val="solid"/>
                </a:ln>
                <a:solidFill>
                  <a:sysClr val="windowText" lastClr="000000"/>
                </a:solidFill>
              </a:rPr>
              <a:t>مهارتين</a:t>
            </a:r>
            <a:r>
              <a:rPr lang="ar-SA" sz="3200" b="1" dirty="0" smtClean="0">
                <a:ln w="10541" cmpd="sng">
                  <a:solidFill>
                    <a:srgbClr val="7D7D7D">
                      <a:tint val="100000"/>
                      <a:shade val="100000"/>
                      <a:satMod val="110000"/>
                    </a:srgbClr>
                  </a:solidFill>
                  <a:prstDash val="solid"/>
                </a:ln>
                <a:solidFill>
                  <a:sysClr val="windowText" lastClr="000000"/>
                </a:solidFill>
              </a:rPr>
              <a:t> </a:t>
            </a:r>
            <a:r>
              <a:rPr lang="ar-SA" sz="3200" b="1" dirty="0" err="1" smtClean="0">
                <a:ln w="10541" cmpd="sng">
                  <a:solidFill>
                    <a:srgbClr val="7D7D7D">
                      <a:tint val="100000"/>
                      <a:shade val="100000"/>
                      <a:satMod val="110000"/>
                    </a:srgbClr>
                  </a:solidFill>
                  <a:prstDash val="solid"/>
                </a:ln>
                <a:solidFill>
                  <a:sysClr val="windowText" lastClr="000000"/>
                </a:solidFill>
              </a:rPr>
              <a:t>مكتسبتين .</a:t>
            </a:r>
            <a:r>
              <a:rPr lang="ar-SA" sz="3200" b="1" dirty="0" smtClean="0">
                <a:ln w="10541" cmpd="sng">
                  <a:solidFill>
                    <a:srgbClr val="7D7D7D">
                      <a:tint val="100000"/>
                      <a:shade val="100000"/>
                      <a:satMod val="110000"/>
                    </a:srgbClr>
                  </a:solidFill>
                  <a:prstDash val="solid"/>
                </a:ln>
                <a:solidFill>
                  <a:sysClr val="windowText" lastClr="000000"/>
                </a:solidFill>
              </a:rPr>
              <a:t> والفرق بين الإنصات </a:t>
            </a:r>
            <a:r>
              <a:rPr lang="ar-SA" sz="3200" b="1" dirty="0" err="1" smtClean="0">
                <a:ln w="10541" cmpd="sng">
                  <a:solidFill>
                    <a:srgbClr val="7D7D7D">
                      <a:tint val="100000"/>
                      <a:shade val="100000"/>
                      <a:satMod val="110000"/>
                    </a:srgbClr>
                  </a:solidFill>
                  <a:prstDash val="solid"/>
                </a:ln>
                <a:solidFill>
                  <a:sysClr val="windowText" lastClr="000000"/>
                </a:solidFill>
              </a:rPr>
              <a:t>والاستماع </a:t>
            </a:r>
            <a:r>
              <a:rPr lang="ar-SA" sz="3200" b="1" dirty="0" smtClean="0">
                <a:ln w="10541" cmpd="sng">
                  <a:solidFill>
                    <a:srgbClr val="7D7D7D">
                      <a:tint val="100000"/>
                      <a:shade val="100000"/>
                      <a:satMod val="110000"/>
                    </a:srgbClr>
                  </a:solidFill>
                  <a:prstDash val="solid"/>
                </a:ln>
                <a:solidFill>
                  <a:sysClr val="windowText" lastClr="000000"/>
                </a:solidFill>
              </a:rPr>
              <a:t>: اعتماد الأول على الأصوات المنطوقة ليس </a:t>
            </a:r>
            <a:r>
              <a:rPr lang="ar-SA" sz="3200" b="1" dirty="0" err="1" smtClean="0">
                <a:ln w="10541" cmpd="sng">
                  <a:solidFill>
                    <a:srgbClr val="7D7D7D">
                      <a:tint val="100000"/>
                      <a:shade val="100000"/>
                      <a:satMod val="110000"/>
                    </a:srgbClr>
                  </a:solidFill>
                  <a:prstDash val="solid"/>
                </a:ln>
                <a:solidFill>
                  <a:sysClr val="windowText" lastClr="000000"/>
                </a:solidFill>
              </a:rPr>
              <a:t>غير </a:t>
            </a:r>
            <a:r>
              <a:rPr lang="ar-SA" sz="3200" b="1" dirty="0" smtClean="0">
                <a:ln w="10541" cmpd="sng">
                  <a:solidFill>
                    <a:srgbClr val="7D7D7D">
                      <a:tint val="100000"/>
                      <a:shade val="100000"/>
                      <a:satMod val="110000"/>
                    </a:srgbClr>
                  </a:solidFill>
                  <a:prstDash val="solid"/>
                </a:ln>
                <a:solidFill>
                  <a:sysClr val="windowText" lastClr="000000"/>
                </a:solidFill>
              </a:rPr>
              <a:t>، بينما يتضمن الاستماع ربط هذه الأصوات </a:t>
            </a:r>
            <a:r>
              <a:rPr lang="ar-SA" sz="3200" b="1" dirty="0" err="1" smtClean="0">
                <a:ln w="10541" cmpd="sng">
                  <a:solidFill>
                    <a:srgbClr val="7D7D7D">
                      <a:tint val="100000"/>
                      <a:shade val="100000"/>
                      <a:satMod val="110000"/>
                    </a:srgbClr>
                  </a:solidFill>
                  <a:prstDash val="solid"/>
                </a:ln>
                <a:solidFill>
                  <a:sysClr val="windowText" lastClr="000000"/>
                </a:solidFill>
              </a:rPr>
              <a:t>بالإماءات</a:t>
            </a:r>
            <a:r>
              <a:rPr lang="ar-SA" sz="3200" b="1" dirty="0" smtClean="0">
                <a:ln w="10541" cmpd="sng">
                  <a:solidFill>
                    <a:srgbClr val="7D7D7D">
                      <a:tint val="100000"/>
                      <a:shade val="100000"/>
                      <a:satMod val="110000"/>
                    </a:srgbClr>
                  </a:solidFill>
                  <a:prstDash val="solid"/>
                </a:ln>
                <a:solidFill>
                  <a:sysClr val="windowText" lastClr="000000"/>
                </a:solidFill>
              </a:rPr>
              <a:t> الحسية والحركية </a:t>
            </a:r>
            <a:r>
              <a:rPr lang="ar-SA" sz="3200" b="1" dirty="0" err="1" smtClean="0">
                <a:ln w="10541" cmpd="sng">
                  <a:solidFill>
                    <a:srgbClr val="7D7D7D">
                      <a:tint val="100000"/>
                      <a:shade val="100000"/>
                      <a:satMod val="110000"/>
                    </a:srgbClr>
                  </a:solidFill>
                  <a:prstDash val="solid"/>
                </a:ln>
                <a:solidFill>
                  <a:sysClr val="windowText" lastClr="000000"/>
                </a:solidFill>
              </a:rPr>
              <a:t>للمتحدث .</a:t>
            </a:r>
            <a:endParaRPr lang="ar-SA" sz="3200" b="1" dirty="0" smtClean="0">
              <a:ln w="10541" cmpd="sng">
                <a:solidFill>
                  <a:srgbClr val="7D7D7D">
                    <a:tint val="100000"/>
                    <a:shade val="100000"/>
                    <a:satMod val="110000"/>
                  </a:srgbClr>
                </a:solidFill>
                <a:prstDash val="solid"/>
              </a:ln>
              <a:solidFill>
                <a:sysClr val="windowText" lastClr="000000"/>
              </a:solidFill>
            </a:endParaRPr>
          </a:p>
          <a:p>
            <a:endParaRPr lang="ar-SA" dirty="0"/>
          </a:p>
        </p:txBody>
      </p:sp>
      <p:sp>
        <p:nvSpPr>
          <p:cNvPr id="3" name="عنوان 2"/>
          <p:cNvSpPr>
            <a:spLocks noGrp="1"/>
          </p:cNvSpPr>
          <p:nvPr>
            <p:ph type="title"/>
          </p:nvPr>
        </p:nvSpPr>
        <p:spPr/>
        <p:txBody>
          <a:bodyPr/>
          <a:lstStyle/>
          <a:p>
            <a:r>
              <a:rPr lang="ar-SA" dirty="0" smtClean="0"/>
              <a:t>الاستماع</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1700"/>
                            </p:stCondLst>
                            <p:childTnLst>
                              <p:par>
                                <p:cTn id="11" presetID="2" presetClass="entr" presetSubtype="4"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15" fill="hold">
                            <p:stCondLst>
                              <p:cond delay="3700"/>
                            </p:stCondLst>
                            <p:childTnLst>
                              <p:par>
                                <p:cTn id="16" presetID="2" presetClass="entr" presetSubtype="4" fill="hold" grpId="0" nodeType="after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556792"/>
            <a:ext cx="7560840" cy="1368152"/>
          </a:xfrm>
        </p:spPr>
        <p:txBody>
          <a:bodyPr>
            <a:normAutofit/>
          </a:bodyPr>
          <a:lstStyle/>
          <a:p>
            <a:pPr algn="ctr">
              <a:buNone/>
            </a:pPr>
            <a:r>
              <a:rPr lang="ar-SA" sz="3600" dirty="0" smtClean="0">
                <a:solidFill>
                  <a:schemeClr val="accent1">
                    <a:lumMod val="50000"/>
                  </a:schemeClr>
                </a:solidFill>
                <a:cs typeface="DecoType Naskh" pitchFamily="2" charset="-78"/>
                <a:sym typeface="Wingdings 2"/>
              </a:rPr>
              <a:t>قال </a:t>
            </a:r>
            <a:r>
              <a:rPr lang="ar-SA" sz="3600" dirty="0" err="1" smtClean="0">
                <a:solidFill>
                  <a:schemeClr val="accent1">
                    <a:lumMod val="50000"/>
                  </a:schemeClr>
                </a:solidFill>
                <a:cs typeface="DecoType Naskh" pitchFamily="2" charset="-78"/>
                <a:sym typeface="Wingdings 2"/>
              </a:rPr>
              <a:t>تعالى </a:t>
            </a:r>
            <a:r>
              <a:rPr lang="ar-SA" sz="3600" dirty="0" smtClean="0">
                <a:solidFill>
                  <a:srgbClr val="00B050"/>
                </a:solidFill>
                <a:cs typeface="DecoType Naskh" pitchFamily="2" charset="-78"/>
                <a:sym typeface="Wingdings 2"/>
              </a:rPr>
              <a:t>ولا تقف ما ليس لك </a:t>
            </a:r>
            <a:r>
              <a:rPr lang="ar-SA" sz="3600" dirty="0" err="1" smtClean="0">
                <a:solidFill>
                  <a:srgbClr val="00B050"/>
                </a:solidFill>
                <a:cs typeface="DecoType Naskh" pitchFamily="2" charset="-78"/>
                <a:sym typeface="Wingdings 2"/>
              </a:rPr>
              <a:t>به</a:t>
            </a:r>
            <a:r>
              <a:rPr lang="ar-SA" sz="3600" dirty="0" smtClean="0">
                <a:solidFill>
                  <a:srgbClr val="00B050"/>
                </a:solidFill>
                <a:cs typeface="DecoType Naskh" pitchFamily="2" charset="-78"/>
                <a:sym typeface="Wingdings 2"/>
              </a:rPr>
              <a:t> علم إن السمع والبصر والفؤاد كل أولئك كان عنه </a:t>
            </a:r>
            <a:r>
              <a:rPr lang="ar-SA" sz="3600" dirty="0" err="1" smtClean="0">
                <a:solidFill>
                  <a:srgbClr val="00B050"/>
                </a:solidFill>
                <a:cs typeface="DecoType Naskh" pitchFamily="2" charset="-78"/>
                <a:sym typeface="Wingdings 2"/>
              </a:rPr>
              <a:t>مسؤلا</a:t>
            </a:r>
            <a:r>
              <a:rPr lang="ar-SA" sz="3600" dirty="0" smtClean="0">
                <a:solidFill>
                  <a:srgbClr val="00B050"/>
                </a:solidFill>
                <a:cs typeface="DecoType Naskh" pitchFamily="2" charset="-78"/>
                <a:sym typeface="Wingdings 2"/>
              </a:rPr>
              <a:t> </a:t>
            </a:r>
            <a:r>
              <a:rPr lang="ar-SA" sz="3600" dirty="0" err="1" smtClean="0">
                <a:solidFill>
                  <a:srgbClr val="00B050"/>
                </a:solidFill>
                <a:cs typeface="DecoType Naskh" pitchFamily="2" charset="-78"/>
                <a:sym typeface="Wingdings 2"/>
              </a:rPr>
              <a:t></a:t>
            </a:r>
            <a:endParaRPr lang="ar-SA" sz="3600" dirty="0" smtClean="0">
              <a:solidFill>
                <a:srgbClr val="00B050"/>
              </a:solidFill>
              <a:cs typeface="DecoType Naskh" pitchFamily="2" charset="-78"/>
              <a:sym typeface="Wingdings 2"/>
            </a:endParaRPr>
          </a:p>
        </p:txBody>
      </p:sp>
      <p:sp>
        <p:nvSpPr>
          <p:cNvPr id="2" name="عنوان 1"/>
          <p:cNvSpPr>
            <a:spLocks noGrp="1"/>
          </p:cNvSpPr>
          <p:nvPr>
            <p:ph type="title"/>
          </p:nvPr>
        </p:nvSpPr>
        <p:spPr/>
        <p:txBody>
          <a:bodyPr>
            <a:normAutofit/>
          </a:bodyPr>
          <a:lstStyle/>
          <a:p>
            <a:r>
              <a:rPr lang="ar-SA" dirty="0" smtClean="0"/>
              <a:t>اهمية الاستماع في حياة الانسان</a:t>
            </a:r>
            <a:endParaRPr lang="ar-SA" dirty="0"/>
          </a:p>
        </p:txBody>
      </p:sp>
      <p:sp>
        <p:nvSpPr>
          <p:cNvPr id="4" name="مستطيل 3"/>
          <p:cNvSpPr/>
          <p:nvPr/>
        </p:nvSpPr>
        <p:spPr>
          <a:xfrm>
            <a:off x="2843808" y="2996952"/>
            <a:ext cx="4536504" cy="3312368"/>
          </a:xfrm>
          <a:prstGeom prst="rect">
            <a:avLst/>
          </a:prstGeom>
          <a:solidFill>
            <a:schemeClr val="accent2">
              <a:lumMod val="40000"/>
              <a:lumOff val="6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0">
            <a:schemeClr val="accent5"/>
          </a:lnRef>
          <a:fillRef idx="3">
            <a:schemeClr val="accent5"/>
          </a:fillRef>
          <a:effectRef idx="3">
            <a:schemeClr val="accent5"/>
          </a:effectRef>
          <a:fontRef idx="minor">
            <a:schemeClr val="lt1"/>
          </a:fontRef>
        </p:style>
        <p:txBody>
          <a:bodyPr rtlCol="1" anchor="ctr">
            <a:scene3d>
              <a:camera prst="orthographicFront"/>
              <a:lightRig rig="balanced" dir="t">
                <a:rot lat="0" lon="0" rev="2100000"/>
              </a:lightRig>
            </a:scene3d>
            <a:sp3d extrusionH="57150" prstMaterial="metal">
              <a:bevelT w="38100" h="25400"/>
              <a:contourClr>
                <a:schemeClr val="bg2"/>
              </a:contourClr>
            </a:sp3d>
          </a:bodyPr>
          <a:lstStyle/>
          <a:p>
            <a:pPr>
              <a:buNone/>
            </a:pPr>
            <a:r>
              <a:rPr lang="ar-SA" sz="4000" b="1" dirty="0" smtClean="0">
                <a:ln w="50800"/>
                <a:solidFill>
                  <a:schemeClr val="tx1"/>
                </a:solidFill>
                <a:cs typeface="DecoType Naskh" pitchFamily="2" charset="-78"/>
              </a:rPr>
              <a:t>مهارة الاستماع سابقة في اكتسابها على بقية المهارات اللغوية الأخرى، وقديما الاستماع كان هو الاساس في عملية التعلم.</a:t>
            </a:r>
            <a:endParaRPr lang="ar-SA" sz="4000" b="1" dirty="0">
              <a:ln w="50800"/>
              <a:solidFill>
                <a:schemeClr val="tx1"/>
              </a:solidFill>
              <a:cs typeface="DecoType Naskh" pitchFamily="2" charset="-78"/>
            </a:endParaRPr>
          </a:p>
        </p:txBody>
      </p:sp>
      <p:pic>
        <p:nvPicPr>
          <p:cNvPr id="5" name="صورة 4" descr="www-St-Takla-org--Ears-01.jpg"/>
          <p:cNvPicPr>
            <a:picLocks noChangeAspect="1"/>
          </p:cNvPicPr>
          <p:nvPr/>
        </p:nvPicPr>
        <p:blipFill>
          <a:blip r:embed="rId2" cstate="print"/>
          <a:srcRect l="11520" t="6300" r="15521" b="5501"/>
          <a:stretch>
            <a:fillRect/>
          </a:stretch>
        </p:blipFill>
        <p:spPr>
          <a:xfrm>
            <a:off x="755576" y="2492896"/>
            <a:ext cx="1368152" cy="30243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par>
                          <p:cTn id="10" fill="hold">
                            <p:stCondLst>
                              <p:cond delay="3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3"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0" end="0"/>
                                            </p:txEl>
                                          </p:spTgt>
                                        </p:tgtEl>
                                        <p:attrNameLst>
                                          <p:attrName>fill.type</p:attrName>
                                        </p:attrNameLst>
                                      </p:cBhvr>
                                      <p:to>
                                        <p:strVal val="solid"/>
                                      </p:to>
                                    </p:set>
                                  </p:childTnLst>
                                </p:cTn>
                              </p:par>
                            </p:childTnLst>
                          </p:cTn>
                        </p:par>
                        <p:par>
                          <p:cTn id="16" fill="hold">
                            <p:stCondLst>
                              <p:cond delay="618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1000"/>
                                        <p:tgtEl>
                                          <p:spTgt spid="5"/>
                                        </p:tgtEl>
                                      </p:cBhvr>
                                    </p:animEffect>
                                  </p:childTnLst>
                                </p:cTn>
                              </p:par>
                            </p:childTnLst>
                          </p:cTn>
                        </p:par>
                        <p:par>
                          <p:cTn id="20" fill="hold">
                            <p:stCondLst>
                              <p:cond delay="7180"/>
                            </p:stCondLst>
                            <p:childTnLst>
                              <p:par>
                                <p:cTn id="21" presetID="25"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6" dur="1000" fill="hold"/>
                                        <p:tgtEl>
                                          <p:spTgt spid="4"/>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الاستماع</a:t>
            </a:r>
            <a:endParaRPr lang="ar-SA" dirty="0"/>
          </a:p>
        </p:txBody>
      </p:sp>
      <p:grpSp>
        <p:nvGrpSpPr>
          <p:cNvPr id="7" name="مجموعة 6"/>
          <p:cNvGrpSpPr/>
          <p:nvPr/>
        </p:nvGrpSpPr>
        <p:grpSpPr>
          <a:xfrm>
            <a:off x="3554691" y="3789040"/>
            <a:ext cx="2332690" cy="1440160"/>
            <a:chOff x="5426899" y="1844824"/>
            <a:chExt cx="2332690" cy="1440160"/>
          </a:xfrm>
        </p:grpSpPr>
        <p:sp>
          <p:nvSpPr>
            <p:cNvPr id="4" name="وسيلة شرح بيضاوية 3"/>
            <p:cNvSpPr/>
            <p:nvPr/>
          </p:nvSpPr>
          <p:spPr>
            <a:xfrm>
              <a:off x="5580112" y="1844824"/>
              <a:ext cx="2160240" cy="1440160"/>
            </a:xfrm>
            <a:prstGeom prst="wedgeEllipseCallo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ar-SA" dirty="0"/>
            </a:p>
          </p:txBody>
        </p:sp>
        <p:sp>
          <p:nvSpPr>
            <p:cNvPr id="5" name="مستطيل 4"/>
            <p:cNvSpPr/>
            <p:nvPr/>
          </p:nvSpPr>
          <p:spPr>
            <a:xfrm>
              <a:off x="5426899" y="2204864"/>
              <a:ext cx="2332690" cy="58477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3-الاستماع</a:t>
              </a:r>
              <a:endParaRPr lang="ar-SA" sz="3200" b="1" cap="none" spc="150" dirty="0">
                <a:ln w="11430"/>
                <a:solidFill>
                  <a:srgbClr val="F8F8F8"/>
                </a:solidFill>
                <a:effectLst>
                  <a:outerShdw blurRad="25400" algn="tl" rotWithShape="0">
                    <a:srgbClr val="000000">
                      <a:alpha val="43000"/>
                    </a:srgbClr>
                  </a:outerShdw>
                </a:effectLst>
              </a:endParaRPr>
            </a:p>
          </p:txBody>
        </p:sp>
      </p:grpSp>
      <p:grpSp>
        <p:nvGrpSpPr>
          <p:cNvPr id="8" name="مجموعة 7"/>
          <p:cNvGrpSpPr/>
          <p:nvPr/>
        </p:nvGrpSpPr>
        <p:grpSpPr>
          <a:xfrm>
            <a:off x="5732512" y="1997224"/>
            <a:ext cx="2160240" cy="1440160"/>
            <a:chOff x="5580112" y="1844824"/>
            <a:chExt cx="2160240" cy="1440160"/>
          </a:xfrm>
        </p:grpSpPr>
        <p:sp>
          <p:nvSpPr>
            <p:cNvPr id="9" name="وسيلة شرح بيضاوية 8"/>
            <p:cNvSpPr/>
            <p:nvPr/>
          </p:nvSpPr>
          <p:spPr>
            <a:xfrm>
              <a:off x="5580112" y="1844824"/>
              <a:ext cx="2160240" cy="1440160"/>
            </a:xfrm>
            <a:prstGeom prst="wedgeEllipseCallo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ar-SA" dirty="0"/>
            </a:p>
          </p:txBody>
        </p:sp>
        <p:sp>
          <p:nvSpPr>
            <p:cNvPr id="10" name="مستطيل 9"/>
            <p:cNvSpPr/>
            <p:nvPr/>
          </p:nvSpPr>
          <p:spPr>
            <a:xfrm>
              <a:off x="5646509" y="2204864"/>
              <a:ext cx="1893467" cy="58477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1-السمع</a:t>
              </a:r>
              <a:endParaRPr lang="ar-SA" sz="3200" b="1" cap="none" spc="150" dirty="0">
                <a:ln w="11430"/>
                <a:solidFill>
                  <a:srgbClr val="F8F8F8"/>
                </a:solidFill>
                <a:effectLst>
                  <a:outerShdw blurRad="25400" algn="tl" rotWithShape="0">
                    <a:srgbClr val="000000">
                      <a:alpha val="43000"/>
                    </a:srgbClr>
                  </a:outerShdw>
                </a:effectLst>
              </a:endParaRPr>
            </a:p>
          </p:txBody>
        </p:sp>
      </p:grpSp>
      <p:grpSp>
        <p:nvGrpSpPr>
          <p:cNvPr id="11" name="مجموعة 10"/>
          <p:cNvGrpSpPr/>
          <p:nvPr/>
        </p:nvGrpSpPr>
        <p:grpSpPr>
          <a:xfrm>
            <a:off x="2332413" y="1916832"/>
            <a:ext cx="2167579" cy="1440160"/>
            <a:chOff x="5572773" y="1844824"/>
            <a:chExt cx="2167579" cy="1440160"/>
          </a:xfrm>
        </p:grpSpPr>
        <p:sp>
          <p:nvSpPr>
            <p:cNvPr id="12" name="وسيلة شرح بيضاوية 11"/>
            <p:cNvSpPr/>
            <p:nvPr/>
          </p:nvSpPr>
          <p:spPr>
            <a:xfrm>
              <a:off x="5580112" y="1844824"/>
              <a:ext cx="2160240" cy="1440160"/>
            </a:xfrm>
            <a:prstGeom prst="wedgeEllipseCallo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ar-SA" dirty="0"/>
            </a:p>
          </p:txBody>
        </p:sp>
        <p:sp>
          <p:nvSpPr>
            <p:cNvPr id="13" name="مستطيل 12"/>
            <p:cNvSpPr/>
            <p:nvPr/>
          </p:nvSpPr>
          <p:spPr>
            <a:xfrm>
              <a:off x="5572773" y="2204864"/>
              <a:ext cx="2040943" cy="58477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2-السماع</a:t>
              </a:r>
              <a:endParaRPr lang="ar-SA" sz="3200" b="1" cap="none" spc="150" dirty="0">
                <a:ln w="11430"/>
                <a:solidFill>
                  <a:srgbClr val="F8F8F8"/>
                </a:solidFill>
                <a:effectLst>
                  <a:outerShdw blurRad="25400" algn="tl" rotWithShape="0">
                    <a:srgbClr val="000000">
                      <a:alpha val="43000"/>
                    </a:srgbClr>
                  </a:outerShdw>
                </a:effectLst>
              </a:endParaRPr>
            </a:p>
          </p:txBody>
        </p:sp>
      </p:grpSp>
      <p:grpSp>
        <p:nvGrpSpPr>
          <p:cNvPr id="14" name="مجموعة 13"/>
          <p:cNvGrpSpPr/>
          <p:nvPr/>
        </p:nvGrpSpPr>
        <p:grpSpPr>
          <a:xfrm>
            <a:off x="783247" y="4581128"/>
            <a:ext cx="2276585" cy="1440160"/>
            <a:chOff x="5463767" y="1844824"/>
            <a:chExt cx="2276585" cy="1440160"/>
          </a:xfrm>
        </p:grpSpPr>
        <p:sp>
          <p:nvSpPr>
            <p:cNvPr id="15" name="وسيلة شرح بيضاوية 14"/>
            <p:cNvSpPr/>
            <p:nvPr/>
          </p:nvSpPr>
          <p:spPr>
            <a:xfrm>
              <a:off x="5580112" y="1844824"/>
              <a:ext cx="2160240" cy="1440160"/>
            </a:xfrm>
            <a:prstGeom prst="wedgeEllipseCallo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ar-SA" dirty="0"/>
            </a:p>
          </p:txBody>
        </p:sp>
        <p:sp>
          <p:nvSpPr>
            <p:cNvPr id="16" name="مستطيل 15"/>
            <p:cNvSpPr/>
            <p:nvPr/>
          </p:nvSpPr>
          <p:spPr>
            <a:xfrm>
              <a:off x="5463767" y="2204864"/>
              <a:ext cx="2258952"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3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4-الاتصال</a:t>
              </a:r>
              <a:endParaRPr lang="ar-SA" sz="3600" b="1" cap="none" spc="150" dirty="0">
                <a:ln w="11430"/>
                <a:solidFill>
                  <a:srgbClr val="F8F8F8"/>
                </a:solidFill>
                <a:effectLst>
                  <a:outerShdw blurRad="25400" algn="tl" rotWithShape="0">
                    <a:srgbClr val="000000">
                      <a:alpha val="43000"/>
                    </a:srgb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770" decel="100000"/>
                                        <p:tgtEl>
                                          <p:spTgt spid="8"/>
                                        </p:tgtEl>
                                      </p:cBhvr>
                                    </p:animEffect>
                                    <p:animScale>
                                      <p:cBhvr>
                                        <p:cTn id="14" dur="770" decel="100000"/>
                                        <p:tgtEl>
                                          <p:spTgt spid="8"/>
                                        </p:tgtEl>
                                      </p:cBhvr>
                                      <p:from x="10000" y="10000"/>
                                      <p:to x="200000" y="450000"/>
                                    </p:animScale>
                                    <p:animScale>
                                      <p:cBhvr>
                                        <p:cTn id="15" dur="1230" accel="100000" fill="hold">
                                          <p:stCondLst>
                                            <p:cond delay="770"/>
                                          </p:stCondLst>
                                        </p:cTn>
                                        <p:tgtEl>
                                          <p:spTgt spid="8"/>
                                        </p:tgtEl>
                                      </p:cBhvr>
                                      <p:from x="200000" y="450000"/>
                                      <p:to x="100000" y="100000"/>
                                    </p:animScale>
                                    <p:set>
                                      <p:cBhvr>
                                        <p:cTn id="16" dur="770" fill="hold"/>
                                        <p:tgtEl>
                                          <p:spTgt spid="8"/>
                                        </p:tgtEl>
                                        <p:attrNameLst>
                                          <p:attrName>ppt_x</p:attrName>
                                        </p:attrNameLst>
                                      </p:cBhvr>
                                      <p:to>
                                        <p:strVal val="(0.5)"/>
                                      </p:to>
                                    </p:set>
                                    <p:anim from="(0.5)" to="(#ppt_x)" calcmode="lin" valueType="num">
                                      <p:cBhvr>
                                        <p:cTn id="17" dur="1230" accel="100000" fill="hold">
                                          <p:stCondLst>
                                            <p:cond delay="770"/>
                                          </p:stCondLst>
                                        </p:cTn>
                                        <p:tgtEl>
                                          <p:spTgt spid="8"/>
                                        </p:tgtEl>
                                        <p:attrNameLst>
                                          <p:attrName>ppt_x</p:attrName>
                                        </p:attrNameLst>
                                      </p:cBhvr>
                                    </p:anim>
                                    <p:set>
                                      <p:cBhvr>
                                        <p:cTn id="18" dur="770" fill="hold"/>
                                        <p:tgtEl>
                                          <p:spTgt spid="8"/>
                                        </p:tgtEl>
                                        <p:attrNameLst>
                                          <p:attrName>ppt_y</p:attrName>
                                        </p:attrNameLst>
                                      </p:cBhvr>
                                      <p:to>
                                        <p:strVal val="(#ppt_y+0.4)"/>
                                      </p:to>
                                    </p:set>
                                    <p:anim from="(#ppt_y+0.4)" to="(#ppt_y)" calcmode="lin" valueType="num">
                                      <p:cBhvr>
                                        <p:cTn id="19" dur="1230" accel="100000" fill="hold">
                                          <p:stCondLst>
                                            <p:cond delay="770"/>
                                          </p:stCondLst>
                                        </p:cTn>
                                        <p:tgtEl>
                                          <p:spTgt spid="8"/>
                                        </p:tgtEl>
                                        <p:attrNameLst>
                                          <p:attrName>ppt_y</p:attrName>
                                        </p:attrNameLst>
                                      </p:cBhvr>
                                    </p:anim>
                                  </p:childTnLst>
                                </p:cTn>
                              </p:par>
                            </p:childTnLst>
                          </p:cTn>
                        </p:par>
                        <p:par>
                          <p:cTn id="20" fill="hold">
                            <p:stCondLst>
                              <p:cond delay="3000"/>
                            </p:stCondLst>
                            <p:childTnLst>
                              <p:par>
                                <p:cTn id="21" presetID="51"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770" decel="100000"/>
                                        <p:tgtEl>
                                          <p:spTgt spid="11"/>
                                        </p:tgtEl>
                                      </p:cBhvr>
                                    </p:animEffect>
                                    <p:animScale>
                                      <p:cBhvr>
                                        <p:cTn id="24" dur="770" decel="100000"/>
                                        <p:tgtEl>
                                          <p:spTgt spid="11"/>
                                        </p:tgtEl>
                                      </p:cBhvr>
                                      <p:from x="10000" y="10000"/>
                                      <p:to x="200000" y="450000"/>
                                    </p:animScale>
                                    <p:animScale>
                                      <p:cBhvr>
                                        <p:cTn id="25" dur="1230" accel="100000" fill="hold">
                                          <p:stCondLst>
                                            <p:cond delay="770"/>
                                          </p:stCondLst>
                                        </p:cTn>
                                        <p:tgtEl>
                                          <p:spTgt spid="11"/>
                                        </p:tgtEl>
                                      </p:cBhvr>
                                      <p:from x="200000" y="450000"/>
                                      <p:to x="100000" y="100000"/>
                                    </p:animScale>
                                    <p:set>
                                      <p:cBhvr>
                                        <p:cTn id="26" dur="770" fill="hold"/>
                                        <p:tgtEl>
                                          <p:spTgt spid="11"/>
                                        </p:tgtEl>
                                        <p:attrNameLst>
                                          <p:attrName>ppt_x</p:attrName>
                                        </p:attrNameLst>
                                      </p:cBhvr>
                                      <p:to>
                                        <p:strVal val="(0.5)"/>
                                      </p:to>
                                    </p:set>
                                    <p:anim from="(0.5)" to="(#ppt_x)" calcmode="lin" valueType="num">
                                      <p:cBhvr>
                                        <p:cTn id="27" dur="1230" accel="100000" fill="hold">
                                          <p:stCondLst>
                                            <p:cond delay="770"/>
                                          </p:stCondLst>
                                        </p:cTn>
                                        <p:tgtEl>
                                          <p:spTgt spid="11"/>
                                        </p:tgtEl>
                                        <p:attrNameLst>
                                          <p:attrName>ppt_x</p:attrName>
                                        </p:attrNameLst>
                                      </p:cBhvr>
                                    </p:anim>
                                    <p:set>
                                      <p:cBhvr>
                                        <p:cTn id="28" dur="770" fill="hold"/>
                                        <p:tgtEl>
                                          <p:spTgt spid="11"/>
                                        </p:tgtEl>
                                        <p:attrNameLst>
                                          <p:attrName>ppt_y</p:attrName>
                                        </p:attrNameLst>
                                      </p:cBhvr>
                                      <p:to>
                                        <p:strVal val="(#ppt_y+0.4)"/>
                                      </p:to>
                                    </p:set>
                                    <p:anim from="(#ppt_y+0.4)" to="(#ppt_y)" calcmode="lin" valueType="num">
                                      <p:cBhvr>
                                        <p:cTn id="29" dur="1230" accel="100000" fill="hold">
                                          <p:stCondLst>
                                            <p:cond delay="770"/>
                                          </p:stCondLst>
                                        </p:cTn>
                                        <p:tgtEl>
                                          <p:spTgt spid="11"/>
                                        </p:tgtEl>
                                        <p:attrNameLst>
                                          <p:attrName>ppt_y</p:attrName>
                                        </p:attrNameLst>
                                      </p:cBhvr>
                                    </p:anim>
                                  </p:childTnLst>
                                </p:cTn>
                              </p:par>
                            </p:childTnLst>
                          </p:cTn>
                        </p:par>
                        <p:par>
                          <p:cTn id="30" fill="hold">
                            <p:stCondLst>
                              <p:cond delay="5000"/>
                            </p:stCondLst>
                            <p:childTnLst>
                              <p:par>
                                <p:cTn id="31" presetID="51"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770" decel="100000"/>
                                        <p:tgtEl>
                                          <p:spTgt spid="7"/>
                                        </p:tgtEl>
                                      </p:cBhvr>
                                    </p:animEffect>
                                    <p:animScale>
                                      <p:cBhvr>
                                        <p:cTn id="34" dur="770" decel="100000"/>
                                        <p:tgtEl>
                                          <p:spTgt spid="7"/>
                                        </p:tgtEl>
                                      </p:cBhvr>
                                      <p:from x="10000" y="10000"/>
                                      <p:to x="200000" y="450000"/>
                                    </p:animScale>
                                    <p:animScale>
                                      <p:cBhvr>
                                        <p:cTn id="35" dur="1230" accel="100000" fill="hold">
                                          <p:stCondLst>
                                            <p:cond delay="770"/>
                                          </p:stCondLst>
                                        </p:cTn>
                                        <p:tgtEl>
                                          <p:spTgt spid="7"/>
                                        </p:tgtEl>
                                      </p:cBhvr>
                                      <p:from x="200000" y="450000"/>
                                      <p:to x="100000" y="100000"/>
                                    </p:animScale>
                                    <p:set>
                                      <p:cBhvr>
                                        <p:cTn id="36" dur="770" fill="hold"/>
                                        <p:tgtEl>
                                          <p:spTgt spid="7"/>
                                        </p:tgtEl>
                                        <p:attrNameLst>
                                          <p:attrName>ppt_x</p:attrName>
                                        </p:attrNameLst>
                                      </p:cBhvr>
                                      <p:to>
                                        <p:strVal val="(0.5)"/>
                                      </p:to>
                                    </p:set>
                                    <p:anim from="(0.5)" to="(#ppt_x)" calcmode="lin" valueType="num">
                                      <p:cBhvr>
                                        <p:cTn id="37" dur="1230" accel="100000" fill="hold">
                                          <p:stCondLst>
                                            <p:cond delay="770"/>
                                          </p:stCondLst>
                                        </p:cTn>
                                        <p:tgtEl>
                                          <p:spTgt spid="7"/>
                                        </p:tgtEl>
                                        <p:attrNameLst>
                                          <p:attrName>ppt_x</p:attrName>
                                        </p:attrNameLst>
                                      </p:cBhvr>
                                    </p:anim>
                                    <p:set>
                                      <p:cBhvr>
                                        <p:cTn id="38" dur="770" fill="hold"/>
                                        <p:tgtEl>
                                          <p:spTgt spid="7"/>
                                        </p:tgtEl>
                                        <p:attrNameLst>
                                          <p:attrName>ppt_y</p:attrName>
                                        </p:attrNameLst>
                                      </p:cBhvr>
                                      <p:to>
                                        <p:strVal val="(#ppt_y+0.4)"/>
                                      </p:to>
                                    </p:set>
                                    <p:anim from="(#ppt_y+0.4)" to="(#ppt_y)" calcmode="lin" valueType="num">
                                      <p:cBhvr>
                                        <p:cTn id="39" dur="1230" accel="100000" fill="hold">
                                          <p:stCondLst>
                                            <p:cond delay="770"/>
                                          </p:stCondLst>
                                        </p:cTn>
                                        <p:tgtEl>
                                          <p:spTgt spid="7"/>
                                        </p:tgtEl>
                                        <p:attrNameLst>
                                          <p:attrName>ppt_y</p:attrName>
                                        </p:attrNameLst>
                                      </p:cBhvr>
                                    </p:anim>
                                  </p:childTnLst>
                                </p:cTn>
                              </p:par>
                            </p:childTnLst>
                          </p:cTn>
                        </p:par>
                        <p:par>
                          <p:cTn id="40" fill="hold">
                            <p:stCondLst>
                              <p:cond delay="7000"/>
                            </p:stCondLst>
                            <p:childTnLst>
                              <p:par>
                                <p:cTn id="41" presetID="51"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770" decel="100000"/>
                                        <p:tgtEl>
                                          <p:spTgt spid="14"/>
                                        </p:tgtEl>
                                      </p:cBhvr>
                                    </p:animEffect>
                                    <p:animScale>
                                      <p:cBhvr>
                                        <p:cTn id="44" dur="770" decel="100000"/>
                                        <p:tgtEl>
                                          <p:spTgt spid="14"/>
                                        </p:tgtEl>
                                      </p:cBhvr>
                                      <p:from x="10000" y="10000"/>
                                      <p:to x="200000" y="450000"/>
                                    </p:animScale>
                                    <p:animScale>
                                      <p:cBhvr>
                                        <p:cTn id="45" dur="1230" accel="100000" fill="hold">
                                          <p:stCondLst>
                                            <p:cond delay="770"/>
                                          </p:stCondLst>
                                        </p:cTn>
                                        <p:tgtEl>
                                          <p:spTgt spid="14"/>
                                        </p:tgtEl>
                                      </p:cBhvr>
                                      <p:from x="200000" y="450000"/>
                                      <p:to x="100000" y="100000"/>
                                    </p:animScale>
                                    <p:set>
                                      <p:cBhvr>
                                        <p:cTn id="46" dur="770" fill="hold"/>
                                        <p:tgtEl>
                                          <p:spTgt spid="14"/>
                                        </p:tgtEl>
                                        <p:attrNameLst>
                                          <p:attrName>ppt_x</p:attrName>
                                        </p:attrNameLst>
                                      </p:cBhvr>
                                      <p:to>
                                        <p:strVal val="(0.5)"/>
                                      </p:to>
                                    </p:set>
                                    <p:anim from="(0.5)" to="(#ppt_x)" calcmode="lin" valueType="num">
                                      <p:cBhvr>
                                        <p:cTn id="47" dur="1230" accel="100000" fill="hold">
                                          <p:stCondLst>
                                            <p:cond delay="770"/>
                                          </p:stCondLst>
                                        </p:cTn>
                                        <p:tgtEl>
                                          <p:spTgt spid="14"/>
                                        </p:tgtEl>
                                        <p:attrNameLst>
                                          <p:attrName>ppt_x</p:attrName>
                                        </p:attrNameLst>
                                      </p:cBhvr>
                                    </p:anim>
                                    <p:set>
                                      <p:cBhvr>
                                        <p:cTn id="48" dur="770" fill="hold"/>
                                        <p:tgtEl>
                                          <p:spTgt spid="14"/>
                                        </p:tgtEl>
                                        <p:attrNameLst>
                                          <p:attrName>ppt_y</p:attrName>
                                        </p:attrNameLst>
                                      </p:cBhvr>
                                      <p:to>
                                        <p:strVal val="(#ppt_y+0.4)"/>
                                      </p:to>
                                    </p:set>
                                    <p:anim from="(#ppt_y+0.4)" to="(#ppt_y)" calcmode="lin" valueType="num">
                                      <p:cBhvr>
                                        <p:cTn id="49" dur="1230" accel="100000" fill="hold">
                                          <p:stCondLst>
                                            <p:cond delay="770"/>
                                          </p:stCondLst>
                                        </p:cTn>
                                        <p:tgtEl>
                                          <p:spTgt spid="1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348880"/>
            <a:ext cx="7239000" cy="4106856"/>
          </a:xfrm>
        </p:spPr>
        <p:txBody>
          <a:bodyPr>
            <a:normAutofit/>
          </a:bodyPr>
          <a:lstStyle/>
          <a:p>
            <a:pPr algn="just"/>
            <a:r>
              <a:rPr lang="ar-SA" sz="3200" b="1" dirty="0" smtClean="0">
                <a:latin typeface="Arial" pitchFamily="34" charset="0"/>
                <a:cs typeface="Arial" pitchFamily="34" charset="0"/>
              </a:rPr>
              <a:t>الاستماع شرط اساسي لنمو اللغة بصفة عامة.</a:t>
            </a:r>
          </a:p>
          <a:p>
            <a:pPr algn="just"/>
            <a:r>
              <a:rPr lang="ar-SA" sz="3200" b="1" dirty="0" smtClean="0">
                <a:latin typeface="Arial" pitchFamily="34" charset="0"/>
                <a:cs typeface="Arial" pitchFamily="34" charset="0"/>
              </a:rPr>
              <a:t>يوسع مدارك الفرد، ويزيد قدرته على الفهم.</a:t>
            </a:r>
          </a:p>
          <a:p>
            <a:pPr algn="just"/>
            <a:r>
              <a:rPr lang="ar-SA" sz="3200" b="1" dirty="0" smtClean="0">
                <a:latin typeface="Arial" pitchFamily="34" charset="0"/>
                <a:cs typeface="Arial" pitchFamily="34" charset="0"/>
              </a:rPr>
              <a:t>تزويد المستمع بالمعلومات الضرورية للفهم.</a:t>
            </a:r>
          </a:p>
          <a:p>
            <a:pPr algn="just"/>
            <a:r>
              <a:rPr lang="ar-SA" sz="3200" b="1" dirty="0" smtClean="0">
                <a:latin typeface="Arial" pitchFamily="34" charset="0"/>
                <a:cs typeface="Arial" pitchFamily="34" charset="0"/>
              </a:rPr>
              <a:t>الاستماع الى العلماء والخبراء والمتخصصين يزود المستمع بمعلومات وأفكار في مجال العمل.</a:t>
            </a:r>
          </a:p>
          <a:p>
            <a:pPr>
              <a:buNone/>
            </a:pPr>
            <a:endParaRPr lang="ar-SA" dirty="0" smtClean="0"/>
          </a:p>
          <a:p>
            <a:pPr algn="ctr">
              <a:buNone/>
            </a:pPr>
            <a:r>
              <a:rPr lang="ar-SA" b="1" dirty="0" smtClean="0">
                <a:solidFill>
                  <a:schemeClr val="accent2">
                    <a:lumMod val="50000"/>
                  </a:schemeClr>
                </a:solidFill>
              </a:rPr>
              <a:t>الاستماع الجيد هو سر نجاح الكثير من انواع الاتصال في حياتنا.</a:t>
            </a:r>
            <a:endParaRPr lang="ar-SA" b="1" dirty="0">
              <a:solidFill>
                <a:schemeClr val="accent2">
                  <a:lumMod val="50000"/>
                </a:schemeClr>
              </a:solidFill>
            </a:endParaRPr>
          </a:p>
        </p:txBody>
      </p:sp>
      <p:sp>
        <p:nvSpPr>
          <p:cNvPr id="2" name="عنوان 1"/>
          <p:cNvSpPr>
            <a:spLocks noGrp="1"/>
          </p:cNvSpPr>
          <p:nvPr>
            <p:ph type="title"/>
          </p:nvPr>
        </p:nvSpPr>
        <p:spPr/>
        <p:txBody>
          <a:bodyPr/>
          <a:lstStyle/>
          <a:p>
            <a:r>
              <a:rPr lang="ar-SA" dirty="0" smtClean="0"/>
              <a:t>اهمية الاستماع</a:t>
            </a:r>
            <a:endParaRPr lang="ar-SA" dirty="0"/>
          </a:p>
        </p:txBody>
      </p:sp>
      <p:sp>
        <p:nvSpPr>
          <p:cNvPr id="4" name="وسيلة شرح على شكل سحابة 3"/>
          <p:cNvSpPr/>
          <p:nvPr/>
        </p:nvSpPr>
        <p:spPr>
          <a:xfrm>
            <a:off x="4139952" y="620688"/>
            <a:ext cx="3816424" cy="1368152"/>
          </a:xfrm>
          <a:prstGeom prst="cloudCallout">
            <a:avLst/>
          </a:prstGeom>
          <a:blipFill>
            <a:blip r:embed="rId2" cstate="print"/>
            <a:stretch>
              <a:fillRect/>
            </a:stretch>
          </a:blipFill>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effectLst>
                <a:glow rad="63500">
                  <a:schemeClr val="accent5">
                    <a:satMod val="175000"/>
                    <a:alpha val="4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childTnLst>
                                </p:cTn>
                              </p:par>
                              <p:par>
                                <p:cTn id="9" presetID="55"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0.70"/>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1000"/>
                            </p:stCondLst>
                            <p:childTnLst>
                              <p:par>
                                <p:cTn id="15" presetID="39" presetClass="entr" presetSubtype="0" accel="10000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21" fill="hold">
                            <p:stCondLst>
                              <p:cond delay="6000"/>
                            </p:stCondLst>
                            <p:childTnLst>
                              <p:par>
                                <p:cTn id="22" presetID="39" presetClass="entr" presetSubtype="0" accel="10000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50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50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5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28" fill="hold">
                            <p:stCondLst>
                              <p:cond delay="11000"/>
                            </p:stCondLst>
                            <p:childTnLst>
                              <p:par>
                                <p:cTn id="29" presetID="39" presetClass="entr" presetSubtype="0" accel="100000"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35" fill="hold">
                            <p:stCondLst>
                              <p:cond delay="16000"/>
                            </p:stCondLst>
                            <p:childTnLst>
                              <p:par>
                                <p:cTn id="36" presetID="39" presetClass="entr" presetSubtype="0" accel="100000" fill="hold" grpId="0" nodeType="after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50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50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50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5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42" fill="hold">
                            <p:stCondLst>
                              <p:cond delay="21000"/>
                            </p:stCondLst>
                            <p:childTnLst>
                              <p:par>
                                <p:cTn id="43" presetID="39" presetClass="entr" presetSubtype="0" accel="100000" fill="hold" grpId="0" nodeType="after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 calcmode="lin" valueType="num">
                                      <p:cBhvr>
                                        <p:cTn id="45" dur="5000" fill="hold"/>
                                        <p:tgtEl>
                                          <p:spTgt spid="3">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6" dur="5000" fill="hold"/>
                                        <p:tgtEl>
                                          <p:spTgt spid="3">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7" dur="5000" fill="hold"/>
                                        <p:tgtEl>
                                          <p:spTgt spid="3">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48" dur="5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ar-SA" sz="3200" b="1" dirty="0" smtClean="0">
                <a:ln w="50800"/>
              </a:rPr>
              <a:t>القدرة على التركيز والانتباه.</a:t>
            </a:r>
          </a:p>
          <a:p>
            <a:r>
              <a:rPr lang="ar-SA" sz="3200" b="1" dirty="0" smtClean="0">
                <a:ln w="50800"/>
              </a:rPr>
              <a:t>القدرة على تتبع المسموع.</a:t>
            </a:r>
          </a:p>
          <a:p>
            <a:r>
              <a:rPr lang="ar-SA" sz="3200" b="1" dirty="0" smtClean="0">
                <a:ln w="50800"/>
              </a:rPr>
              <a:t>القدرة على الفهم في سرعة ودقة.</a:t>
            </a:r>
          </a:p>
          <a:p>
            <a:r>
              <a:rPr lang="ar-SA" sz="3200" b="1" dirty="0" smtClean="0">
                <a:ln w="50800"/>
              </a:rPr>
              <a:t>القدرة على التحليل والنقد </a:t>
            </a:r>
            <a:r>
              <a:rPr lang="ar-SA" sz="3200" b="1" dirty="0" err="1" smtClean="0">
                <a:ln w="50800"/>
              </a:rPr>
              <a:t>واصدار</a:t>
            </a:r>
            <a:r>
              <a:rPr lang="ar-SA" sz="3200" b="1" dirty="0" smtClean="0">
                <a:ln w="50800"/>
              </a:rPr>
              <a:t> الحكم على الكلام المسموع.</a:t>
            </a:r>
          </a:p>
          <a:p>
            <a:r>
              <a:rPr lang="ar-SA" sz="3200" b="1" dirty="0" smtClean="0">
                <a:ln w="50800"/>
              </a:rPr>
              <a:t>ادراك معاني المفردات في ضوء سياق الكلام المسموع.</a:t>
            </a:r>
          </a:p>
          <a:p>
            <a:r>
              <a:rPr lang="ar-SA" sz="3200" b="1" dirty="0" smtClean="0">
                <a:ln w="50800"/>
              </a:rPr>
              <a:t>تنمية جانب التذوق الجمالي لما يستمع اليه المستمع.</a:t>
            </a:r>
            <a:endParaRPr lang="ar-SA" sz="3200" b="1" dirty="0">
              <a:ln w="50800"/>
            </a:endParaRPr>
          </a:p>
        </p:txBody>
      </p:sp>
      <p:sp>
        <p:nvSpPr>
          <p:cNvPr id="2" name="عنوان 1"/>
          <p:cNvSpPr>
            <a:spLocks noGrp="1"/>
          </p:cNvSpPr>
          <p:nvPr>
            <p:ph type="title"/>
          </p:nvPr>
        </p:nvSpPr>
        <p:spPr/>
        <p:txBody>
          <a:bodyPr/>
          <a:lstStyle/>
          <a:p>
            <a:r>
              <a:rPr lang="ar-SA" dirty="0" smtClean="0"/>
              <a:t>اهداف الاستماع</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6" fill="hold">
                            <p:stCondLst>
                              <p:cond delay="8000"/>
                            </p:stCondLst>
                            <p:childTnLst>
                              <p:par>
                                <p:cTn id="17" presetID="40" presetClass="entr" presetSubtype="0" fill="hold" grpId="0" nodeType="after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22" fill="hold">
                            <p:stCondLst>
                              <p:cond delay="14000"/>
                            </p:stCondLst>
                            <p:childTnLst>
                              <p:par>
                                <p:cTn id="23" presetID="40" presetClass="entr" presetSubtype="0" fill="hold" grpId="0" nodeType="after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8" fill="hold">
                            <p:stCondLst>
                              <p:cond delay="208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3"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34" fill="hold">
                            <p:stCondLst>
                              <p:cond delay="32600"/>
                            </p:stCondLst>
                            <p:childTnLst>
                              <p:par>
                                <p:cTn id="35" presetID="40" presetClass="entr" presetSubtype="0" fill="hold" grpId="0" nodeType="afterEffect">
                                  <p:stCondLst>
                                    <p:cond delay="0"/>
                                  </p:stCondLst>
                                  <p:iterate type="lt">
                                    <p:tmPct val="10000"/>
                                  </p:iterate>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anim calcmode="lin" valueType="num">
                                      <p:cBhvr>
                                        <p:cTn id="38" dur="2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39"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40" fill="hold">
                            <p:stCondLst>
                              <p:cond delay="42600"/>
                            </p:stCondLst>
                            <p:childTnLst>
                              <p:par>
                                <p:cTn id="41" presetID="40" presetClass="entr" presetSubtype="0" fill="hold" grpId="0" nodeType="afterEffect">
                                  <p:stCondLst>
                                    <p:cond delay="0"/>
                                  </p:stCondLst>
                                  <p:iterate type="lt">
                                    <p:tmPct val="10000"/>
                                  </p:iterate>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عملية الاستماع</a:t>
            </a:r>
            <a:endParaRPr lang="ar-SA" dirty="0"/>
          </a:p>
        </p:txBody>
      </p:sp>
      <p:graphicFrame>
        <p:nvGraphicFramePr>
          <p:cNvPr id="4" name="رسم تخطيطي 3"/>
          <p:cNvGraphicFramePr/>
          <p:nvPr/>
        </p:nvGraphicFramePr>
        <p:xfrm>
          <a:off x="1259632" y="198884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4" dur="2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5" dur="2500" accel="50000" fill="hold">
                                          <p:stCondLst>
                                            <p:cond delay="2500"/>
                                          </p:stCondLst>
                                        </p:cTn>
                                        <p:tgtEl>
                                          <p:spTgt spid="4"/>
                                        </p:tgtEl>
                                        <p:attrNameLst>
                                          <p:attrName>ppt_w</p:attrName>
                                        </p:attrNameLst>
                                      </p:cBhvr>
                                      <p:tavLst>
                                        <p:tav tm="0">
                                          <p:val>
                                            <p:strVal val="#ppt_w*.05"/>
                                          </p:val>
                                        </p:tav>
                                        <p:tav tm="100000">
                                          <p:val>
                                            <p:strVal val="#ppt_w"/>
                                          </p:val>
                                        </p:tav>
                                      </p:tavLst>
                                    </p:anim>
                                    <p:anim calcmode="lin" valueType="num">
                                      <p:cBhvr>
                                        <p:cTn id="16" dur="5000" fill="hold"/>
                                        <p:tgtEl>
                                          <p:spTgt spid="4"/>
                                        </p:tgtEl>
                                        <p:attrNameLst>
                                          <p:attrName>ppt_h</p:attrName>
                                        </p:attrNameLst>
                                      </p:cBhvr>
                                      <p:tavLst>
                                        <p:tav tm="0">
                                          <p:val>
                                            <p:strVal val="#ppt_h"/>
                                          </p:val>
                                        </p:tav>
                                        <p:tav tm="100000">
                                          <p:val>
                                            <p:strVal val="#ppt_h"/>
                                          </p:val>
                                        </p:tav>
                                      </p:tavLst>
                                    </p:anim>
                                    <p:anim calcmode="lin" valueType="num">
                                      <p:cBhvr>
                                        <p:cTn id="17" dur="2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8" dur="2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9" dur="2500" accel="50000" fill="hold">
                                          <p:stCondLst>
                                            <p:cond delay="2500"/>
                                          </p:stCondLst>
                                        </p:cTn>
                                        <p:tgtEl>
                                          <p:spTgt spid="4"/>
                                        </p:tgtEl>
                                        <p:attrNameLst>
                                          <p:attrName>ppt_y</p:attrName>
                                        </p:attrNameLst>
                                      </p:cBhvr>
                                      <p:tavLst>
                                        <p:tav tm="0">
                                          <p:val>
                                            <p:strVal val="#ppt_y+.1"/>
                                          </p:val>
                                        </p:tav>
                                        <p:tav tm="100000">
                                          <p:val>
                                            <p:strVal val="#ppt_y"/>
                                          </p:val>
                                        </p:tav>
                                      </p:tavLst>
                                    </p:anim>
                                    <p:animEffect transition="in" filter="fade">
                                      <p:cBhvr>
                                        <p:cTn id="20" dur="5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a79e8b13f67aca1d402fd06a7fef7cb7.jpg"/>
          <p:cNvPicPr>
            <a:picLocks noChangeAspect="1"/>
          </p:cNvPicPr>
          <p:nvPr/>
        </p:nvPicPr>
        <p:blipFill>
          <a:blip r:embed="rId2" cstate="print"/>
          <a:stretch>
            <a:fillRect/>
          </a:stretch>
        </p:blipFill>
        <p:spPr>
          <a:xfrm>
            <a:off x="0" y="4342605"/>
            <a:ext cx="2411760" cy="2515394"/>
          </a:xfrm>
          <a:prstGeom prst="rect">
            <a:avLst/>
          </a:prstGeom>
        </p:spPr>
      </p:pic>
      <p:sp>
        <p:nvSpPr>
          <p:cNvPr id="3" name="عنصر نائب للمحتوى 2"/>
          <p:cNvSpPr>
            <a:spLocks noGrp="1"/>
          </p:cNvSpPr>
          <p:nvPr>
            <p:ph idx="1"/>
          </p:nvPr>
        </p:nvSpPr>
        <p:spPr>
          <a:xfrm>
            <a:off x="457200" y="1609416"/>
            <a:ext cx="7715200" cy="2827696"/>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ar-SA" sz="4000" b="1" dirty="0" smtClean="0">
                <a:ln w="50800"/>
              </a:rPr>
              <a:t>الاستماع القائم على الفهم.</a:t>
            </a:r>
          </a:p>
          <a:p>
            <a:r>
              <a:rPr lang="ar-SA" sz="4000" b="1" dirty="0" smtClean="0">
                <a:ln w="50800"/>
              </a:rPr>
              <a:t>الاستماع المركز.</a:t>
            </a:r>
          </a:p>
          <a:p>
            <a:r>
              <a:rPr lang="ar-SA" sz="4000" b="1" dirty="0" smtClean="0">
                <a:ln w="50800"/>
              </a:rPr>
              <a:t>الاستماع الناقد.</a:t>
            </a:r>
          </a:p>
          <a:p>
            <a:r>
              <a:rPr lang="ar-SA" sz="4000" b="1" dirty="0" smtClean="0">
                <a:ln w="50800"/>
              </a:rPr>
              <a:t>الاستماع من اجل الحصول على معلومات.</a:t>
            </a:r>
          </a:p>
          <a:p>
            <a:r>
              <a:rPr lang="ar-SA" sz="4000" b="1" dirty="0" smtClean="0">
                <a:ln w="50800"/>
              </a:rPr>
              <a:t>الاستماع من اجل المتعة والتقدير.</a:t>
            </a:r>
            <a:endParaRPr lang="ar-SA" sz="4000" b="1" dirty="0">
              <a:ln w="50800"/>
            </a:endParaRPr>
          </a:p>
        </p:txBody>
      </p:sp>
      <p:sp>
        <p:nvSpPr>
          <p:cNvPr id="2" name="عنوان 1"/>
          <p:cNvSpPr>
            <a:spLocks noGrp="1"/>
          </p:cNvSpPr>
          <p:nvPr>
            <p:ph type="title"/>
          </p:nvPr>
        </p:nvSpPr>
        <p:spPr/>
        <p:txBody>
          <a:bodyPr/>
          <a:lstStyle/>
          <a:p>
            <a:r>
              <a:rPr lang="ar-SA" dirty="0" smtClean="0"/>
              <a:t>انواع الاستماع</a:t>
            </a:r>
            <a:endParaRPr lang="ar-SA" dirty="0"/>
          </a:p>
        </p:txBody>
      </p:sp>
      <p:sp>
        <p:nvSpPr>
          <p:cNvPr id="5" name="مستطيل 4"/>
          <p:cNvSpPr/>
          <p:nvPr/>
        </p:nvSpPr>
        <p:spPr>
          <a:xfrm>
            <a:off x="0" y="4392488"/>
            <a:ext cx="2483768" cy="2492896"/>
          </a:xfrm>
          <a:prstGeom prst="rect">
            <a:avLst/>
          </a:prstGeom>
          <a:blipFill dpi="0" rotWithShape="1">
            <a:blip r:embed="rId3" cstate="print">
              <a:alphaModFix amt="5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par>
                          <p:cTn id="10" fill="hold">
                            <p:stCondLst>
                              <p:cond delay="2200"/>
                            </p:stCondLst>
                            <p:childTnLst>
                              <p:par>
                                <p:cTn id="11" presetID="50" presetClass="entr" presetSubtype="0" decel="10000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3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4" dur="3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3000"/>
                                        <p:tgtEl>
                                          <p:spTgt spid="3">
                                            <p:txEl>
                                              <p:pRg st="0" end="0"/>
                                            </p:txEl>
                                          </p:spTgt>
                                        </p:tgtEl>
                                      </p:cBhvr>
                                    </p:animEffect>
                                  </p:childTnLst>
                                </p:cTn>
                              </p:par>
                            </p:childTnLst>
                          </p:cTn>
                        </p:par>
                        <p:par>
                          <p:cTn id="16" fill="hold">
                            <p:stCondLst>
                              <p:cond delay="5200"/>
                            </p:stCondLst>
                            <p:childTnLst>
                              <p:par>
                                <p:cTn id="17" presetID="50" presetClass="entr" presetSubtype="0" decel="10000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3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0" dur="3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3000"/>
                                        <p:tgtEl>
                                          <p:spTgt spid="3">
                                            <p:txEl>
                                              <p:pRg st="1" end="1"/>
                                            </p:txEl>
                                          </p:spTgt>
                                        </p:tgtEl>
                                      </p:cBhvr>
                                    </p:animEffect>
                                  </p:childTnLst>
                                </p:cTn>
                              </p:par>
                            </p:childTnLst>
                          </p:cTn>
                        </p:par>
                        <p:par>
                          <p:cTn id="22" fill="hold">
                            <p:stCondLst>
                              <p:cond delay="8200"/>
                            </p:stCondLst>
                            <p:childTnLst>
                              <p:par>
                                <p:cTn id="23" presetID="50" presetClass="entr" presetSubtype="0" decel="10000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3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6" dur="3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7" dur="3000"/>
                                        <p:tgtEl>
                                          <p:spTgt spid="3">
                                            <p:txEl>
                                              <p:pRg st="2" end="2"/>
                                            </p:txEl>
                                          </p:spTgt>
                                        </p:tgtEl>
                                      </p:cBhvr>
                                    </p:animEffect>
                                  </p:childTnLst>
                                </p:cTn>
                              </p:par>
                            </p:childTnLst>
                          </p:cTn>
                        </p:par>
                        <p:par>
                          <p:cTn id="28" fill="hold">
                            <p:stCondLst>
                              <p:cond delay="11200"/>
                            </p:stCondLst>
                            <p:childTnLst>
                              <p:par>
                                <p:cTn id="29" presetID="50" presetClass="entr" presetSubtype="0" decel="10000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3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32" dur="3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3" dur="3000"/>
                                        <p:tgtEl>
                                          <p:spTgt spid="3">
                                            <p:txEl>
                                              <p:pRg st="3" end="3"/>
                                            </p:txEl>
                                          </p:spTgt>
                                        </p:tgtEl>
                                      </p:cBhvr>
                                    </p:animEffect>
                                  </p:childTnLst>
                                </p:cTn>
                              </p:par>
                            </p:childTnLst>
                          </p:cTn>
                        </p:par>
                        <p:par>
                          <p:cTn id="34" fill="hold">
                            <p:stCondLst>
                              <p:cond delay="14200"/>
                            </p:stCondLst>
                            <p:childTnLst>
                              <p:par>
                                <p:cTn id="35" presetID="50" presetClass="entr" presetSubtype="0" decel="100000" fill="hold" grpId="0" nodeType="after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p:cTn id="37" dur="3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38" dur="3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9" dur="3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9416"/>
            <a:ext cx="8003232" cy="304372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just">
              <a:buNone/>
            </a:pPr>
            <a:r>
              <a:rPr lang="ar-SA" sz="3200" b="1" dirty="0" smtClean="0">
                <a:ln w="50800"/>
              </a:rPr>
              <a:t>الاستماع انصات وفهم وتفسير ونقد وتوظيف، وتنقسم مهارات الاستماع الى مهارات عامة يجب توافرها في كل عملية استماع ناجحة، ومهارات خاصة يجب اكتسابها لأداء مهام لاحقة لعملية الاستماع، وذلك تبعا للهدف الذي نسعى لتحقيقه من الاستماع.</a:t>
            </a:r>
            <a:endParaRPr lang="ar-SA" sz="3200" b="1" dirty="0">
              <a:ln w="50800"/>
            </a:endParaRPr>
          </a:p>
        </p:txBody>
      </p:sp>
      <p:sp>
        <p:nvSpPr>
          <p:cNvPr id="2" name="عنوان 1"/>
          <p:cNvSpPr>
            <a:spLocks noGrp="1"/>
          </p:cNvSpPr>
          <p:nvPr>
            <p:ph type="title"/>
          </p:nvPr>
        </p:nvSpPr>
        <p:spPr/>
        <p:txBody>
          <a:bodyPr/>
          <a:lstStyle/>
          <a:p>
            <a:r>
              <a:rPr lang="ar-SA" dirty="0" smtClean="0"/>
              <a:t>مهارات الاستماع</a:t>
            </a:r>
            <a:endParaRPr lang="ar-SA" dirty="0"/>
          </a:p>
        </p:txBody>
      </p:sp>
      <p:pic>
        <p:nvPicPr>
          <p:cNvPr id="4" name="صورة 3" descr="37.jpg"/>
          <p:cNvPicPr>
            <a:picLocks noChangeAspect="1"/>
          </p:cNvPicPr>
          <p:nvPr/>
        </p:nvPicPr>
        <p:blipFill>
          <a:blip r:embed="rId2" cstate="print"/>
          <a:stretch>
            <a:fillRect/>
          </a:stretch>
        </p:blipFill>
        <p:spPr>
          <a:xfrm>
            <a:off x="1907704" y="4365104"/>
            <a:ext cx="4419600" cy="204672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par>
                          <p:cTn id="10" fill="hold">
                            <p:stCondLst>
                              <p:cond delay="2300"/>
                            </p:stCondLst>
                            <p:childTnLst>
                              <p:par>
                                <p:cTn id="11" presetID="26"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1450">
                                          <p:stCondLst>
                                            <p:cond delay="0"/>
                                          </p:stCondLst>
                                        </p:cTn>
                                        <p:tgtEl>
                                          <p:spTgt spid="3">
                                            <p:txEl>
                                              <p:pRg st="0" end="0"/>
                                            </p:txEl>
                                          </p:spTgt>
                                        </p:tgtEl>
                                      </p:cBhvr>
                                    </p:animEffect>
                                    <p:anim calcmode="lin" valueType="num">
                                      <p:cBhvr>
                                        <p:cTn id="14" dur="4555"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1660"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1660" tmFilter="0, 0; 0.125,0.2665; 0.25,0.4; 0.375,0.465; 0.5,0.5;  0.625,0.535; 0.75,0.6; 0.875,0.7335; 1,1">
                                          <p:stCondLst>
                                            <p:cond delay="1660"/>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830" tmFilter="0, 0; 0.125,0.2665; 0.25,0.4; 0.375,0.465; 0.5,0.5;  0.625,0.535; 0.75,0.6; 0.875,0.7335; 1,1">
                                          <p:stCondLst>
                                            <p:cond delay="3310"/>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410" tmFilter="0, 0; 0.125,0.2665; 0.25,0.4; 0.375,0.465; 0.5,0.5;  0.625,0.535; 0.75,0.6; 0.875,0.7335; 1,1">
                                          <p:stCondLst>
                                            <p:cond delay="4140"/>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65">
                                          <p:stCondLst>
                                            <p:cond delay="1625"/>
                                          </p:stCondLst>
                                        </p:cTn>
                                        <p:tgtEl>
                                          <p:spTgt spid="3">
                                            <p:txEl>
                                              <p:pRg st="0" end="0"/>
                                            </p:txEl>
                                          </p:spTgt>
                                        </p:tgtEl>
                                      </p:cBhvr>
                                      <p:to x="100000" y="60000"/>
                                    </p:animScale>
                                    <p:animScale>
                                      <p:cBhvr>
                                        <p:cTn id="20" dur="415" decel="50000">
                                          <p:stCondLst>
                                            <p:cond delay="1690"/>
                                          </p:stCondLst>
                                        </p:cTn>
                                        <p:tgtEl>
                                          <p:spTgt spid="3">
                                            <p:txEl>
                                              <p:pRg st="0" end="0"/>
                                            </p:txEl>
                                          </p:spTgt>
                                        </p:tgtEl>
                                      </p:cBhvr>
                                      <p:to x="100000" y="100000"/>
                                    </p:animScale>
                                    <p:animScale>
                                      <p:cBhvr>
                                        <p:cTn id="21" dur="65">
                                          <p:stCondLst>
                                            <p:cond delay="3280"/>
                                          </p:stCondLst>
                                        </p:cTn>
                                        <p:tgtEl>
                                          <p:spTgt spid="3">
                                            <p:txEl>
                                              <p:pRg st="0" end="0"/>
                                            </p:txEl>
                                          </p:spTgt>
                                        </p:tgtEl>
                                      </p:cBhvr>
                                      <p:to x="100000" y="80000"/>
                                    </p:animScale>
                                    <p:animScale>
                                      <p:cBhvr>
                                        <p:cTn id="22" dur="415" decel="50000">
                                          <p:stCondLst>
                                            <p:cond delay="3345"/>
                                          </p:stCondLst>
                                        </p:cTn>
                                        <p:tgtEl>
                                          <p:spTgt spid="3">
                                            <p:txEl>
                                              <p:pRg st="0" end="0"/>
                                            </p:txEl>
                                          </p:spTgt>
                                        </p:tgtEl>
                                      </p:cBhvr>
                                      <p:to x="100000" y="100000"/>
                                    </p:animScale>
                                    <p:animScale>
                                      <p:cBhvr>
                                        <p:cTn id="23" dur="65">
                                          <p:stCondLst>
                                            <p:cond delay="4105"/>
                                          </p:stCondLst>
                                        </p:cTn>
                                        <p:tgtEl>
                                          <p:spTgt spid="3">
                                            <p:txEl>
                                              <p:pRg st="0" end="0"/>
                                            </p:txEl>
                                          </p:spTgt>
                                        </p:tgtEl>
                                      </p:cBhvr>
                                      <p:to x="100000" y="90000"/>
                                    </p:animScale>
                                    <p:animScale>
                                      <p:cBhvr>
                                        <p:cTn id="24" dur="415" decel="50000">
                                          <p:stCondLst>
                                            <p:cond delay="4170"/>
                                          </p:stCondLst>
                                        </p:cTn>
                                        <p:tgtEl>
                                          <p:spTgt spid="3">
                                            <p:txEl>
                                              <p:pRg st="0" end="0"/>
                                            </p:txEl>
                                          </p:spTgt>
                                        </p:tgtEl>
                                      </p:cBhvr>
                                      <p:to x="100000" y="100000"/>
                                    </p:animScale>
                                    <p:animScale>
                                      <p:cBhvr>
                                        <p:cTn id="25" dur="65">
                                          <p:stCondLst>
                                            <p:cond delay="4520"/>
                                          </p:stCondLst>
                                        </p:cTn>
                                        <p:tgtEl>
                                          <p:spTgt spid="3">
                                            <p:txEl>
                                              <p:pRg st="0" end="0"/>
                                            </p:txEl>
                                          </p:spTgt>
                                        </p:tgtEl>
                                      </p:cBhvr>
                                      <p:to x="100000" y="95000"/>
                                    </p:animScale>
                                    <p:animScale>
                                      <p:cBhvr>
                                        <p:cTn id="26" dur="415" decel="50000">
                                          <p:stCondLst>
                                            <p:cond delay="4585"/>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scene3d>
              <a:camera prst="orthographicFront"/>
              <a:lightRig rig="balanced" dir="t">
                <a:rot lat="0" lon="0" rev="2100000"/>
              </a:lightRig>
            </a:scene3d>
            <a:sp3d extrusionH="57150" prstMaterial="metal">
              <a:bevelT w="38100" h="25400"/>
              <a:contourClr>
                <a:schemeClr val="bg2"/>
              </a:contourClr>
            </a:sp3d>
          </a:bodyPr>
          <a:lstStyle/>
          <a:p>
            <a:r>
              <a:rPr lang="ar-SA" b="1" dirty="0" smtClean="0">
                <a:ln w="50800"/>
              </a:rPr>
              <a:t>ان يعرف لمن </a:t>
            </a:r>
            <a:r>
              <a:rPr lang="ar-SA" b="1" dirty="0" err="1" smtClean="0">
                <a:ln w="50800"/>
              </a:rPr>
              <a:t>يستمع؟</a:t>
            </a:r>
            <a:r>
              <a:rPr lang="ar-SA" b="1" dirty="0" smtClean="0">
                <a:ln w="50800"/>
              </a:rPr>
              <a:t> ولأي </a:t>
            </a:r>
            <a:r>
              <a:rPr lang="ar-SA" b="1" dirty="0" err="1" smtClean="0">
                <a:ln w="50800"/>
              </a:rPr>
              <a:t>كلام ؟ولماذا؟</a:t>
            </a:r>
            <a:endParaRPr lang="ar-SA" b="1" dirty="0" smtClean="0">
              <a:ln w="50800"/>
            </a:endParaRPr>
          </a:p>
          <a:p>
            <a:r>
              <a:rPr lang="ar-SA" b="1" dirty="0" smtClean="0">
                <a:ln w="50800"/>
              </a:rPr>
              <a:t>يجلس في مكان يجنبه المشوشات.</a:t>
            </a:r>
          </a:p>
          <a:p>
            <a:r>
              <a:rPr lang="ar-SA" b="1" dirty="0" smtClean="0">
                <a:ln w="50800"/>
              </a:rPr>
              <a:t>يتطلع للمتكلم.</a:t>
            </a:r>
          </a:p>
          <a:p>
            <a:r>
              <a:rPr lang="ar-SA" b="1" dirty="0" smtClean="0">
                <a:ln w="50800"/>
              </a:rPr>
              <a:t>الاسماع بلطف وكياسة، وبدقة وانتباه.</a:t>
            </a:r>
          </a:p>
          <a:p>
            <a:r>
              <a:rPr lang="ar-SA" b="1" dirty="0" smtClean="0">
                <a:ln w="50800"/>
              </a:rPr>
              <a:t>التعبير عن المتعة والتقدير للمتكلم.</a:t>
            </a:r>
          </a:p>
          <a:p>
            <a:r>
              <a:rPr lang="ar-SA" b="1" dirty="0" smtClean="0">
                <a:ln w="50800"/>
              </a:rPr>
              <a:t>توجيه نقد بناء، او تقديم اسئلة ذكية تكشف عن فهمه </a:t>
            </a:r>
            <a:r>
              <a:rPr lang="ar-SA" b="1" dirty="0" err="1" smtClean="0">
                <a:ln w="50800"/>
              </a:rPr>
              <a:t>واعجابه</a:t>
            </a:r>
            <a:r>
              <a:rPr lang="ar-SA" b="1" dirty="0" smtClean="0">
                <a:ln w="50800"/>
              </a:rPr>
              <a:t> بما يسمع.</a:t>
            </a:r>
          </a:p>
          <a:p>
            <a:r>
              <a:rPr lang="ar-SA" b="1" dirty="0" smtClean="0">
                <a:ln w="50800"/>
              </a:rPr>
              <a:t>الجلوس بهدوء.</a:t>
            </a:r>
          </a:p>
          <a:p>
            <a:r>
              <a:rPr lang="ar-SA" b="1" dirty="0" smtClean="0">
                <a:ln w="50800"/>
              </a:rPr>
              <a:t>التركيز.</a:t>
            </a:r>
          </a:p>
          <a:p>
            <a:endParaRPr lang="ar-SA" b="1" dirty="0">
              <a:ln w="50800"/>
            </a:endParaRPr>
          </a:p>
        </p:txBody>
      </p:sp>
      <p:sp>
        <p:nvSpPr>
          <p:cNvPr id="2" name="عنوان 1"/>
          <p:cNvSpPr>
            <a:spLocks noGrp="1"/>
          </p:cNvSpPr>
          <p:nvPr>
            <p:ph type="title"/>
          </p:nvPr>
        </p:nvSpPr>
        <p:spPr/>
        <p:txBody>
          <a:bodyPr/>
          <a:lstStyle/>
          <a:p>
            <a:r>
              <a:rPr lang="ar-SA" dirty="0" smtClean="0"/>
              <a:t>عادات المستمع الجيد</a:t>
            </a:r>
            <a:endParaRPr lang="ar-SA" dirty="0"/>
          </a:p>
        </p:txBody>
      </p:sp>
      <p:pic>
        <p:nvPicPr>
          <p:cNvPr id="4" name="صورة 3" descr="85.jpg"/>
          <p:cNvPicPr>
            <a:picLocks noChangeAspect="1"/>
          </p:cNvPicPr>
          <p:nvPr/>
        </p:nvPicPr>
        <p:blipFill>
          <a:blip r:embed="rId2" cstate="print"/>
          <a:stretch>
            <a:fillRect/>
          </a:stretch>
        </p:blipFill>
        <p:spPr>
          <a:xfrm>
            <a:off x="0" y="4293096"/>
            <a:ext cx="5508104" cy="256490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3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3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par>
                          <p:cTn id="15" fill="hold">
                            <p:stCondLst>
                              <p:cond delay="4000"/>
                            </p:stCondLst>
                            <p:childTnLst>
                              <p:par>
                                <p:cTn id="16" presetID="23" presetClass="entr" presetSubtype="16"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3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3000" fill="hold"/>
                                        <p:tgtEl>
                                          <p:spTgt spid="3">
                                            <p:txEl>
                                              <p:pRg st="1" end="1"/>
                                            </p:txEl>
                                          </p:spTgt>
                                        </p:tgtEl>
                                        <p:attrNameLst>
                                          <p:attrName>ppt_h</p:attrName>
                                        </p:attrNameLst>
                                      </p:cBhvr>
                                      <p:tavLst>
                                        <p:tav tm="0">
                                          <p:val>
                                            <p:fltVal val="0"/>
                                          </p:val>
                                        </p:tav>
                                        <p:tav tm="100000">
                                          <p:val>
                                            <p:strVal val="#ppt_h"/>
                                          </p:val>
                                        </p:tav>
                                      </p:tavLst>
                                    </p:anim>
                                  </p:childTnLst>
                                </p:cTn>
                              </p:par>
                            </p:childTnLst>
                          </p:cTn>
                        </p:par>
                        <p:par>
                          <p:cTn id="20" fill="hold">
                            <p:stCondLst>
                              <p:cond delay="7000"/>
                            </p:stCondLst>
                            <p:childTnLst>
                              <p:par>
                                <p:cTn id="21" presetID="23" presetClass="entr" presetSubtype="16"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3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3000" fill="hold"/>
                                        <p:tgtEl>
                                          <p:spTgt spid="3">
                                            <p:txEl>
                                              <p:pRg st="2" end="2"/>
                                            </p:txEl>
                                          </p:spTgt>
                                        </p:tgtEl>
                                        <p:attrNameLst>
                                          <p:attrName>ppt_h</p:attrName>
                                        </p:attrNameLst>
                                      </p:cBhvr>
                                      <p:tavLst>
                                        <p:tav tm="0">
                                          <p:val>
                                            <p:fltVal val="0"/>
                                          </p:val>
                                        </p:tav>
                                        <p:tav tm="100000">
                                          <p:val>
                                            <p:strVal val="#ppt_h"/>
                                          </p:val>
                                        </p:tav>
                                      </p:tavLst>
                                    </p:anim>
                                  </p:childTnLst>
                                </p:cTn>
                              </p:par>
                            </p:childTnLst>
                          </p:cTn>
                        </p:par>
                        <p:par>
                          <p:cTn id="25" fill="hold">
                            <p:stCondLst>
                              <p:cond delay="10000"/>
                            </p:stCondLst>
                            <p:childTnLst>
                              <p:par>
                                <p:cTn id="26" presetID="23" presetClass="entr" presetSubtype="16"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3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3000" fill="hold"/>
                                        <p:tgtEl>
                                          <p:spTgt spid="3">
                                            <p:txEl>
                                              <p:pRg st="3" end="3"/>
                                            </p:txEl>
                                          </p:spTgt>
                                        </p:tgtEl>
                                        <p:attrNameLst>
                                          <p:attrName>ppt_h</p:attrName>
                                        </p:attrNameLst>
                                      </p:cBhvr>
                                      <p:tavLst>
                                        <p:tav tm="0">
                                          <p:val>
                                            <p:fltVal val="0"/>
                                          </p:val>
                                        </p:tav>
                                        <p:tav tm="100000">
                                          <p:val>
                                            <p:strVal val="#ppt_h"/>
                                          </p:val>
                                        </p:tav>
                                      </p:tavLst>
                                    </p:anim>
                                  </p:childTnLst>
                                </p:cTn>
                              </p:par>
                            </p:childTnLst>
                          </p:cTn>
                        </p:par>
                        <p:par>
                          <p:cTn id="30" fill="hold">
                            <p:stCondLst>
                              <p:cond delay="13000"/>
                            </p:stCondLst>
                            <p:childTnLst>
                              <p:par>
                                <p:cTn id="31" presetID="23" presetClass="entr" presetSubtype="16" fill="hold" grpId="0"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3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3000" fill="hold"/>
                                        <p:tgtEl>
                                          <p:spTgt spid="3">
                                            <p:txEl>
                                              <p:pRg st="4" end="4"/>
                                            </p:txEl>
                                          </p:spTgt>
                                        </p:tgtEl>
                                        <p:attrNameLst>
                                          <p:attrName>ppt_h</p:attrName>
                                        </p:attrNameLst>
                                      </p:cBhvr>
                                      <p:tavLst>
                                        <p:tav tm="0">
                                          <p:val>
                                            <p:fltVal val="0"/>
                                          </p:val>
                                        </p:tav>
                                        <p:tav tm="100000">
                                          <p:val>
                                            <p:strVal val="#ppt_h"/>
                                          </p:val>
                                        </p:tav>
                                      </p:tavLst>
                                    </p:anim>
                                  </p:childTnLst>
                                </p:cTn>
                              </p:par>
                            </p:childTnLst>
                          </p:cTn>
                        </p:par>
                        <p:par>
                          <p:cTn id="35" fill="hold">
                            <p:stCondLst>
                              <p:cond delay="16000"/>
                            </p:stCondLst>
                            <p:childTnLst>
                              <p:par>
                                <p:cTn id="36" presetID="23" presetClass="entr" presetSubtype="16" fill="hold" grpId="0"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3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9" dur="3000" fill="hold"/>
                                        <p:tgtEl>
                                          <p:spTgt spid="3">
                                            <p:txEl>
                                              <p:pRg st="5" end="5"/>
                                            </p:txEl>
                                          </p:spTgt>
                                        </p:tgtEl>
                                        <p:attrNameLst>
                                          <p:attrName>ppt_h</p:attrName>
                                        </p:attrNameLst>
                                      </p:cBhvr>
                                      <p:tavLst>
                                        <p:tav tm="0">
                                          <p:val>
                                            <p:fltVal val="0"/>
                                          </p:val>
                                        </p:tav>
                                        <p:tav tm="100000">
                                          <p:val>
                                            <p:strVal val="#ppt_h"/>
                                          </p:val>
                                        </p:tav>
                                      </p:tavLst>
                                    </p:anim>
                                  </p:childTnLst>
                                </p:cTn>
                              </p:par>
                            </p:childTnLst>
                          </p:cTn>
                        </p:par>
                        <p:par>
                          <p:cTn id="40" fill="hold">
                            <p:stCondLst>
                              <p:cond delay="19000"/>
                            </p:stCondLst>
                            <p:childTnLst>
                              <p:par>
                                <p:cTn id="41" presetID="23" presetClass="entr" presetSubtype="16"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3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3000" fill="hold"/>
                                        <p:tgtEl>
                                          <p:spTgt spid="3">
                                            <p:txEl>
                                              <p:pRg st="6" end="6"/>
                                            </p:txEl>
                                          </p:spTgt>
                                        </p:tgtEl>
                                        <p:attrNameLst>
                                          <p:attrName>ppt_h</p:attrName>
                                        </p:attrNameLst>
                                      </p:cBhvr>
                                      <p:tavLst>
                                        <p:tav tm="0">
                                          <p:val>
                                            <p:fltVal val="0"/>
                                          </p:val>
                                        </p:tav>
                                        <p:tav tm="100000">
                                          <p:val>
                                            <p:strVal val="#ppt_h"/>
                                          </p:val>
                                        </p:tav>
                                      </p:tavLst>
                                    </p:anim>
                                  </p:childTnLst>
                                </p:cTn>
                              </p:par>
                            </p:childTnLst>
                          </p:cTn>
                        </p:par>
                        <p:par>
                          <p:cTn id="45" fill="hold">
                            <p:stCondLst>
                              <p:cond delay="22000"/>
                            </p:stCondLst>
                            <p:childTnLst>
                              <p:par>
                                <p:cTn id="46" presetID="23" presetClass="entr" presetSubtype="16" fill="hold" grpId="0" nodeType="after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p:cTn id="48" dur="3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9" dur="3000" fill="hold"/>
                                        <p:tgtEl>
                                          <p:spTgt spid="3">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sz="half" idx="2"/>
          </p:nvPr>
        </p:nvSpPr>
        <p:spPr>
          <a:xfrm>
            <a:off x="1115616" y="4941168"/>
            <a:ext cx="7162800" cy="648232"/>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buFont typeface="Wingdings" pitchFamily="2" charset="2"/>
              <a:buChar char="ü"/>
            </a:pPr>
            <a:r>
              <a:rPr lang="ar-SA" sz="2400" b="1" dirty="0" err="1" smtClean="0">
                <a:ln w="50800"/>
                <a:solidFill>
                  <a:schemeClr val="bg1">
                    <a:shade val="50000"/>
                  </a:schemeClr>
                </a:solidFill>
              </a:rPr>
              <a:t>اللا</a:t>
            </a:r>
            <a:r>
              <a:rPr lang="ar-SA" sz="2400" b="1" dirty="0" smtClean="0">
                <a:ln w="50800"/>
                <a:solidFill>
                  <a:schemeClr val="bg1">
                    <a:shade val="50000"/>
                  </a:schemeClr>
                </a:solidFill>
              </a:rPr>
              <a:t> مبالاة.</a:t>
            </a:r>
          </a:p>
          <a:p>
            <a:pPr>
              <a:buFont typeface="Wingdings" pitchFamily="2" charset="2"/>
              <a:buChar char="ü"/>
            </a:pPr>
            <a:r>
              <a:rPr lang="ar-SA" sz="2400" b="1" dirty="0" smtClean="0">
                <a:ln w="50800"/>
                <a:solidFill>
                  <a:schemeClr val="bg1">
                    <a:shade val="50000"/>
                  </a:schemeClr>
                </a:solidFill>
              </a:rPr>
              <a:t>فقدان الهدف.</a:t>
            </a:r>
          </a:p>
          <a:p>
            <a:pPr>
              <a:buFont typeface="Wingdings" pitchFamily="2" charset="2"/>
              <a:buChar char="ü"/>
            </a:pPr>
            <a:r>
              <a:rPr lang="ar-SA" sz="2400" b="1" dirty="0" smtClean="0">
                <a:ln w="50800"/>
                <a:solidFill>
                  <a:schemeClr val="bg1">
                    <a:shade val="50000"/>
                  </a:schemeClr>
                </a:solidFill>
              </a:rPr>
              <a:t>التشويش.</a:t>
            </a:r>
          </a:p>
          <a:p>
            <a:pPr>
              <a:buFont typeface="Wingdings" pitchFamily="2" charset="2"/>
              <a:buChar char="ü"/>
            </a:pPr>
            <a:r>
              <a:rPr lang="ar-SA" sz="2400" b="1" dirty="0" smtClean="0">
                <a:ln w="50800"/>
                <a:solidFill>
                  <a:schemeClr val="bg1">
                    <a:shade val="50000"/>
                  </a:schemeClr>
                </a:solidFill>
              </a:rPr>
              <a:t>الميل للانتقاد.</a:t>
            </a:r>
          </a:p>
          <a:p>
            <a:endParaRPr lang="ar-SA" sz="2400" b="1" dirty="0">
              <a:ln w="50800"/>
              <a:solidFill>
                <a:schemeClr val="bg1">
                  <a:shade val="50000"/>
                </a:schemeClr>
              </a:solidFill>
            </a:endParaRPr>
          </a:p>
        </p:txBody>
      </p:sp>
      <p:pic>
        <p:nvPicPr>
          <p:cNvPr id="5" name="عنصر نائب للصورة 4" descr="1da4ac7de46c7b145597ec248ee1bec2.jpg"/>
          <p:cNvPicPr>
            <a:picLocks noGrp="1" noChangeAspect="1"/>
          </p:cNvPicPr>
          <p:nvPr>
            <p:ph type="pic" idx="1"/>
          </p:nvPr>
        </p:nvPicPr>
        <p:blipFill>
          <a:blip r:embed="rId2" cstate="print">
            <a:duotone>
              <a:prstClr val="black"/>
              <a:schemeClr val="accent5">
                <a:tint val="45000"/>
                <a:satMod val="400000"/>
              </a:schemeClr>
            </a:duotone>
          </a:blip>
          <a:stretch>
            <a:fillRect/>
          </a:stretch>
        </p:blipFill>
        <p:spPr>
          <a:xfrm>
            <a:off x="2152134" y="189968"/>
            <a:ext cx="4839731" cy="3743088"/>
          </a:xfrm>
        </p:spPr>
      </p:pic>
      <p:sp>
        <p:nvSpPr>
          <p:cNvPr id="2" name="عنوان 1"/>
          <p:cNvSpPr>
            <a:spLocks noGrp="1"/>
          </p:cNvSpPr>
          <p:nvPr>
            <p:ph type="title"/>
          </p:nvPr>
        </p:nvSpPr>
        <p:spPr>
          <a:xfrm>
            <a:off x="251520" y="4293096"/>
            <a:ext cx="8075432" cy="562672"/>
          </a:xfrm>
        </p:spPr>
        <p:txBody>
          <a:bodyPr/>
          <a:lstStyle/>
          <a:p>
            <a:r>
              <a:rPr lang="ar-SA" dirty="0" smtClean="0"/>
              <a:t>معوقات الاستماع الجيد</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50" presetClass="entr" presetSubtype="0"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2000" fill="hold"/>
                                        <p:tgtEl>
                                          <p:spTgt spid="2"/>
                                        </p:tgtEl>
                                        <p:attrNameLst>
                                          <p:attrName>ppt_w</p:attrName>
                                        </p:attrNameLst>
                                      </p:cBhvr>
                                      <p:tavLst>
                                        <p:tav tm="0">
                                          <p:val>
                                            <p:strVal val="#ppt_w+.3"/>
                                          </p:val>
                                        </p:tav>
                                        <p:tav tm="100000">
                                          <p:val>
                                            <p:strVal val="#ppt_w"/>
                                          </p:val>
                                        </p:tav>
                                      </p:tavLst>
                                    </p:anim>
                                    <p:anim calcmode="lin" valueType="num">
                                      <p:cBhvr>
                                        <p:cTn id="13" dur="2000" fill="hold"/>
                                        <p:tgtEl>
                                          <p:spTgt spid="2"/>
                                        </p:tgtEl>
                                        <p:attrNameLst>
                                          <p:attrName>ppt_h</p:attrName>
                                        </p:attrNameLst>
                                      </p:cBhvr>
                                      <p:tavLst>
                                        <p:tav tm="0">
                                          <p:val>
                                            <p:strVal val="#ppt_h"/>
                                          </p:val>
                                        </p:tav>
                                        <p:tav tm="100000">
                                          <p:val>
                                            <p:strVal val="#ppt_h"/>
                                          </p:val>
                                        </p:tav>
                                      </p:tavLst>
                                    </p:anim>
                                    <p:animEffect transition="in" filter="fade">
                                      <p:cBhvr>
                                        <p:cTn id="14" dur="2000"/>
                                        <p:tgtEl>
                                          <p:spTgt spid="2"/>
                                        </p:tgtEl>
                                      </p:cBhvr>
                                    </p:animEffect>
                                  </p:childTnLst>
                                </p:cTn>
                              </p:par>
                            </p:childTnLst>
                          </p:cTn>
                        </p:par>
                        <p:par>
                          <p:cTn id="15" fill="hold">
                            <p:stCondLst>
                              <p:cond delay="4000"/>
                            </p:stCondLst>
                            <p:childTnLst>
                              <p:par>
                                <p:cTn id="16" presetID="34" presetClass="entr" presetSubtype="0"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from="(-#ppt_w/2)" to="(#ppt_x)" calcmode="lin" valueType="num">
                                      <p:cBhvr>
                                        <p:cTn id="18" dur="1800" fill="hold">
                                          <p:stCondLst>
                                            <p:cond delay="0"/>
                                          </p:stCondLst>
                                        </p:cTn>
                                        <p:tgtEl>
                                          <p:spTgt spid="3">
                                            <p:txEl>
                                              <p:pRg st="0" end="0"/>
                                            </p:txEl>
                                          </p:spTgt>
                                        </p:tgtEl>
                                        <p:attrNameLst>
                                          <p:attrName>ppt_x</p:attrName>
                                        </p:attrNameLst>
                                      </p:cBhvr>
                                    </p:anim>
                                    <p:anim from="0" to="-1.0" calcmode="lin" valueType="num">
                                      <p:cBhvr>
                                        <p:cTn id="19" dur="600" decel="50000" autoRev="1" fill="hold">
                                          <p:stCondLst>
                                            <p:cond delay="1800"/>
                                          </p:stCondLst>
                                        </p:cTn>
                                        <p:tgtEl>
                                          <p:spTgt spid="3">
                                            <p:txEl>
                                              <p:pRg st="0" end="0"/>
                                            </p:txEl>
                                          </p:spTgt>
                                        </p:tgtEl>
                                        <p:attrNameLst>
                                          <p:attrName>xshear</p:attrName>
                                        </p:attrNameLst>
                                      </p:cBhvr>
                                    </p:anim>
                                    <p:animScale>
                                      <p:cBhvr>
                                        <p:cTn id="20" dur="600" decel="100000" autoRev="1" fill="hold">
                                          <p:stCondLst>
                                            <p:cond delay="1800"/>
                                          </p:stCondLst>
                                        </p:cTn>
                                        <p:tgtEl>
                                          <p:spTgt spid="3">
                                            <p:txEl>
                                              <p:pRg st="0" end="0"/>
                                            </p:txEl>
                                          </p:spTgt>
                                        </p:tgtEl>
                                      </p:cBhvr>
                                      <p:from x="100000" y="100000"/>
                                      <p:to x="80000" y="100000"/>
                                    </p:animScale>
                                    <p:anim by="(#ppt_h/3+#ppt_w*0.1)" calcmode="lin" valueType="num">
                                      <p:cBhvr additive="sum">
                                        <p:cTn id="21" dur="600" decel="100000" autoRev="1" fill="hold">
                                          <p:stCondLst>
                                            <p:cond delay="1800"/>
                                          </p:stCondLst>
                                        </p:cTn>
                                        <p:tgtEl>
                                          <p:spTgt spid="3">
                                            <p:txEl>
                                              <p:pRg st="0" end="0"/>
                                            </p:txEl>
                                          </p:spTgt>
                                        </p:tgtEl>
                                        <p:attrNameLst>
                                          <p:attrName>ppt_x</p:attrName>
                                        </p:attrNameLst>
                                      </p:cBhvr>
                                    </p:anim>
                                  </p:childTnLst>
                                </p:cTn>
                              </p:par>
                            </p:childTnLst>
                          </p:cTn>
                        </p:par>
                        <p:par>
                          <p:cTn id="22" fill="hold">
                            <p:stCondLst>
                              <p:cond delay="7000"/>
                            </p:stCondLst>
                            <p:childTnLst>
                              <p:par>
                                <p:cTn id="23" presetID="34" presetClass="entr" presetSubtype="0" fill="hold" grpId="0"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from="(-#ppt_w/2)" to="(#ppt_x)" calcmode="lin" valueType="num">
                                      <p:cBhvr>
                                        <p:cTn id="25" dur="1800" fill="hold">
                                          <p:stCondLst>
                                            <p:cond delay="0"/>
                                          </p:stCondLst>
                                        </p:cTn>
                                        <p:tgtEl>
                                          <p:spTgt spid="3">
                                            <p:txEl>
                                              <p:pRg st="1" end="1"/>
                                            </p:txEl>
                                          </p:spTgt>
                                        </p:tgtEl>
                                        <p:attrNameLst>
                                          <p:attrName>ppt_x</p:attrName>
                                        </p:attrNameLst>
                                      </p:cBhvr>
                                    </p:anim>
                                    <p:anim from="0" to="-1.0" calcmode="lin" valueType="num">
                                      <p:cBhvr>
                                        <p:cTn id="26" dur="600" decel="50000" autoRev="1" fill="hold">
                                          <p:stCondLst>
                                            <p:cond delay="1800"/>
                                          </p:stCondLst>
                                        </p:cTn>
                                        <p:tgtEl>
                                          <p:spTgt spid="3">
                                            <p:txEl>
                                              <p:pRg st="1" end="1"/>
                                            </p:txEl>
                                          </p:spTgt>
                                        </p:tgtEl>
                                        <p:attrNameLst>
                                          <p:attrName>xshear</p:attrName>
                                        </p:attrNameLst>
                                      </p:cBhvr>
                                    </p:anim>
                                    <p:animScale>
                                      <p:cBhvr>
                                        <p:cTn id="27" dur="600" decel="100000" autoRev="1" fill="hold">
                                          <p:stCondLst>
                                            <p:cond delay="1800"/>
                                          </p:stCondLst>
                                        </p:cTn>
                                        <p:tgtEl>
                                          <p:spTgt spid="3">
                                            <p:txEl>
                                              <p:pRg st="1" end="1"/>
                                            </p:txEl>
                                          </p:spTgt>
                                        </p:tgtEl>
                                      </p:cBhvr>
                                      <p:from x="100000" y="100000"/>
                                      <p:to x="80000" y="100000"/>
                                    </p:animScale>
                                    <p:anim by="(#ppt_h/3+#ppt_w*0.1)" calcmode="lin" valueType="num">
                                      <p:cBhvr additive="sum">
                                        <p:cTn id="28" dur="600" decel="100000" autoRev="1" fill="hold">
                                          <p:stCondLst>
                                            <p:cond delay="1800"/>
                                          </p:stCondLst>
                                        </p:cTn>
                                        <p:tgtEl>
                                          <p:spTgt spid="3">
                                            <p:txEl>
                                              <p:pRg st="1" end="1"/>
                                            </p:txEl>
                                          </p:spTgt>
                                        </p:tgtEl>
                                        <p:attrNameLst>
                                          <p:attrName>ppt_x</p:attrName>
                                        </p:attrNameLst>
                                      </p:cBhvr>
                                    </p:anim>
                                  </p:childTnLst>
                                </p:cTn>
                              </p:par>
                            </p:childTnLst>
                          </p:cTn>
                        </p:par>
                        <p:par>
                          <p:cTn id="29" fill="hold">
                            <p:stCondLst>
                              <p:cond delay="10000"/>
                            </p:stCondLst>
                            <p:childTnLst>
                              <p:par>
                                <p:cTn id="30" presetID="34" presetClass="entr" presetSubtype="0" fill="hold" grpId="0" nodeType="after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 from="(-#ppt_w/2)" to="(#ppt_x)" calcmode="lin" valueType="num">
                                      <p:cBhvr>
                                        <p:cTn id="32" dur="1800" fill="hold">
                                          <p:stCondLst>
                                            <p:cond delay="0"/>
                                          </p:stCondLst>
                                        </p:cTn>
                                        <p:tgtEl>
                                          <p:spTgt spid="3">
                                            <p:txEl>
                                              <p:pRg st="2" end="2"/>
                                            </p:txEl>
                                          </p:spTgt>
                                        </p:tgtEl>
                                        <p:attrNameLst>
                                          <p:attrName>ppt_x</p:attrName>
                                        </p:attrNameLst>
                                      </p:cBhvr>
                                    </p:anim>
                                    <p:anim from="0" to="-1.0" calcmode="lin" valueType="num">
                                      <p:cBhvr>
                                        <p:cTn id="33" dur="600" decel="50000" autoRev="1" fill="hold">
                                          <p:stCondLst>
                                            <p:cond delay="1800"/>
                                          </p:stCondLst>
                                        </p:cTn>
                                        <p:tgtEl>
                                          <p:spTgt spid="3">
                                            <p:txEl>
                                              <p:pRg st="2" end="2"/>
                                            </p:txEl>
                                          </p:spTgt>
                                        </p:tgtEl>
                                        <p:attrNameLst>
                                          <p:attrName>xshear</p:attrName>
                                        </p:attrNameLst>
                                      </p:cBhvr>
                                    </p:anim>
                                    <p:animScale>
                                      <p:cBhvr>
                                        <p:cTn id="34" dur="600" decel="100000" autoRev="1" fill="hold">
                                          <p:stCondLst>
                                            <p:cond delay="1800"/>
                                          </p:stCondLst>
                                        </p:cTn>
                                        <p:tgtEl>
                                          <p:spTgt spid="3">
                                            <p:txEl>
                                              <p:pRg st="2" end="2"/>
                                            </p:txEl>
                                          </p:spTgt>
                                        </p:tgtEl>
                                      </p:cBhvr>
                                      <p:from x="100000" y="100000"/>
                                      <p:to x="80000" y="100000"/>
                                    </p:animScale>
                                    <p:anim by="(#ppt_h/3+#ppt_w*0.1)" calcmode="lin" valueType="num">
                                      <p:cBhvr additive="sum">
                                        <p:cTn id="35" dur="600" decel="100000" autoRev="1" fill="hold">
                                          <p:stCondLst>
                                            <p:cond delay="1800"/>
                                          </p:stCondLst>
                                        </p:cTn>
                                        <p:tgtEl>
                                          <p:spTgt spid="3">
                                            <p:txEl>
                                              <p:pRg st="2" end="2"/>
                                            </p:txEl>
                                          </p:spTgt>
                                        </p:tgtEl>
                                        <p:attrNameLst>
                                          <p:attrName>ppt_x</p:attrName>
                                        </p:attrNameLst>
                                      </p:cBhvr>
                                    </p:anim>
                                  </p:childTnLst>
                                </p:cTn>
                              </p:par>
                            </p:childTnLst>
                          </p:cTn>
                        </p:par>
                        <p:par>
                          <p:cTn id="36" fill="hold">
                            <p:stCondLst>
                              <p:cond delay="13000"/>
                            </p:stCondLst>
                            <p:childTnLst>
                              <p:par>
                                <p:cTn id="37" presetID="34" presetClass="entr" presetSubtype="0" fill="hold" grpId="0" nodeType="after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from="(-#ppt_w/2)" to="(#ppt_x)" calcmode="lin" valueType="num">
                                      <p:cBhvr>
                                        <p:cTn id="39" dur="1800" fill="hold">
                                          <p:stCondLst>
                                            <p:cond delay="0"/>
                                          </p:stCondLst>
                                        </p:cTn>
                                        <p:tgtEl>
                                          <p:spTgt spid="3">
                                            <p:txEl>
                                              <p:pRg st="3" end="3"/>
                                            </p:txEl>
                                          </p:spTgt>
                                        </p:tgtEl>
                                        <p:attrNameLst>
                                          <p:attrName>ppt_x</p:attrName>
                                        </p:attrNameLst>
                                      </p:cBhvr>
                                    </p:anim>
                                    <p:anim from="0" to="-1.0" calcmode="lin" valueType="num">
                                      <p:cBhvr>
                                        <p:cTn id="40" dur="600" decel="50000" autoRev="1" fill="hold">
                                          <p:stCondLst>
                                            <p:cond delay="1800"/>
                                          </p:stCondLst>
                                        </p:cTn>
                                        <p:tgtEl>
                                          <p:spTgt spid="3">
                                            <p:txEl>
                                              <p:pRg st="3" end="3"/>
                                            </p:txEl>
                                          </p:spTgt>
                                        </p:tgtEl>
                                        <p:attrNameLst>
                                          <p:attrName>xshear</p:attrName>
                                        </p:attrNameLst>
                                      </p:cBhvr>
                                    </p:anim>
                                    <p:animScale>
                                      <p:cBhvr>
                                        <p:cTn id="41" dur="600" decel="100000" autoRev="1" fill="hold">
                                          <p:stCondLst>
                                            <p:cond delay="1800"/>
                                          </p:stCondLst>
                                        </p:cTn>
                                        <p:tgtEl>
                                          <p:spTgt spid="3">
                                            <p:txEl>
                                              <p:pRg st="3" end="3"/>
                                            </p:txEl>
                                          </p:spTgt>
                                        </p:tgtEl>
                                      </p:cBhvr>
                                      <p:from x="100000" y="100000"/>
                                      <p:to x="80000" y="100000"/>
                                    </p:animScale>
                                    <p:anim by="(#ppt_h/3+#ppt_w*0.1)" calcmode="lin" valueType="num">
                                      <p:cBhvr additive="sum">
                                        <p:cTn id="42" dur="600" decel="100000" autoRev="1" fill="hold">
                                          <p:stCondLst>
                                            <p:cond delay="1800"/>
                                          </p:stCondLst>
                                        </p:cTn>
                                        <p:tgtEl>
                                          <p:spTgt spid="3">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كيف تحسن مهارتك في الاستماع</a:t>
            </a:r>
            <a:endParaRPr lang="ar-SA"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مربع نص 2"/>
          <p:cNvSpPr txBox="1"/>
          <p:nvPr/>
        </p:nvSpPr>
        <p:spPr>
          <a:xfrm>
            <a:off x="395536" y="1772816"/>
            <a:ext cx="7272808" cy="4247317"/>
          </a:xfrm>
          <a:prstGeom prst="rect">
            <a:avLst/>
          </a:prstGeom>
          <a:noFill/>
        </p:spPr>
        <p:txBody>
          <a:bodyPr wrap="square" rtlCol="1">
            <a:spAutoFit/>
            <a:scene3d>
              <a:camera prst="orthographicFront"/>
              <a:lightRig rig="balanced" dir="t">
                <a:rot lat="0" lon="0" rev="2100000"/>
              </a:lightRig>
            </a:scene3d>
            <a:sp3d extrusionH="57150" prstMaterial="metal">
              <a:bevelT w="38100" h="25400"/>
              <a:contourClr>
                <a:schemeClr val="bg2"/>
              </a:contourClr>
            </a:sp3d>
          </a:bodyPr>
          <a:lstStyle/>
          <a:p>
            <a:pPr algn="just"/>
            <a:r>
              <a:rPr lang="ar-SA" sz="2800" b="1" dirty="0" smtClean="0">
                <a:ln w="50800"/>
                <a:solidFill>
                  <a:schemeClr val="bg1">
                    <a:shade val="50000"/>
                  </a:schemeClr>
                </a:solidFill>
              </a:rPr>
              <a:t>لتحسين مهارتك في الاستماع عليك </a:t>
            </a:r>
            <a:r>
              <a:rPr lang="ar-SA" sz="2800" b="1" dirty="0" err="1" smtClean="0">
                <a:ln w="50800"/>
                <a:solidFill>
                  <a:schemeClr val="bg1">
                    <a:shade val="50000"/>
                  </a:schemeClr>
                </a:solidFill>
              </a:rPr>
              <a:t>باتباع</a:t>
            </a:r>
            <a:r>
              <a:rPr lang="ar-SA" sz="2800" b="1" dirty="0" smtClean="0">
                <a:ln w="50800"/>
                <a:solidFill>
                  <a:schemeClr val="bg1">
                    <a:shade val="50000"/>
                  </a:schemeClr>
                </a:solidFill>
              </a:rPr>
              <a:t> الخطوات الاتية:ـ</a:t>
            </a:r>
          </a:p>
          <a:p>
            <a:pPr marL="342900" indent="-342900" algn="just">
              <a:buFont typeface="+mj-cs"/>
              <a:buAutoNum type="arabic1Minus"/>
            </a:pPr>
            <a:r>
              <a:rPr lang="ar-SA" sz="2800" b="1" dirty="0" smtClean="0">
                <a:ln w="50800"/>
                <a:solidFill>
                  <a:schemeClr val="bg1">
                    <a:shade val="50000"/>
                  </a:schemeClr>
                </a:solidFill>
              </a:rPr>
              <a:t>راقب اسلوب المتحدث عن طريق سؤال نفسك </a:t>
            </a:r>
            <a:r>
              <a:rPr lang="ar-SA" sz="2800" b="1" dirty="0" err="1" smtClean="0">
                <a:ln w="50800"/>
                <a:solidFill>
                  <a:schemeClr val="bg1">
                    <a:shade val="50000"/>
                  </a:schemeClr>
                </a:solidFill>
              </a:rPr>
              <a:t>مالذي</a:t>
            </a:r>
            <a:r>
              <a:rPr lang="ar-SA" sz="2800" b="1" dirty="0" smtClean="0">
                <a:ln w="50800"/>
                <a:solidFill>
                  <a:schemeClr val="bg1">
                    <a:shade val="50000"/>
                  </a:schemeClr>
                </a:solidFill>
              </a:rPr>
              <a:t> يعرفه المتحدث اكثر مما </a:t>
            </a:r>
            <a:r>
              <a:rPr lang="ar-SA" sz="2800" b="1" dirty="0" err="1" smtClean="0">
                <a:ln w="50800"/>
                <a:solidFill>
                  <a:schemeClr val="bg1">
                    <a:shade val="50000"/>
                  </a:schemeClr>
                </a:solidFill>
              </a:rPr>
              <a:t>تعرف؟</a:t>
            </a:r>
            <a:endParaRPr lang="ar-SA" sz="2800" b="1" dirty="0" smtClean="0">
              <a:ln w="50800"/>
              <a:solidFill>
                <a:schemeClr val="bg1">
                  <a:shade val="50000"/>
                </a:schemeClr>
              </a:solidFill>
            </a:endParaRPr>
          </a:p>
          <a:p>
            <a:pPr marL="342900" indent="-342900" algn="just">
              <a:buFont typeface="+mj-cs"/>
              <a:buAutoNum type="arabic1Minus"/>
            </a:pPr>
            <a:r>
              <a:rPr lang="ar-SA" sz="2800" b="1" dirty="0" smtClean="0">
                <a:ln w="50800"/>
                <a:solidFill>
                  <a:schemeClr val="bg1">
                    <a:shade val="50000"/>
                  </a:schemeClr>
                </a:solidFill>
              </a:rPr>
              <a:t>قم بتنحية شخصيتك جانبا، وذلك حتى تقلل من </a:t>
            </a:r>
            <a:r>
              <a:rPr lang="ar-SA" sz="2800" b="1" dirty="0" err="1" smtClean="0">
                <a:ln w="50800"/>
                <a:solidFill>
                  <a:schemeClr val="bg1">
                    <a:shade val="50000"/>
                  </a:schemeClr>
                </a:solidFill>
              </a:rPr>
              <a:t>تاثرك</a:t>
            </a:r>
            <a:r>
              <a:rPr lang="ar-SA" sz="2800" b="1" dirty="0" smtClean="0">
                <a:ln w="50800"/>
                <a:solidFill>
                  <a:schemeClr val="bg1">
                    <a:shade val="50000"/>
                  </a:schemeClr>
                </a:solidFill>
              </a:rPr>
              <a:t> العاطفي تجاه ما تم قوله، ولكي تكون أكثر قدرة على سماع الرسالة كلها.</a:t>
            </a:r>
          </a:p>
          <a:p>
            <a:pPr marL="457200" indent="-457200" algn="just">
              <a:buFont typeface="+mj-cs"/>
              <a:buAutoNum type="arabic1Minus" startAt="5"/>
            </a:pPr>
            <a:r>
              <a:rPr lang="ar-SA" sz="2800" b="1" dirty="0" smtClean="0">
                <a:ln w="50800"/>
                <a:solidFill>
                  <a:schemeClr val="bg1">
                    <a:shade val="50000"/>
                  </a:schemeClr>
                </a:solidFill>
              </a:rPr>
              <a:t>استمع الى كل من الافكار والحقائق، وتعرف على الفرق بين </a:t>
            </a:r>
            <a:r>
              <a:rPr lang="ar-SA" sz="2800" b="1" dirty="0" err="1" smtClean="0">
                <a:ln w="50800"/>
                <a:solidFill>
                  <a:schemeClr val="bg1">
                    <a:shade val="50000"/>
                  </a:schemeClr>
                </a:solidFill>
              </a:rPr>
              <a:t>الحقيقة </a:t>
            </a:r>
            <a:r>
              <a:rPr lang="ar-SA" sz="2800" b="1" dirty="0" smtClean="0">
                <a:ln w="50800"/>
                <a:solidFill>
                  <a:schemeClr val="bg1">
                    <a:shade val="50000"/>
                  </a:schemeClr>
                </a:solidFill>
              </a:rPr>
              <a:t>- المبدأ، وبين </a:t>
            </a:r>
            <a:r>
              <a:rPr lang="ar-SA" sz="2800" b="1" dirty="0" err="1" smtClean="0">
                <a:ln w="50800"/>
                <a:solidFill>
                  <a:schemeClr val="bg1">
                    <a:shade val="50000"/>
                  </a:schemeClr>
                </a:solidFill>
              </a:rPr>
              <a:t>الفكرة </a:t>
            </a:r>
            <a:r>
              <a:rPr lang="ar-SA" sz="2800" b="1" dirty="0" smtClean="0">
                <a:ln w="50800"/>
                <a:solidFill>
                  <a:schemeClr val="bg1">
                    <a:shade val="50000"/>
                  </a:schemeClr>
                </a:solidFill>
              </a:rPr>
              <a:t>– </a:t>
            </a:r>
            <a:r>
              <a:rPr lang="ar-SA" sz="2800" b="1" dirty="0" err="1" smtClean="0">
                <a:ln w="50800"/>
                <a:solidFill>
                  <a:schemeClr val="bg1">
                    <a:shade val="50000"/>
                  </a:schemeClr>
                </a:solidFill>
              </a:rPr>
              <a:t>المثال </a:t>
            </a:r>
            <a:r>
              <a:rPr lang="ar-SA" sz="2800" b="1" dirty="0" smtClean="0">
                <a:ln w="50800"/>
                <a:solidFill>
                  <a:schemeClr val="bg1">
                    <a:shade val="50000"/>
                  </a:schemeClr>
                </a:solidFill>
              </a:rPr>
              <a:t>، وبين الادلة- النقاش.</a:t>
            </a:r>
          </a:p>
          <a:p>
            <a:pPr marL="342900" indent="-342900">
              <a:buFont typeface="+mj-cs"/>
              <a:buAutoNum type="arabic1Minus" startAt="26"/>
            </a:pPr>
            <a:endParaRPr lang="ar-SA" b="1" dirty="0">
              <a:ln w="50800"/>
              <a:solidFill>
                <a:schemeClr val="bg1">
                  <a:shade val="50000"/>
                </a:schemeClr>
              </a:solidFill>
            </a:endParaRPr>
          </a:p>
        </p:txBody>
      </p:sp>
      <p:pic>
        <p:nvPicPr>
          <p:cNvPr id="1027" name="Picture 3" descr="C:\Program Files\Microsoft Office\MEDIA\CAGCAT10\j0240719.wmf"/>
          <p:cNvPicPr>
            <a:picLocks noChangeAspect="1" noChangeArrowheads="1"/>
          </p:cNvPicPr>
          <p:nvPr/>
        </p:nvPicPr>
        <p:blipFill>
          <a:blip r:embed="rId2" cstate="print"/>
          <a:srcRect/>
          <a:stretch>
            <a:fillRect/>
          </a:stretch>
        </p:blipFill>
        <p:spPr bwMode="auto">
          <a:xfrm>
            <a:off x="7380312" y="0"/>
            <a:ext cx="1164031" cy="182697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par>
                          <p:cTn id="10" fill="hold">
                            <p:stCondLst>
                              <p:cond delay="3200"/>
                            </p:stCondLst>
                            <p:childTnLst>
                              <p:par>
                                <p:cTn id="11" presetID="9" presetClass="entr" presetSubtype="0" fill="hold" nodeType="after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dissolve">
                                      <p:cBhvr>
                                        <p:cTn id="13" dur="5000"/>
                                        <p:tgtEl>
                                          <p:spTgt spid="1027"/>
                                        </p:tgtEl>
                                      </p:cBhvr>
                                    </p:animEffect>
                                  </p:childTnLst>
                                </p:cTn>
                              </p:par>
                              <p:par>
                                <p:cTn id="14" presetID="7"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3000" fill="hold"/>
                                        <p:tgtEl>
                                          <p:spTgt spid="3"/>
                                        </p:tgtEl>
                                        <p:attrNameLst>
                                          <p:attrName>ppt_x</p:attrName>
                                        </p:attrNameLst>
                                      </p:cBhvr>
                                      <p:tavLst>
                                        <p:tav tm="0">
                                          <p:val>
                                            <p:strVal val="#ppt_x"/>
                                          </p:val>
                                        </p:tav>
                                        <p:tav tm="100000">
                                          <p:val>
                                            <p:strVal val="#ppt_x"/>
                                          </p:val>
                                        </p:tav>
                                      </p:tavLst>
                                    </p:anim>
                                    <p:anim calcmode="lin" valueType="num">
                                      <p:cBhvr additive="base">
                                        <p:cTn id="17"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332656"/>
            <a:ext cx="8820472" cy="792088"/>
          </a:xfrm>
        </p:spPr>
        <p:txBody>
          <a:bodyPr/>
          <a:lstStyle/>
          <a:p>
            <a:r>
              <a:rPr lang="ar-SA" sz="3600" dirty="0" smtClean="0"/>
              <a:t>تابع كيف تحسن مهارتك في الاستماع</a:t>
            </a:r>
            <a:endParaRPr lang="ar-SA" sz="3600" dirty="0"/>
          </a:p>
        </p:txBody>
      </p:sp>
      <p:sp>
        <p:nvSpPr>
          <p:cNvPr id="3" name="عنوان فرعي 2"/>
          <p:cNvSpPr>
            <a:spLocks noGrp="1"/>
          </p:cNvSpPr>
          <p:nvPr>
            <p:ph type="subTitle" idx="1"/>
          </p:nvPr>
        </p:nvSpPr>
        <p:spPr>
          <a:xfrm>
            <a:off x="2843808" y="1268760"/>
            <a:ext cx="5904656" cy="4176464"/>
          </a:xfrm>
        </p:spPr>
        <p:txBody>
          <a:bodyPr>
            <a:normAutofit/>
          </a:bodyPr>
          <a:lstStyle/>
          <a:p>
            <a:pPr marL="457200" indent="-457200" algn="just">
              <a:buFont typeface="+mj-cs"/>
              <a:buAutoNum type="arabic1Minus" startAt="8"/>
            </a:pPr>
            <a:r>
              <a:rPr lang="ar-SA" sz="2800" b="1" dirty="0" smtClean="0">
                <a:ln w="10541" cmpd="sng">
                  <a:solidFill>
                    <a:srgbClr val="7D7D7D">
                      <a:tint val="100000"/>
                      <a:shade val="100000"/>
                      <a:satMod val="110000"/>
                    </a:srgbClr>
                  </a:solidFill>
                  <a:prstDash val="solid"/>
                </a:ln>
                <a:solidFill>
                  <a:schemeClr val="tx1"/>
                </a:solidFill>
              </a:rPr>
              <a:t>احتفظ بذهنك حاضرا </a:t>
            </a:r>
            <a:r>
              <a:rPr lang="ar-SA" sz="2800" b="1" dirty="0" err="1" smtClean="0">
                <a:ln w="10541" cmpd="sng">
                  <a:solidFill>
                    <a:srgbClr val="7D7D7D">
                      <a:tint val="100000"/>
                      <a:shade val="100000"/>
                      <a:satMod val="110000"/>
                    </a:srgbClr>
                  </a:solidFill>
                  <a:prstDash val="solid"/>
                </a:ln>
                <a:solidFill>
                  <a:schemeClr val="tx1"/>
                </a:solidFill>
              </a:rPr>
              <a:t>واسال</a:t>
            </a:r>
            <a:r>
              <a:rPr lang="ar-SA" sz="2800" b="1" dirty="0" smtClean="0">
                <a:ln w="10541" cmpd="sng">
                  <a:solidFill>
                    <a:srgbClr val="7D7D7D">
                      <a:tint val="100000"/>
                      <a:shade val="100000"/>
                      <a:satMod val="110000"/>
                    </a:srgbClr>
                  </a:solidFill>
                  <a:prstDash val="solid"/>
                </a:ln>
                <a:solidFill>
                  <a:schemeClr val="tx1"/>
                </a:solidFill>
              </a:rPr>
              <a:t> بعض الاسئلة التي تساعدك على الفهم.</a:t>
            </a:r>
          </a:p>
          <a:p>
            <a:pPr marL="457200" indent="-457200" algn="just">
              <a:buFont typeface="+mj-cs"/>
              <a:buAutoNum type="arabic1Minus" startAt="26"/>
            </a:pPr>
            <a:r>
              <a:rPr lang="ar-SA" sz="2800" b="1" dirty="0" smtClean="0">
                <a:ln w="10541" cmpd="sng">
                  <a:solidFill>
                    <a:srgbClr val="7D7D7D">
                      <a:tint val="100000"/>
                      <a:shade val="100000"/>
                      <a:satMod val="110000"/>
                    </a:srgbClr>
                  </a:solidFill>
                  <a:prstDash val="solid"/>
                </a:ln>
                <a:solidFill>
                  <a:schemeClr val="tx1"/>
                </a:solidFill>
              </a:rPr>
              <a:t>دون بعض الملاحظات المختصرة والمركزة.</a:t>
            </a:r>
          </a:p>
          <a:p>
            <a:pPr marL="342900" indent="-342900" algn="just">
              <a:buFont typeface="+mj-cs"/>
              <a:buAutoNum type="arabic1Minus" startAt="26"/>
            </a:pPr>
            <a:r>
              <a:rPr lang="ar-SA" sz="2800" b="1" dirty="0" smtClean="0">
                <a:ln w="10541" cmpd="sng">
                  <a:solidFill>
                    <a:srgbClr val="7D7D7D">
                      <a:tint val="100000"/>
                      <a:shade val="100000"/>
                      <a:satMod val="110000"/>
                    </a:srgbClr>
                  </a:solidFill>
                  <a:prstDash val="solid"/>
                </a:ln>
                <a:solidFill>
                  <a:schemeClr val="tx1"/>
                </a:solidFill>
              </a:rPr>
              <a:t>ابتعد عن التشتت في الفكر عن طريق اغلاق الابواب والراديو والتلفاز والاقتراب اكثر من المتحدث.</a:t>
            </a:r>
          </a:p>
          <a:p>
            <a:pPr marL="342900" indent="-342900" algn="just">
              <a:buFont typeface="+mj-cs"/>
              <a:buAutoNum type="arabic1Minus" startAt="26"/>
            </a:pPr>
            <a:r>
              <a:rPr lang="ar-SA" sz="2800" b="1" dirty="0" smtClean="0">
                <a:ln w="10541" cmpd="sng">
                  <a:solidFill>
                    <a:srgbClr val="7D7D7D">
                      <a:tint val="100000"/>
                      <a:shade val="100000"/>
                      <a:satMod val="110000"/>
                    </a:srgbClr>
                  </a:solidFill>
                  <a:prstDash val="solid"/>
                </a:ln>
                <a:solidFill>
                  <a:schemeClr val="tx1"/>
                </a:solidFill>
              </a:rPr>
              <a:t>قم بزيادة مهاراتك في الاستماع عن طريق سماع الندوات والمؤتمرات والمحاضرات وما شابه.</a:t>
            </a:r>
          </a:p>
          <a:p>
            <a:endParaRPr lang="ar-SA" sz="2400" b="1" dirty="0">
              <a:ln w="10541" cmpd="sng">
                <a:solidFill>
                  <a:srgbClr val="7D7D7D">
                    <a:tint val="100000"/>
                    <a:shade val="100000"/>
                    <a:satMod val="110000"/>
                  </a:srgbClr>
                </a:solidFill>
                <a:prstDash val="solid"/>
              </a:ln>
              <a:solidFill>
                <a:schemeClr val="tx1"/>
              </a:solidFill>
            </a:endParaRPr>
          </a:p>
        </p:txBody>
      </p:sp>
      <p:pic>
        <p:nvPicPr>
          <p:cNvPr id="4" name="صورة 3" descr="1859332012106173.jpg"/>
          <p:cNvPicPr>
            <a:picLocks noChangeAspect="1"/>
          </p:cNvPicPr>
          <p:nvPr/>
        </p:nvPicPr>
        <p:blipFill>
          <a:blip r:embed="rId2" cstate="print"/>
          <a:stretch>
            <a:fillRect/>
          </a:stretch>
        </p:blipFill>
        <p:spPr>
          <a:xfrm>
            <a:off x="395536" y="3016536"/>
            <a:ext cx="2095500" cy="140099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ppt_x</p:attrName>
                                        </p:attrNameLst>
                                      </p:cBhvr>
                                      <p:tavLst>
                                        <p:tav tm="0">
                                          <p:val>
                                            <p:fltVal val="0.5"/>
                                          </p:val>
                                        </p:tav>
                                        <p:tav tm="100000">
                                          <p:val>
                                            <p:strVal val="#ppt_x"/>
                                          </p:val>
                                        </p:tav>
                                      </p:tavLst>
                                    </p:anim>
                                    <p:anim calcmode="lin" valueType="num">
                                      <p:cBhvr>
                                        <p:cTn id="10" dur="2000" fill="hold"/>
                                        <p:tgtEl>
                                          <p:spTgt spid="4"/>
                                        </p:tgtEl>
                                        <p:attrNameLst>
                                          <p:attrName>ppt_y</p:attrName>
                                        </p:attrNameLst>
                                      </p:cBhvr>
                                      <p:tavLst>
                                        <p:tav tm="0">
                                          <p:val>
                                            <p:fltVal val="0.5"/>
                                          </p:val>
                                        </p:tav>
                                        <p:tav tm="100000">
                                          <p:val>
                                            <p:strVal val="#ppt_y"/>
                                          </p:val>
                                        </p:tav>
                                      </p:tavLst>
                                    </p:anim>
                                  </p:childTnLst>
                                </p:cTn>
                              </p:par>
                              <p:par>
                                <p:cTn id="11" presetID="40" presetClass="entr" presetSubtype="0" fill="hold" grpId="0" nodeType="with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1"/>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3600"/>
                            </p:stCondLst>
                            <p:childTnLst>
                              <p:par>
                                <p:cTn id="17" presetID="53"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1" dur="2000"/>
                                        <p:tgtEl>
                                          <p:spTgt spid="3">
                                            <p:txEl>
                                              <p:pRg st="0" end="0"/>
                                            </p:txEl>
                                          </p:spTgt>
                                        </p:tgtEl>
                                      </p:cBhvr>
                                    </p:animEffect>
                                  </p:childTnLst>
                                </p:cTn>
                              </p:par>
                            </p:childTnLst>
                          </p:cTn>
                        </p:par>
                        <p:par>
                          <p:cTn id="22" fill="hold">
                            <p:stCondLst>
                              <p:cond delay="5600"/>
                            </p:stCondLst>
                            <p:childTnLst>
                              <p:par>
                                <p:cTn id="23" presetID="53" presetClass="entr" presetSubtype="0" fill="hold" grpId="0"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6"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7" dur="2000"/>
                                        <p:tgtEl>
                                          <p:spTgt spid="3">
                                            <p:txEl>
                                              <p:pRg st="1" end="1"/>
                                            </p:txEl>
                                          </p:spTgt>
                                        </p:tgtEl>
                                      </p:cBhvr>
                                    </p:animEffect>
                                  </p:childTnLst>
                                </p:cTn>
                              </p:par>
                            </p:childTnLst>
                          </p:cTn>
                        </p:par>
                        <p:par>
                          <p:cTn id="28" fill="hold">
                            <p:stCondLst>
                              <p:cond delay="7600"/>
                            </p:stCondLst>
                            <p:childTnLst>
                              <p:par>
                                <p:cTn id="29" presetID="53" presetClass="entr" presetSubtype="0"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2000"/>
                                        <p:tgtEl>
                                          <p:spTgt spid="3">
                                            <p:txEl>
                                              <p:pRg st="2" end="2"/>
                                            </p:txEl>
                                          </p:spTgt>
                                        </p:tgtEl>
                                      </p:cBhvr>
                                    </p:animEffect>
                                  </p:childTnLst>
                                </p:cTn>
                              </p:par>
                            </p:childTnLst>
                          </p:cTn>
                        </p:par>
                        <p:par>
                          <p:cTn id="34" fill="hold">
                            <p:stCondLst>
                              <p:cond delay="9600"/>
                            </p:stCondLst>
                            <p:childTnLst>
                              <p:par>
                                <p:cTn id="35" presetID="53" presetClass="entr" presetSubtype="0" fill="hold" grpId="0"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8"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228600" y="4077072"/>
            <a:ext cx="8075432" cy="1350722"/>
          </a:xfrm>
        </p:spPr>
        <p:txBody>
          <a:bodyPr>
            <a:noAutofit/>
          </a:bodyPr>
          <a:lstStyle/>
          <a:p>
            <a:r>
              <a:rPr lang="ar-SA" sz="3600" dirty="0" smtClean="0"/>
              <a:t>نحمد المولى ان من علينا بان جعلنا من يتكلم </a:t>
            </a:r>
            <a:r>
              <a:rPr lang="ar-SA" sz="3600" dirty="0" err="1" smtClean="0"/>
              <a:t>باثرى</a:t>
            </a:r>
            <a:r>
              <a:rPr lang="ar-SA" sz="3600" dirty="0" smtClean="0"/>
              <a:t> لغة وأكملها وأجملها، فهي من انزل الله </a:t>
            </a:r>
            <a:r>
              <a:rPr lang="ar-SA" sz="3600" dirty="0" err="1" smtClean="0"/>
              <a:t>بها</a:t>
            </a:r>
            <a:r>
              <a:rPr lang="ar-SA" sz="3600" dirty="0" smtClean="0"/>
              <a:t> كتابة.</a:t>
            </a:r>
            <a:endParaRPr lang="ar-SA" sz="3600" dirty="0"/>
          </a:p>
        </p:txBody>
      </p:sp>
      <p:pic>
        <p:nvPicPr>
          <p:cNvPr id="7" name="صورة 6" descr="01d58e7369.gif"/>
          <p:cNvPicPr>
            <a:picLocks noChangeAspect="1"/>
          </p:cNvPicPr>
          <p:nvPr/>
        </p:nvPicPr>
        <p:blipFill>
          <a:blip r:embed="rId2" cstate="print"/>
          <a:stretch>
            <a:fillRect/>
          </a:stretch>
        </p:blipFill>
        <p:spPr>
          <a:xfrm>
            <a:off x="395536" y="404664"/>
            <a:ext cx="8748464" cy="3215640"/>
          </a:xfrm>
          <a:prstGeom prst="rect">
            <a:avLst/>
          </a:prstGeom>
        </p:spPr>
      </p:pic>
      <p:sp>
        <p:nvSpPr>
          <p:cNvPr id="5" name="مستطيل 4"/>
          <p:cNvSpPr/>
          <p:nvPr/>
        </p:nvSpPr>
        <p:spPr>
          <a:xfrm>
            <a:off x="6444208" y="5805264"/>
            <a:ext cx="2141933" cy="46166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2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اعداد: منى الخميس</a:t>
            </a:r>
            <a:endParaRPr lang="ar-SA" sz="2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ppt_x</p:attrName>
                                        </p:attrNameLst>
                                      </p:cBhvr>
                                      <p:tavLst>
                                        <p:tav tm="0">
                                          <p:val>
                                            <p:strVal val="#ppt_x-.2"/>
                                          </p:val>
                                        </p:tav>
                                        <p:tav tm="100000">
                                          <p:val>
                                            <p:strVal val="#ppt_x"/>
                                          </p:val>
                                        </p:tav>
                                      </p:tavLst>
                                    </p:anim>
                                    <p:anim calcmode="lin" valueType="num">
                                      <p:cBhvr>
                                        <p:cTn id="8" dur="2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2000"/>
                                        <p:tgtEl>
                                          <p:spTgt spid="4"/>
                                        </p:tgtEl>
                                      </p:cBhvr>
                                    </p:animEffect>
                                  </p:childTnLst>
                                </p:cTn>
                              </p:par>
                            </p:childTnLst>
                          </p:cTn>
                        </p:par>
                        <p:par>
                          <p:cTn id="10" fill="hold">
                            <p:stCondLst>
                              <p:cond delay="2000"/>
                            </p:stCondLst>
                            <p:childTnLst>
                              <p:par>
                                <p:cTn id="11" presetID="23" presetClass="entr" presetSubtype="52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0" fill="hold"/>
                                        <p:tgtEl>
                                          <p:spTgt spid="7"/>
                                        </p:tgtEl>
                                        <p:attrNameLst>
                                          <p:attrName>ppt_w</p:attrName>
                                        </p:attrNameLst>
                                      </p:cBhvr>
                                      <p:tavLst>
                                        <p:tav tm="0">
                                          <p:val>
                                            <p:fltVal val="0"/>
                                          </p:val>
                                        </p:tav>
                                        <p:tav tm="100000">
                                          <p:val>
                                            <p:strVal val="#ppt_w"/>
                                          </p:val>
                                        </p:tav>
                                      </p:tavLst>
                                    </p:anim>
                                    <p:anim calcmode="lin" valueType="num">
                                      <p:cBhvr>
                                        <p:cTn id="14" dur="2000" fill="hold"/>
                                        <p:tgtEl>
                                          <p:spTgt spid="7"/>
                                        </p:tgtEl>
                                        <p:attrNameLst>
                                          <p:attrName>ppt_h</p:attrName>
                                        </p:attrNameLst>
                                      </p:cBhvr>
                                      <p:tavLst>
                                        <p:tav tm="0">
                                          <p:val>
                                            <p:fltVal val="0"/>
                                          </p:val>
                                        </p:tav>
                                        <p:tav tm="100000">
                                          <p:val>
                                            <p:strVal val="#ppt_h"/>
                                          </p:val>
                                        </p:tav>
                                      </p:tavLst>
                                    </p:anim>
                                    <p:anim calcmode="lin" valueType="num">
                                      <p:cBhvr>
                                        <p:cTn id="15" dur="2000" fill="hold"/>
                                        <p:tgtEl>
                                          <p:spTgt spid="7"/>
                                        </p:tgtEl>
                                        <p:attrNameLst>
                                          <p:attrName>ppt_x</p:attrName>
                                        </p:attrNameLst>
                                      </p:cBhvr>
                                      <p:tavLst>
                                        <p:tav tm="0">
                                          <p:val>
                                            <p:fltVal val="0.5"/>
                                          </p:val>
                                        </p:tav>
                                        <p:tav tm="100000">
                                          <p:val>
                                            <p:strVal val="#ppt_x"/>
                                          </p:val>
                                        </p:tav>
                                      </p:tavLst>
                                    </p:anim>
                                    <p:anim calcmode="lin" valueType="num">
                                      <p:cBhvr>
                                        <p:cTn id="16" dur="20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254</TotalTime>
  <Words>623</Words>
  <Application>Microsoft Office PowerPoint</Application>
  <PresentationFormat>عرض على الشاشة (3:4)‏</PresentationFormat>
  <Paragraphs>80</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ملتقى</vt:lpstr>
      <vt:lpstr>الشريحة 1</vt:lpstr>
      <vt:lpstr>مقدمة</vt:lpstr>
      <vt:lpstr>التصال بالاستماع</vt:lpstr>
      <vt:lpstr>الاستماع</vt:lpstr>
      <vt:lpstr>اهمية الاستماع في حياة الانسان</vt:lpstr>
      <vt:lpstr>مفهوم الاستماع</vt:lpstr>
      <vt:lpstr>اهمية الاستماع</vt:lpstr>
      <vt:lpstr>اهداف الاستماع</vt:lpstr>
      <vt:lpstr>عناصر عملية الاستماع</vt:lpstr>
      <vt:lpstr>انواع الاستماع</vt:lpstr>
      <vt:lpstr>مهارات الاستماع</vt:lpstr>
      <vt:lpstr>عادات المستمع الجيد</vt:lpstr>
      <vt:lpstr>معوقات الاستماع الجيد</vt:lpstr>
      <vt:lpstr>كيف تحسن مهارتك في الاستماع</vt:lpstr>
      <vt:lpstr>تابع كيف تحسن مهارتك في الاستماع</vt:lpstr>
      <vt:lpstr>نحمد المولى ان من علينا بان جعلنا من يتكلم باثرى لغة وأكملها وأجملها، فهي من انزل الله بها كتابة.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laptop</dc:creator>
  <cp:lastModifiedBy>mona-saleh</cp:lastModifiedBy>
  <cp:revision>42</cp:revision>
  <dcterms:created xsi:type="dcterms:W3CDTF">2012-10-06T19:36:56Z</dcterms:created>
  <dcterms:modified xsi:type="dcterms:W3CDTF">2012-10-07T12:27:45Z</dcterms:modified>
</cp:coreProperties>
</file>