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0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99"/>
    <a:srgbClr val="003300"/>
    <a:srgbClr val="FF6699"/>
    <a:srgbClr val="FF0000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5BC1D6B-43F0-4F99-92E5-88B654888881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B3EDBAD-6AE9-4DD5-9D07-8972F4477114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EDBAD-6AE9-4DD5-9D07-8972F4477114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8833-5734-4587-8CD1-A13486546CEC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8872-7A7E-4431-94E8-A40C89CA819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 advClick="0" advTm="12000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8833-5734-4587-8CD1-A13486546CEC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8872-7A7E-4431-94E8-A40C89CA819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 advClick="0" advTm="12000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8833-5734-4587-8CD1-A13486546CEC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8872-7A7E-4431-94E8-A40C89CA819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 advClick="0" advTm="12000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8833-5734-4587-8CD1-A13486546CEC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8872-7A7E-4431-94E8-A40C89CA819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 advClick="0" advTm="12000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8833-5734-4587-8CD1-A13486546CEC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8872-7A7E-4431-94E8-A40C89CA819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 advClick="0" advTm="12000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8833-5734-4587-8CD1-A13486546CEC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8872-7A7E-4431-94E8-A40C89CA819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 advClick="0" advTm="12000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8833-5734-4587-8CD1-A13486546CEC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8872-7A7E-4431-94E8-A40C89CA819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 advClick="0" advTm="12000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8833-5734-4587-8CD1-A13486546CEC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8872-7A7E-4431-94E8-A40C89CA819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 advClick="0" advTm="12000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8833-5734-4587-8CD1-A13486546CEC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8872-7A7E-4431-94E8-A40C89CA819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 advClick="0" advTm="12000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8833-5734-4587-8CD1-A13486546CEC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8872-7A7E-4431-94E8-A40C89CA819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 advClick="0" advTm="12000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8833-5734-4587-8CD1-A13486546CEC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8872-7A7E-4431-94E8-A40C89CA819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 advClick="0" advTm="12000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99">
            <a:alpha val="6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88833-5734-4587-8CD1-A13486546CEC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F8872-7A7E-4431-94E8-A40C89CA8194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12000">
    <p:wedge/>
  </p:transition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dvd4arab.maktoob.com/f2074/3728897.html" TargetMode="External"/><Relationship Id="rId2" Type="http://schemas.openxmlformats.org/officeDocument/2006/relationships/hyperlink" Target="http://vb.arabseyes.com/t40410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hyperlink" Target="http://www.uae7.com/vb/t71499.html" TargetMode="External"/><Relationship Id="rId4" Type="http://schemas.openxmlformats.org/officeDocument/2006/relationships/hyperlink" Target="http://mnwat.net/qs/t206997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2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rgbClr val="C00000"/>
                </a:solidFill>
              </a:rPr>
              <a:t>   الدين المعاملة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noFill/>
        </p:spPr>
        <p:txBody>
          <a:bodyPr>
            <a:normAutofit/>
          </a:bodyPr>
          <a:lstStyle/>
          <a:p>
            <a:r>
              <a:rPr lang="ar-SA" sz="4400" dirty="0" smtClean="0">
                <a:solidFill>
                  <a:srgbClr val="C00000"/>
                </a:solidFill>
              </a:rPr>
              <a:t>اعز انسان</a:t>
            </a:r>
            <a:endParaRPr lang="ar-SA" sz="4400" dirty="0">
              <a:solidFill>
                <a:srgbClr val="C00000"/>
              </a:solidFill>
            </a:endParaRPr>
          </a:p>
        </p:txBody>
      </p:sp>
      <p:pic>
        <p:nvPicPr>
          <p:cNvPr id="16390" name="Picture 6" descr="ورود  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729581" y="2443581"/>
            <a:ext cx="6858000" cy="197083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99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7584" y="1340768"/>
            <a:ext cx="7920880" cy="50405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ar-SA" sz="3600" b="1" dirty="0" smtClean="0">
                <a:latin typeface="Arabic Typesetting" pitchFamily="66" charset="-78"/>
              </a:rPr>
              <a:t>   </a:t>
            </a:r>
            <a:r>
              <a:rPr lang="ar-SA" sz="3600" b="1" dirty="0" smtClean="0">
                <a:latin typeface="Aharoni" pitchFamily="2" charset="-79"/>
              </a:rPr>
              <a:t> </a:t>
            </a:r>
          </a:p>
          <a:p>
            <a:pPr algn="ctr">
              <a:buNone/>
            </a:pPr>
            <a:r>
              <a:rPr lang="ar-SA" dirty="0" smtClean="0"/>
              <a:t>الكثير منا يسمع </a:t>
            </a:r>
            <a:r>
              <a:rPr lang="ar-SA" dirty="0" err="1" smtClean="0"/>
              <a:t>عبارة </a:t>
            </a:r>
            <a:r>
              <a:rPr lang="ar-SA" dirty="0" smtClean="0"/>
              <a:t>” الدين </a:t>
            </a:r>
            <a:r>
              <a:rPr lang="ar-SA" dirty="0" err="1" smtClean="0"/>
              <a:t>المعاملة ”</a:t>
            </a:r>
            <a:endParaRPr lang="ar-SA" dirty="0" smtClean="0"/>
          </a:p>
          <a:p>
            <a:pPr algn="ctr">
              <a:buNone/>
            </a:pPr>
            <a:r>
              <a:rPr lang="ar-SA" dirty="0" smtClean="0"/>
              <a:t> هذه العبارة وإن كانت مكونة من </a:t>
            </a:r>
          </a:p>
          <a:p>
            <a:pPr algn="ctr">
              <a:buNone/>
            </a:pPr>
            <a:r>
              <a:rPr lang="ar-SA" dirty="0" smtClean="0"/>
              <a:t>كلمتين فقط ولكنها تحمل العديد والعديد </a:t>
            </a:r>
          </a:p>
          <a:p>
            <a:pPr algn="ctr">
              <a:buNone/>
            </a:pPr>
            <a:r>
              <a:rPr lang="ar-SA" dirty="0" smtClean="0"/>
              <a:t>من </a:t>
            </a:r>
            <a:r>
              <a:rPr lang="ar-SA" dirty="0" err="1" smtClean="0"/>
              <a:t>المعاني </a:t>
            </a:r>
            <a:r>
              <a:rPr lang="ar-SA" dirty="0" smtClean="0"/>
              <a:t>، فهي تشير إلى أن </a:t>
            </a:r>
          </a:p>
          <a:p>
            <a:pPr algn="ctr">
              <a:buNone/>
            </a:pPr>
            <a:r>
              <a:rPr lang="ar-SA" dirty="0" smtClean="0"/>
              <a:t>الدين الإسلامي ليست مجرد أداء صلاة</a:t>
            </a:r>
          </a:p>
          <a:p>
            <a:pPr algn="ctr">
              <a:buNone/>
            </a:pPr>
            <a:r>
              <a:rPr lang="ar-SA" dirty="0" smtClean="0"/>
              <a:t> أم زكاة أم صيام أو حج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7452320" y="692697"/>
            <a:ext cx="1008112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مقدمة</a:t>
            </a:r>
            <a:endParaRPr lang="ar-SA" sz="3200" dirty="0"/>
          </a:p>
        </p:txBody>
      </p:sp>
      <p:pic>
        <p:nvPicPr>
          <p:cNvPr id="15362" name="Picture 2" descr="http://www.gulfup.net/uploads/132422758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2645173" cy="165618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2000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2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7067128" cy="778098"/>
          </a:xfrm>
        </p:spPr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buNone/>
            </a:pPr>
            <a:r>
              <a:rPr lang="ar-SA" dirty="0" smtClean="0"/>
              <a:t>وإنما يمتد ليشمل كل معاملتنا سواء</a:t>
            </a:r>
          </a:p>
          <a:p>
            <a:pPr algn="ctr">
              <a:buNone/>
            </a:pPr>
            <a:r>
              <a:rPr lang="ar-SA" dirty="0" smtClean="0"/>
              <a:t> مع الله أو مع أنفسنا أو</a:t>
            </a:r>
          </a:p>
          <a:p>
            <a:pPr algn="ctr">
              <a:buNone/>
            </a:pPr>
            <a:r>
              <a:rPr lang="ar-SA" dirty="0" smtClean="0"/>
              <a:t> مع </a:t>
            </a:r>
            <a:r>
              <a:rPr lang="ar-SA" dirty="0" err="1" smtClean="0"/>
              <a:t>الآخرين </a:t>
            </a:r>
            <a:r>
              <a:rPr lang="ar-SA" dirty="0" smtClean="0"/>
              <a:t>, وكل ما نفعله في</a:t>
            </a:r>
          </a:p>
          <a:p>
            <a:pPr algn="ctr">
              <a:buNone/>
            </a:pPr>
            <a:r>
              <a:rPr lang="ar-SA" dirty="0" smtClean="0"/>
              <a:t> جميع </a:t>
            </a:r>
            <a:r>
              <a:rPr lang="ar-SA" dirty="0" err="1" smtClean="0"/>
              <a:t>أوقاتنا </a:t>
            </a:r>
            <a:r>
              <a:rPr lang="ar-SA" dirty="0" smtClean="0"/>
              <a:t>، فمبادئ الدين الإسلامي ليس </a:t>
            </a:r>
          </a:p>
          <a:p>
            <a:pPr algn="ctr">
              <a:buNone/>
            </a:pPr>
            <a:r>
              <a:rPr lang="ar-SA" dirty="0" smtClean="0"/>
              <a:t>مبادئ نظرية ولكنها صالحة للتطبيق في </a:t>
            </a:r>
          </a:p>
          <a:p>
            <a:pPr algn="ctr">
              <a:buNone/>
            </a:pPr>
            <a:r>
              <a:rPr lang="ar-SA" dirty="0" err="1" smtClean="0"/>
              <a:t>حيآتنا</a:t>
            </a:r>
            <a:r>
              <a:rPr lang="ar-SA" dirty="0" smtClean="0"/>
              <a:t> ، </a:t>
            </a:r>
            <a:r>
              <a:rPr lang="ar-SA" dirty="0" err="1" smtClean="0"/>
              <a:t>دراستنا </a:t>
            </a:r>
            <a:r>
              <a:rPr lang="ar-SA" dirty="0" smtClean="0"/>
              <a:t>، طريقة طعامنا وأيضا </a:t>
            </a:r>
            <a:r>
              <a:rPr lang="ar-SA" dirty="0" err="1" smtClean="0"/>
              <a:t>نومنا.</a:t>
            </a:r>
            <a:r>
              <a:rPr lang="ar-SA" dirty="0"/>
              <a:t/>
            </a:r>
            <a:br>
              <a:rPr lang="ar-SA" dirty="0"/>
            </a:br>
            <a:r>
              <a:rPr lang="ar-SA" sz="3600" dirty="0"/>
              <a:t/>
            </a:r>
            <a:br>
              <a:rPr lang="ar-SA" sz="3600" dirty="0"/>
            </a:br>
            <a:endParaRPr lang="ar-SA" sz="3600" dirty="0"/>
          </a:p>
        </p:txBody>
      </p:sp>
      <p:pic>
        <p:nvPicPr>
          <p:cNvPr id="13314" name="Picture 2" descr="الاتيكيت في الاسلام Handshake20hurts20hand20shake20pain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5445"/>
            <a:ext cx="2339752" cy="2092554"/>
          </a:xfrm>
          <a:prstGeom prst="rect">
            <a:avLst/>
          </a:prstGeom>
          <a:noFill/>
        </p:spPr>
      </p:pic>
      <p:pic>
        <p:nvPicPr>
          <p:cNvPr id="13316" name="Picture 4" descr="الاتيكيت في الاسلام Handshake20hurts20hand20shake20pain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729" y="188640"/>
            <a:ext cx="2143271" cy="191683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2000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99">
            <a:alpha val="4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ar-SA" dirty="0" smtClean="0"/>
              <a:t> 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ديننا </a:t>
            </a:r>
            <a:r>
              <a:rPr lang="ar-SA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الإسلامي هو منبع الأخلاق الحسنة </a:t>
            </a:r>
            <a:endParaRPr lang="ar-SA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التي </a:t>
            </a:r>
            <a:r>
              <a:rPr lang="ar-SA" dirty="0">
                <a:solidFill>
                  <a:schemeClr val="tx1">
                    <a:lumMod val="95000"/>
                    <a:lumOff val="5000"/>
                  </a:schemeClr>
                </a:solidFill>
              </a:rPr>
              <a:t>يحثنا عليها رسولنا 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الكريم</a:t>
            </a:r>
            <a:r>
              <a:rPr lang="ar-SA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صلى </a:t>
            </a:r>
          </a:p>
          <a:p>
            <a:pPr>
              <a:buNone/>
            </a:pP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الله </a:t>
            </a:r>
            <a:r>
              <a:rPr lang="ar-SA" dirty="0">
                <a:solidFill>
                  <a:schemeClr val="tx1">
                    <a:lumMod val="95000"/>
                    <a:lumOff val="5000"/>
                  </a:schemeClr>
                </a:solidFill>
              </a:rPr>
              <a:t>عليه </a:t>
            </a:r>
            <a:r>
              <a:rPr lang="ar-SA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وسلم 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 ومن </a:t>
            </a:r>
            <a:r>
              <a:rPr lang="ar-SA" dirty="0">
                <a:solidFill>
                  <a:schemeClr val="tx1">
                    <a:lumMod val="95000"/>
                    <a:lumOff val="5000"/>
                  </a:schemeClr>
                </a:solidFill>
              </a:rPr>
              <a:t>هذه </a:t>
            </a:r>
            <a:r>
              <a:rPr lang="ar-SA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الأخلاق :</a:t>
            </a:r>
            <a:endParaRPr lang="ar-SA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</a:t>
            </a:r>
            <a:r>
              <a:rPr lang="ar-SA" dirty="0" err="1">
                <a:solidFill>
                  <a:srgbClr val="C00000"/>
                </a:solidFill>
              </a:rPr>
              <a:t>التعاون </a:t>
            </a:r>
            <a:r>
              <a:rPr lang="ar-SA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وهو مساعدة الناس بعضهم 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بعضاً</a:t>
            </a:r>
          </a:p>
          <a:p>
            <a:pPr>
              <a:buNone/>
            </a:pP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dirty="0">
                <a:solidFill>
                  <a:schemeClr val="tx1">
                    <a:lumMod val="95000"/>
                    <a:lumOff val="5000"/>
                  </a:schemeClr>
                </a:solidFill>
              </a:rPr>
              <a:t>في الحاجات وفعل الخيرات قال 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الله</a:t>
            </a:r>
          </a:p>
          <a:p>
            <a:pPr>
              <a:buNone/>
            </a:pP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سبحانه </a:t>
            </a:r>
            <a:r>
              <a:rPr lang="ar-SA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وتعالى :</a:t>
            </a:r>
            <a:r>
              <a:rPr lang="ar-SA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” وتعاونوا </a:t>
            </a:r>
            <a:r>
              <a:rPr lang="ar-SA" dirty="0">
                <a:solidFill>
                  <a:schemeClr val="tx1">
                    <a:lumMod val="95000"/>
                    <a:lumOff val="5000"/>
                  </a:schemeClr>
                </a:solidFill>
              </a:rPr>
              <a:t>على البر </a:t>
            </a:r>
            <a:r>
              <a:rPr lang="ar-SA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والتقوى "</a:t>
            </a:r>
            <a:r>
              <a:rPr lang="ar-SA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pic>
        <p:nvPicPr>
          <p:cNvPr id="12290" name="Picture 2" descr="http://www.mawhiba.org/Portal_Images/M_M_M_Cooperation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3019425" cy="199072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2000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ar-SA" dirty="0" err="1" smtClean="0"/>
              <a:t>2 </a:t>
            </a:r>
            <a:r>
              <a:rPr lang="ar-SA" dirty="0"/>
              <a:t>- </a:t>
            </a:r>
            <a:r>
              <a:rPr lang="ar-SA" dirty="0" err="1">
                <a:solidFill>
                  <a:srgbClr val="C00000"/>
                </a:solidFill>
              </a:rPr>
              <a:t>الإيثار</a:t>
            </a:r>
            <a:r>
              <a:rPr lang="ar-SA" dirty="0" err="1"/>
              <a:t> </a:t>
            </a:r>
            <a:r>
              <a:rPr lang="ar-SA" dirty="0"/>
              <a:t>: وهو أن يقدم الإنسان </a:t>
            </a:r>
            <a:r>
              <a:rPr lang="ar-SA" dirty="0" smtClean="0"/>
              <a:t>حاجة</a:t>
            </a:r>
          </a:p>
          <a:p>
            <a:pPr>
              <a:buNone/>
            </a:pPr>
            <a:r>
              <a:rPr lang="ar-SA" dirty="0" smtClean="0"/>
              <a:t> </a:t>
            </a:r>
            <a:r>
              <a:rPr lang="ar-SA" dirty="0"/>
              <a:t>غيره من الناس على حاجته فقد 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يجوع ليشبع</a:t>
            </a:r>
            <a:r>
              <a:rPr lang="ar-SA" dirty="0"/>
              <a:t> </a:t>
            </a:r>
            <a:r>
              <a:rPr lang="ar-SA" dirty="0" smtClean="0"/>
              <a:t>غيره </a:t>
            </a:r>
            <a:r>
              <a:rPr lang="ar-SA" dirty="0"/>
              <a:t>قال </a:t>
            </a:r>
            <a:r>
              <a:rPr lang="ar-SA" dirty="0" err="1"/>
              <a:t>تعالى : </a:t>
            </a:r>
            <a:r>
              <a:rPr lang="ar-SA" dirty="0"/>
              <a:t>" </a:t>
            </a:r>
            <a:r>
              <a:rPr lang="ar-SA" dirty="0" smtClean="0"/>
              <a:t>ويؤثرون</a:t>
            </a:r>
          </a:p>
          <a:p>
            <a:pPr>
              <a:buNone/>
            </a:pPr>
            <a:r>
              <a:rPr lang="ar-SA" dirty="0" smtClean="0"/>
              <a:t> </a:t>
            </a:r>
            <a:r>
              <a:rPr lang="ar-SA" dirty="0"/>
              <a:t>على أنفسهم ولو كانت بهم </a:t>
            </a:r>
            <a:r>
              <a:rPr lang="ar-SA" dirty="0" err="1"/>
              <a:t>خصاصة "</a:t>
            </a:r>
            <a:r>
              <a:rPr lang="ar-SA" dirty="0"/>
              <a:t> </a:t>
            </a:r>
          </a:p>
          <a:p>
            <a:pPr>
              <a:buNone/>
            </a:pPr>
            <a:r>
              <a:rPr lang="ar-SA" dirty="0" err="1" smtClean="0"/>
              <a:t>3 </a:t>
            </a:r>
            <a:r>
              <a:rPr lang="ar-SA" dirty="0"/>
              <a:t>- </a:t>
            </a:r>
            <a:r>
              <a:rPr lang="ar-SA" dirty="0" err="1">
                <a:solidFill>
                  <a:srgbClr val="C00000"/>
                </a:solidFill>
              </a:rPr>
              <a:t>الصدق</a:t>
            </a:r>
            <a:r>
              <a:rPr lang="ar-SA" dirty="0" err="1"/>
              <a:t> </a:t>
            </a:r>
            <a:r>
              <a:rPr lang="ar-SA" dirty="0"/>
              <a:t>: وهو قول </a:t>
            </a:r>
            <a:r>
              <a:rPr lang="ar-SA" dirty="0" err="1"/>
              <a:t>الحق </a:t>
            </a:r>
            <a:r>
              <a:rPr lang="ar-SA" dirty="0" smtClean="0"/>
              <a:t>، وسمي </a:t>
            </a:r>
            <a:r>
              <a:rPr lang="ar-SA" dirty="0"/>
              <a:t>رسولنا 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الكريم صلى </a:t>
            </a:r>
            <a:r>
              <a:rPr lang="ar-SA" dirty="0"/>
              <a:t>الله عليه وسلم </a:t>
            </a:r>
            <a:r>
              <a:rPr lang="ar-SA" dirty="0" smtClean="0"/>
              <a:t>بالصادق</a:t>
            </a:r>
          </a:p>
        </p:txBody>
      </p:sp>
      <p:pic>
        <p:nvPicPr>
          <p:cNvPr id="11266" name="Picture 2" descr="صورة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2471297" cy="1857004"/>
          </a:xfrm>
          <a:prstGeom prst="rect">
            <a:avLst/>
          </a:prstGeom>
          <a:noFill/>
        </p:spPr>
      </p:pic>
      <p:pic>
        <p:nvPicPr>
          <p:cNvPr id="11268" name="Picture 4" descr="http://1.bp.blogspot.com/_Hi4tB9MTuok/R8w_GGi6k2I/AAAAAAAAAW8/znXpweooojc/s400/sdfsdfsd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437112"/>
            <a:ext cx="2664296" cy="220828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2000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99">
            <a:alpha val="2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ar-SA" dirty="0"/>
              <a:t>لصدقه مع الله </a:t>
            </a:r>
            <a:r>
              <a:rPr lang="ar-SA" dirty="0" smtClean="0"/>
              <a:t>وصدقه مع </a:t>
            </a:r>
            <a:r>
              <a:rPr lang="ar-SA" dirty="0" err="1" smtClean="0"/>
              <a:t>الناس .</a:t>
            </a:r>
            <a:endParaRPr lang="ar-SA" dirty="0" smtClean="0"/>
          </a:p>
          <a:p>
            <a:pPr>
              <a:buNone/>
            </a:pPr>
            <a:r>
              <a:rPr lang="ar-SA" dirty="0" err="1" smtClean="0"/>
              <a:t>4 </a:t>
            </a:r>
            <a:r>
              <a:rPr lang="ar-SA" dirty="0"/>
              <a:t>- </a:t>
            </a:r>
            <a:r>
              <a:rPr lang="ar-SA" dirty="0" err="1">
                <a:solidFill>
                  <a:srgbClr val="C00000"/>
                </a:solidFill>
              </a:rPr>
              <a:t>الصبر</a:t>
            </a:r>
            <a:r>
              <a:rPr lang="ar-SA" dirty="0" err="1"/>
              <a:t> </a:t>
            </a:r>
            <a:r>
              <a:rPr lang="ar-SA" dirty="0"/>
              <a:t>: وهو قوة العزيمة والتحمل </a:t>
            </a:r>
            <a:r>
              <a:rPr lang="ar-SA" dirty="0" smtClean="0"/>
              <a:t>من</a:t>
            </a:r>
          </a:p>
          <a:p>
            <a:pPr>
              <a:buNone/>
            </a:pPr>
            <a:r>
              <a:rPr lang="ar-SA" dirty="0" smtClean="0"/>
              <a:t> </a:t>
            </a:r>
            <a:r>
              <a:rPr lang="ar-SA" dirty="0"/>
              <a:t>غير تأفف أو تذمر قال </a:t>
            </a:r>
            <a:r>
              <a:rPr lang="ar-SA" dirty="0" err="1"/>
              <a:t>تعالى </a:t>
            </a:r>
            <a:r>
              <a:rPr lang="ar-SA" dirty="0" err="1" smtClean="0"/>
              <a:t>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</a:t>
            </a:r>
            <a:r>
              <a:rPr lang="ar-SA" dirty="0"/>
              <a:t>" إنما يوفى </a:t>
            </a:r>
            <a:r>
              <a:rPr lang="ar-SA" dirty="0" err="1" smtClean="0"/>
              <a:t>الصبرون</a:t>
            </a:r>
            <a:r>
              <a:rPr lang="ar-SA" dirty="0" smtClean="0"/>
              <a:t> </a:t>
            </a:r>
            <a:r>
              <a:rPr lang="ar-SA" dirty="0"/>
              <a:t>أجرهم بغير </a:t>
            </a:r>
            <a:r>
              <a:rPr lang="ar-SA" dirty="0" err="1"/>
              <a:t>حساب " </a:t>
            </a:r>
            <a:r>
              <a:rPr lang="ar-SA" dirty="0" err="1" smtClean="0"/>
              <a:t>.</a:t>
            </a:r>
            <a:endParaRPr lang="ar-SA" dirty="0"/>
          </a:p>
          <a:p>
            <a:pPr>
              <a:buNone/>
            </a:pPr>
            <a:r>
              <a:rPr lang="ar-SA" dirty="0" err="1" smtClean="0"/>
              <a:t>5 </a:t>
            </a:r>
            <a:r>
              <a:rPr lang="ar-SA" dirty="0"/>
              <a:t>- </a:t>
            </a:r>
            <a:r>
              <a:rPr lang="ar-SA" dirty="0" err="1">
                <a:solidFill>
                  <a:srgbClr val="C00000"/>
                </a:solidFill>
              </a:rPr>
              <a:t>الأمانة </a:t>
            </a:r>
            <a:r>
              <a:rPr lang="ar-SA" dirty="0"/>
              <a:t>: وهي </a:t>
            </a:r>
            <a:r>
              <a:rPr lang="ar-SA" dirty="0" err="1"/>
              <a:t>آداء</a:t>
            </a:r>
            <a:r>
              <a:rPr lang="ar-SA" dirty="0"/>
              <a:t> الحقوق كاملة </a:t>
            </a:r>
            <a:r>
              <a:rPr lang="ar-SA" dirty="0" smtClean="0"/>
              <a:t>والمحافظة</a:t>
            </a:r>
          </a:p>
          <a:p>
            <a:pPr>
              <a:buNone/>
            </a:pPr>
            <a:r>
              <a:rPr lang="ar-SA" dirty="0" smtClean="0"/>
              <a:t> </a:t>
            </a:r>
            <a:r>
              <a:rPr lang="ar-SA" dirty="0"/>
              <a:t>عليها </a:t>
            </a:r>
            <a:r>
              <a:rPr lang="ar-SA" dirty="0" smtClean="0"/>
              <a:t>وإعطاء كل </a:t>
            </a:r>
            <a:r>
              <a:rPr lang="ar-SA" dirty="0"/>
              <a:t>ذي حق </a:t>
            </a:r>
            <a:r>
              <a:rPr lang="ar-SA" dirty="0" err="1"/>
              <a:t>حقه .</a:t>
            </a:r>
            <a:endParaRPr lang="ar-SA" dirty="0" smtClean="0"/>
          </a:p>
          <a:p>
            <a:pPr algn="ctr">
              <a:buNone/>
            </a:pPr>
            <a:endParaRPr lang="ar-SA" dirty="0"/>
          </a:p>
        </p:txBody>
      </p:sp>
      <p:pic>
        <p:nvPicPr>
          <p:cNvPr id="10242" name="Picture 2" descr="حكم في الصب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2664295" cy="1728192"/>
          </a:xfrm>
          <a:prstGeom prst="rect">
            <a:avLst/>
          </a:prstGeom>
          <a:noFill/>
        </p:spPr>
      </p:pic>
      <p:pic>
        <p:nvPicPr>
          <p:cNvPr id="10244" name="Picture 4" descr="الأمانة للمؤمنين انواعها وفضلها والخيانة ووزرها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725144"/>
            <a:ext cx="2664296" cy="194421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2000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2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ar-SA" dirty="0"/>
              <a:t>و يحرص ديننا الإسلامي </a:t>
            </a:r>
            <a:r>
              <a:rPr lang="ar-SA" dirty="0" smtClean="0"/>
              <a:t>على </a:t>
            </a:r>
            <a:r>
              <a:rPr lang="ar-SA" dirty="0"/>
              <a:t>السلوك </a:t>
            </a:r>
            <a:r>
              <a:rPr lang="ar-SA" dirty="0" smtClean="0"/>
              <a:t>الطيب</a:t>
            </a:r>
          </a:p>
          <a:p>
            <a:pPr algn="ctr">
              <a:buNone/>
            </a:pPr>
            <a:r>
              <a:rPr lang="ar-SA" dirty="0" smtClean="0"/>
              <a:t> </a:t>
            </a:r>
            <a:r>
              <a:rPr lang="ar-SA" dirty="0"/>
              <a:t>بين الأفراد بعضهم البعض لأن سلامة </a:t>
            </a:r>
            <a:endParaRPr lang="ar-SA" dirty="0" smtClean="0"/>
          </a:p>
          <a:p>
            <a:pPr algn="ctr">
              <a:buNone/>
            </a:pPr>
            <a:r>
              <a:rPr lang="ar-SA" dirty="0" smtClean="0"/>
              <a:t>اي </a:t>
            </a:r>
            <a:r>
              <a:rPr lang="ar-SA" dirty="0"/>
              <a:t>مجتمع تتوقف </a:t>
            </a:r>
            <a:r>
              <a:rPr lang="ar-SA" dirty="0" smtClean="0"/>
              <a:t>على </a:t>
            </a:r>
            <a:r>
              <a:rPr lang="ar-SA" dirty="0"/>
              <a:t>المعاملة </a:t>
            </a:r>
            <a:r>
              <a:rPr lang="ar-SA" dirty="0" smtClean="0"/>
              <a:t>الحسنة</a:t>
            </a:r>
          </a:p>
          <a:p>
            <a:pPr algn="ctr">
              <a:buNone/>
            </a:pPr>
            <a:r>
              <a:rPr lang="ar-SA" dirty="0" smtClean="0"/>
              <a:t> </a:t>
            </a:r>
            <a:r>
              <a:rPr lang="ar-SA" dirty="0"/>
              <a:t>لكي تسود العادات المحببة بين </a:t>
            </a:r>
            <a:r>
              <a:rPr lang="ar-SA" dirty="0" smtClean="0"/>
              <a:t>البشر</a:t>
            </a:r>
          </a:p>
          <a:p>
            <a:pPr algn="ctr">
              <a:buNone/>
            </a:pPr>
            <a:r>
              <a:rPr lang="ar-SA" dirty="0" smtClean="0"/>
              <a:t> </a:t>
            </a:r>
            <a:r>
              <a:rPr lang="ar-SA" dirty="0" err="1"/>
              <a:t>كالأخلاص</a:t>
            </a:r>
            <a:r>
              <a:rPr lang="ar-SA" dirty="0"/>
              <a:t> في العمل و إيثار الغير و </a:t>
            </a:r>
            <a:r>
              <a:rPr lang="ar-SA" dirty="0" smtClean="0"/>
              <a:t>سيادة</a:t>
            </a:r>
          </a:p>
          <a:p>
            <a:pPr algn="ctr">
              <a:buNone/>
            </a:pPr>
            <a:r>
              <a:rPr lang="ar-SA" dirty="0" smtClean="0"/>
              <a:t> </a:t>
            </a:r>
            <a:r>
              <a:rPr lang="ar-SA" dirty="0"/>
              <a:t>الأمن و الأمان بين أفراد </a:t>
            </a:r>
            <a:r>
              <a:rPr lang="ar-SA" dirty="0" err="1" smtClean="0"/>
              <a:t>الشعب</a:t>
            </a:r>
            <a:r>
              <a:rPr lang="ar-SA" dirty="0" err="1"/>
              <a:t> </a:t>
            </a:r>
            <a:r>
              <a:rPr lang="ar-SA" dirty="0" smtClean="0"/>
              <a:t>، </a:t>
            </a:r>
            <a:r>
              <a:rPr lang="ar-SA" dirty="0"/>
              <a:t>و </a:t>
            </a:r>
            <a:r>
              <a:rPr lang="ar-SA" dirty="0" smtClean="0"/>
              <a:t>منذ</a:t>
            </a:r>
            <a:endParaRPr lang="ar-SA" dirty="0"/>
          </a:p>
        </p:txBody>
      </p:sp>
      <p:pic>
        <p:nvPicPr>
          <p:cNvPr id="4" name="Picture 6" descr="ورود  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727176" y="2727176"/>
            <a:ext cx="6858000" cy="1403648"/>
          </a:xfrm>
          <a:prstGeom prst="rect">
            <a:avLst/>
          </a:prstGeom>
          <a:noFill/>
        </p:spPr>
      </p:pic>
      <p:pic>
        <p:nvPicPr>
          <p:cNvPr id="5" name="Picture 6" descr="ورود  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5013176" y="2727176"/>
            <a:ext cx="6858000" cy="140364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2000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ar-SA" dirty="0" smtClean="0"/>
              <a:t>الصغر و نحن نسمع </a:t>
            </a:r>
            <a:r>
              <a:rPr lang="ar-SA" dirty="0" err="1" smtClean="0"/>
              <a:t>جملة </a:t>
            </a:r>
            <a:r>
              <a:rPr lang="ar-SA" dirty="0" smtClean="0"/>
              <a:t>" الدين </a:t>
            </a:r>
            <a:r>
              <a:rPr lang="ar-SA" dirty="0" err="1" smtClean="0"/>
              <a:t>المعاملة ”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ومن هنا نجد أن الدين الحسن </a:t>
            </a:r>
          </a:p>
          <a:p>
            <a:pPr>
              <a:buNone/>
            </a:pPr>
            <a:r>
              <a:rPr lang="ar-SA" dirty="0" smtClean="0"/>
              <a:t>ليس فقط بإقامة شعائر الإسلام بل </a:t>
            </a:r>
          </a:p>
          <a:p>
            <a:pPr>
              <a:buNone/>
            </a:pPr>
            <a:r>
              <a:rPr lang="ar-SA" dirty="0" smtClean="0"/>
              <a:t>أيضا بأن تطيب معاملتك مع </a:t>
            </a:r>
            <a:r>
              <a:rPr lang="ar-SA" dirty="0" err="1" smtClean="0"/>
              <a:t>الأخرين</a:t>
            </a:r>
            <a:r>
              <a:rPr lang="ar-SA" dirty="0" smtClean="0"/>
              <a:t> </a:t>
            </a:r>
            <a:r>
              <a:rPr lang="ar-SA" dirty="0" err="1" smtClean="0"/>
              <a:t>.</a:t>
            </a:r>
            <a:endParaRPr lang="ar-SA" dirty="0" smtClean="0"/>
          </a:p>
          <a:p>
            <a:pPr>
              <a:buNone/>
            </a:pPr>
            <a:r>
              <a:rPr lang="ar-SA" dirty="0"/>
              <a:t>و في وقتنا الحالي نجد من يقيمون 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الإسلام </a:t>
            </a:r>
            <a:r>
              <a:rPr lang="ar-SA" dirty="0"/>
              <a:t>خارجيا فقط و ليس ظاهريا اي </a:t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endParaRPr lang="ar-SA" dirty="0"/>
          </a:p>
        </p:txBody>
      </p:sp>
      <p:pic>
        <p:nvPicPr>
          <p:cNvPr id="8194" name="Picture 2" descr="الوردي نجوم الصور صو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1538905" cy="1458882"/>
          </a:xfrm>
          <a:prstGeom prst="rect">
            <a:avLst/>
          </a:prstGeom>
          <a:noFill/>
        </p:spPr>
      </p:pic>
      <p:pic>
        <p:nvPicPr>
          <p:cNvPr id="8196" name="Picture 4" descr="الوردي نجوم الصور صو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2780928"/>
            <a:ext cx="1738164" cy="1647780"/>
          </a:xfrm>
          <a:prstGeom prst="rect">
            <a:avLst/>
          </a:prstGeom>
          <a:noFill/>
        </p:spPr>
      </p:pic>
      <p:pic>
        <p:nvPicPr>
          <p:cNvPr id="8198" name="Picture 6" descr="الوردي نجوم الصور صو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013176"/>
            <a:ext cx="1738164" cy="164778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2000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center.jeddahbikers.com/do.php?img=1486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ar-SA" dirty="0" smtClean="0">
                <a:solidFill>
                  <a:schemeClr val="bg1"/>
                </a:solidFill>
              </a:rPr>
              <a:t>قد تجد رجل يظهر على هيئته</a:t>
            </a:r>
          </a:p>
          <a:p>
            <a:pPr>
              <a:buNone/>
            </a:pPr>
            <a:r>
              <a:rPr lang="ar-SA" dirty="0" smtClean="0">
                <a:solidFill>
                  <a:schemeClr val="bg1"/>
                </a:solidFill>
              </a:rPr>
              <a:t> الدين كله كإطالة الذقن و تقصير الثوب </a:t>
            </a:r>
          </a:p>
          <a:p>
            <a:pPr>
              <a:buNone/>
            </a:pPr>
            <a:r>
              <a:rPr lang="ar-SA" dirty="0" smtClean="0">
                <a:solidFill>
                  <a:schemeClr val="bg1"/>
                </a:solidFill>
              </a:rPr>
              <a:t>و الإمساك بالسبحة و لكن تجده غليظ القلب</a:t>
            </a:r>
          </a:p>
          <a:p>
            <a:pPr>
              <a:buNone/>
            </a:pPr>
            <a:r>
              <a:rPr lang="ar-SA" dirty="0" smtClean="0">
                <a:solidFill>
                  <a:schemeClr val="bg1"/>
                </a:solidFill>
              </a:rPr>
              <a:t> مع الاخرين فظا مع من يتعامل</a:t>
            </a:r>
          </a:p>
          <a:p>
            <a:pPr>
              <a:buNone/>
            </a:pPr>
            <a:r>
              <a:rPr lang="ar-SA" dirty="0" smtClean="0">
                <a:solidFill>
                  <a:schemeClr val="bg1"/>
                </a:solidFill>
              </a:rPr>
              <a:t> معهم و ذلك يعتبر من أسوأ الأشياء</a:t>
            </a:r>
          </a:p>
          <a:p>
            <a:pPr>
              <a:buNone/>
            </a:pPr>
            <a:r>
              <a:rPr lang="ar-SA" dirty="0" smtClean="0">
                <a:solidFill>
                  <a:schemeClr val="bg1"/>
                </a:solidFill>
              </a:rPr>
              <a:t> حيث أنه بذلك يكره الاخرين فيه </a:t>
            </a:r>
          </a:p>
        </p:txBody>
      </p:sp>
    </p:spTree>
  </p:cSld>
  <p:clrMapOvr>
    <a:masterClrMapping/>
  </p:clrMapOvr>
  <p:transition spd="slow" advClick="0" advTm="12000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و لن ينفعه بغض الاخرين له و لا</a:t>
            </a:r>
          </a:p>
          <a:p>
            <a:pPr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 ابتعادهم عنه فقد قال تعالى لرسوله </a:t>
            </a:r>
          </a:p>
          <a:p>
            <a:pPr>
              <a:buNone/>
            </a:pPr>
            <a:r>
              <a:rPr lang="ar-SA" dirty="0" err="1" smtClean="0">
                <a:solidFill>
                  <a:schemeClr val="accent2">
                    <a:lumMod val="75000"/>
                  </a:schemeClr>
                </a:solidFill>
              </a:rPr>
              <a:t>الكريم </a:t>
            </a: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" ولو كنت فظا غليظ القلب</a:t>
            </a:r>
          </a:p>
          <a:p>
            <a:pPr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 لانفضوا من حولك” </a:t>
            </a:r>
            <a:r>
              <a:rPr lang="ar-SA" dirty="0">
                <a:solidFill>
                  <a:schemeClr val="accent2">
                    <a:lumMod val="75000"/>
                  </a:schemeClr>
                </a:solidFill>
              </a:rPr>
              <a:t>و سوء معاملة </a:t>
            </a: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الغير</a:t>
            </a:r>
          </a:p>
          <a:p>
            <a:pPr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ar-SA" dirty="0">
                <a:solidFill>
                  <a:schemeClr val="accent2">
                    <a:lumMod val="75000"/>
                  </a:schemeClr>
                </a:solidFill>
              </a:rPr>
              <a:t>تظهر بأشكال عدة فقد نجد </a:t>
            </a: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الاخر</a:t>
            </a:r>
          </a:p>
          <a:p>
            <a:pPr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ar-SA" dirty="0">
                <a:solidFill>
                  <a:schemeClr val="accent2">
                    <a:lumMod val="75000"/>
                  </a:schemeClr>
                </a:solidFill>
              </a:rPr>
              <a:t>يلقي بأسوأ الألفاظ </a:t>
            </a: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على </a:t>
            </a:r>
            <a:r>
              <a:rPr lang="ar-SA" dirty="0">
                <a:solidFill>
                  <a:schemeClr val="accent2">
                    <a:lumMod val="75000"/>
                  </a:schemeClr>
                </a:solidFill>
              </a:rPr>
              <a:t>الاخرين و </a:t>
            </a: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اخر</a:t>
            </a:r>
          </a:p>
        </p:txBody>
      </p:sp>
      <p:pic>
        <p:nvPicPr>
          <p:cNvPr id="6146" name="Picture 2" descr="صورة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80728"/>
            <a:ext cx="2857500" cy="518457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2000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/>
              <a:t>لا يبالي بمشاعر الاخرين فيسير </a:t>
            </a:r>
            <a:r>
              <a:rPr lang="ar-SA" dirty="0" smtClean="0"/>
              <a:t>لسانه</a:t>
            </a:r>
          </a:p>
          <a:p>
            <a:pPr>
              <a:buNone/>
            </a:pPr>
            <a:r>
              <a:rPr lang="ar-SA" dirty="0" smtClean="0"/>
              <a:t> </a:t>
            </a:r>
            <a:r>
              <a:rPr lang="ar-SA" dirty="0"/>
              <a:t>قبل عقله فتخرج منه </a:t>
            </a:r>
            <a:r>
              <a:rPr lang="ar-SA" dirty="0" smtClean="0"/>
              <a:t>سلوكيات يبغضها </a:t>
            </a:r>
          </a:p>
          <a:p>
            <a:pPr>
              <a:buNone/>
            </a:pPr>
            <a:r>
              <a:rPr lang="ar-SA" dirty="0" smtClean="0"/>
              <a:t>الغير </a:t>
            </a:r>
            <a:r>
              <a:rPr lang="ar-SA" dirty="0"/>
              <a:t>و هناك اخرون </a:t>
            </a:r>
            <a:r>
              <a:rPr lang="ar-SA" dirty="0" smtClean="0"/>
              <a:t>لا يعلمون أن </a:t>
            </a:r>
          </a:p>
          <a:p>
            <a:pPr>
              <a:buNone/>
            </a:pPr>
            <a:r>
              <a:rPr lang="ar-SA" dirty="0" smtClean="0"/>
              <a:t>عصبيتهم </a:t>
            </a:r>
            <a:r>
              <a:rPr lang="ar-SA" dirty="0"/>
              <a:t>تعتبر من </a:t>
            </a:r>
            <a:r>
              <a:rPr lang="ar-SA" dirty="0" smtClean="0"/>
              <a:t>سوء المعاملة بل</a:t>
            </a:r>
          </a:p>
          <a:p>
            <a:pPr>
              <a:buNone/>
            </a:pPr>
            <a:r>
              <a:rPr lang="ar-SA" dirty="0" smtClean="0"/>
              <a:t> </a:t>
            </a:r>
            <a:r>
              <a:rPr lang="ar-SA" dirty="0"/>
              <a:t>أنها من أصعب أشكال </a:t>
            </a:r>
            <a:r>
              <a:rPr lang="ar-SA" dirty="0" smtClean="0"/>
              <a:t>سوء المعاملة</a:t>
            </a:r>
          </a:p>
          <a:p>
            <a:pPr>
              <a:buNone/>
            </a:pPr>
            <a:r>
              <a:rPr lang="ar-SA" dirty="0" smtClean="0"/>
              <a:t> </a:t>
            </a:r>
            <a:r>
              <a:rPr lang="ar-SA" dirty="0"/>
              <a:t>لأنها توقع الفرد في الخطأ </a:t>
            </a:r>
            <a:r>
              <a:rPr lang="ar-SA" dirty="0" err="1" smtClean="0"/>
              <a:t>دائما .</a:t>
            </a:r>
            <a:endParaRPr lang="ar-SA" dirty="0"/>
          </a:p>
        </p:txBody>
      </p:sp>
      <p:pic>
        <p:nvPicPr>
          <p:cNvPr id="5122" name="Picture 2" descr="نقرتين لعرض الصورة في صفحة مستقلة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93096"/>
            <a:ext cx="3781425" cy="234315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2000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  <a:alpha val="8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التعامل </a:t>
            </a:r>
            <a:r>
              <a:rPr lang="ar-SA" dirty="0"/>
              <a:t>في مجالس العامة من الناس 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لها </a:t>
            </a:r>
            <a:r>
              <a:rPr lang="ar-SA" dirty="0"/>
              <a:t>شروط عن الامام الغزالي </a:t>
            </a:r>
            <a:r>
              <a:rPr lang="ar-SA" dirty="0" err="1"/>
              <a:t>وهي :</a:t>
            </a:r>
            <a:r>
              <a:rPr lang="ar-SA" dirty="0"/>
              <a:t> </a:t>
            </a:r>
            <a:endParaRPr lang="en-US" dirty="0"/>
          </a:p>
          <a:p>
            <a:pPr>
              <a:buNone/>
            </a:pPr>
            <a:r>
              <a:rPr lang="ar-SA" dirty="0" smtClean="0"/>
              <a:t>1/ </a:t>
            </a:r>
            <a:r>
              <a:rPr lang="ar-SA" dirty="0">
                <a:solidFill>
                  <a:srgbClr val="C00000"/>
                </a:solidFill>
              </a:rPr>
              <a:t>النهي عن كثرة الكلام أو الاصغاء </a:t>
            </a:r>
            <a:endParaRPr lang="en-US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ar-SA" dirty="0">
                <a:solidFill>
                  <a:srgbClr val="C00000"/>
                </a:solidFill>
              </a:rPr>
              <a:t>لحديثهم والتغاضي عن سوء ألفاظهم ويقل</a:t>
            </a:r>
            <a:endParaRPr lang="en-US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ar-SA" dirty="0" smtClean="0">
                <a:solidFill>
                  <a:srgbClr val="C00000"/>
                </a:solidFill>
              </a:rPr>
              <a:t>اللقاء </a:t>
            </a:r>
            <a:r>
              <a:rPr lang="ar-SA" dirty="0">
                <a:solidFill>
                  <a:srgbClr val="C00000"/>
                </a:solidFill>
              </a:rPr>
              <a:t>لهم </a:t>
            </a:r>
            <a:r>
              <a:rPr lang="ar-SA" dirty="0" err="1">
                <a:solidFill>
                  <a:srgbClr val="C00000"/>
                </a:solidFill>
              </a:rPr>
              <a:t>الا</a:t>
            </a:r>
            <a:r>
              <a:rPr lang="ar-SA" dirty="0">
                <a:solidFill>
                  <a:srgbClr val="C00000"/>
                </a:solidFill>
              </a:rPr>
              <a:t> عند الحاجه </a:t>
            </a:r>
            <a:r>
              <a:rPr lang="ar-SA" dirty="0" err="1">
                <a:solidFill>
                  <a:srgbClr val="C00000"/>
                </a:solidFill>
              </a:rPr>
              <a:t>فقط .</a:t>
            </a:r>
            <a:r>
              <a:rPr lang="ar-SA" dirty="0">
                <a:solidFill>
                  <a:srgbClr val="C00000"/>
                </a:solidFill>
              </a:rPr>
              <a:t> </a:t>
            </a:r>
            <a:endParaRPr lang="en-US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ar-SA" dirty="0" smtClean="0"/>
              <a:t>2/ </a:t>
            </a:r>
            <a:r>
              <a:rPr lang="ar-SA" dirty="0">
                <a:solidFill>
                  <a:srgbClr val="C00000"/>
                </a:solidFill>
              </a:rPr>
              <a:t>التواضع لهم حيث جعل معيار تقديره</a:t>
            </a:r>
            <a:endParaRPr lang="en-US" dirty="0">
              <a:solidFill>
                <a:srgbClr val="C00000"/>
              </a:solidFill>
            </a:endParaRPr>
          </a:p>
          <a:p>
            <a:pPr>
              <a:buNone/>
            </a:pP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098" name="Picture 2" descr="http://www.ansar-sy.org/images/events/24-03-2012-963983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2160240" cy="316835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2000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>
                <a:solidFill>
                  <a:schemeClr val="tx2"/>
                </a:solidFill>
              </a:rPr>
              <a:t>لأي شخص هو حسن خلقه </a:t>
            </a:r>
            <a:r>
              <a:rPr lang="ar-SA" dirty="0" err="1">
                <a:solidFill>
                  <a:schemeClr val="tx2"/>
                </a:solidFill>
              </a:rPr>
              <a:t>وتدينه .</a:t>
            </a:r>
            <a:r>
              <a:rPr lang="ar-SA" dirty="0">
                <a:solidFill>
                  <a:schemeClr val="tx2"/>
                </a:solidFill>
              </a:rPr>
              <a:t> </a:t>
            </a:r>
            <a:endParaRPr lang="en-US" dirty="0">
              <a:solidFill>
                <a:schemeClr val="tx2"/>
              </a:solidFill>
            </a:endParaRPr>
          </a:p>
          <a:p>
            <a:pPr>
              <a:buNone/>
            </a:pPr>
            <a:r>
              <a:rPr lang="ar-SA" dirty="0" smtClean="0"/>
              <a:t>3/ </a:t>
            </a:r>
            <a:r>
              <a:rPr lang="ar-SA" dirty="0">
                <a:solidFill>
                  <a:schemeClr val="tx2"/>
                </a:solidFill>
              </a:rPr>
              <a:t>النهي عن معاداتهم وعن التذلل </a:t>
            </a:r>
            <a:r>
              <a:rPr lang="ar-SA" dirty="0" err="1">
                <a:solidFill>
                  <a:schemeClr val="tx2"/>
                </a:solidFill>
              </a:rPr>
              <a:t>لهم .</a:t>
            </a:r>
            <a:r>
              <a:rPr lang="ar-SA" dirty="0">
                <a:solidFill>
                  <a:schemeClr val="tx2"/>
                </a:solidFill>
              </a:rPr>
              <a:t> </a:t>
            </a:r>
            <a:endParaRPr lang="en-US" dirty="0">
              <a:solidFill>
                <a:schemeClr val="tx2"/>
              </a:solidFill>
            </a:endParaRPr>
          </a:p>
          <a:p>
            <a:pPr>
              <a:buNone/>
            </a:pPr>
            <a:r>
              <a:rPr lang="ar-SA" dirty="0" smtClean="0"/>
              <a:t>4/ </a:t>
            </a:r>
            <a:r>
              <a:rPr lang="ar-SA" dirty="0">
                <a:solidFill>
                  <a:schemeClr val="tx2"/>
                </a:solidFill>
              </a:rPr>
              <a:t>عدم تقوية الصلة بهم أو الاعتماد </a:t>
            </a:r>
            <a:endParaRPr lang="en-US" dirty="0">
              <a:solidFill>
                <a:schemeClr val="tx2"/>
              </a:solidFill>
            </a:endParaRPr>
          </a:p>
          <a:p>
            <a:pPr>
              <a:buNone/>
            </a:pPr>
            <a:r>
              <a:rPr lang="ar-SA" dirty="0">
                <a:solidFill>
                  <a:schemeClr val="tx2"/>
                </a:solidFill>
              </a:rPr>
              <a:t>على مواقفهم ورأيهم </a:t>
            </a:r>
            <a:r>
              <a:rPr lang="ar-SA" dirty="0" smtClean="0">
                <a:solidFill>
                  <a:schemeClr val="tx2"/>
                </a:solidFill>
              </a:rPr>
              <a:t>وكذلك </a:t>
            </a:r>
            <a:r>
              <a:rPr lang="ar-SA" dirty="0">
                <a:solidFill>
                  <a:schemeClr val="tx2"/>
                </a:solidFill>
              </a:rPr>
              <a:t>النهي عن </a:t>
            </a:r>
            <a:endParaRPr lang="en-US" dirty="0">
              <a:solidFill>
                <a:schemeClr val="tx2"/>
              </a:solidFill>
            </a:endParaRPr>
          </a:p>
          <a:p>
            <a:pPr>
              <a:buNone/>
            </a:pPr>
            <a:r>
              <a:rPr lang="ar-SA" dirty="0">
                <a:solidFill>
                  <a:schemeClr val="tx2"/>
                </a:solidFill>
              </a:rPr>
              <a:t>وعظهم أو معاتبتهم </a:t>
            </a:r>
            <a:r>
              <a:rPr lang="ar-SA" dirty="0" err="1">
                <a:solidFill>
                  <a:schemeClr val="tx2"/>
                </a:solidFill>
              </a:rPr>
              <a:t>الا</a:t>
            </a:r>
            <a:r>
              <a:rPr lang="ar-SA" dirty="0">
                <a:solidFill>
                  <a:schemeClr val="tx2"/>
                </a:solidFill>
              </a:rPr>
              <a:t> اذا كان </a:t>
            </a:r>
            <a:endParaRPr lang="en-US" dirty="0">
              <a:solidFill>
                <a:schemeClr val="tx2"/>
              </a:solidFill>
            </a:endParaRPr>
          </a:p>
          <a:p>
            <a:pPr>
              <a:buNone/>
            </a:pPr>
            <a:r>
              <a:rPr lang="ar-SA" dirty="0">
                <a:solidFill>
                  <a:schemeClr val="tx2"/>
                </a:solidFill>
              </a:rPr>
              <a:t>فيهم من يقبل الموعظة </a:t>
            </a:r>
            <a:r>
              <a:rPr lang="ar-SA" dirty="0" err="1">
                <a:solidFill>
                  <a:schemeClr val="tx2"/>
                </a:solidFill>
              </a:rPr>
              <a:t>والمعاتبه</a:t>
            </a:r>
            <a:r>
              <a:rPr lang="ar-SA" dirty="0">
                <a:solidFill>
                  <a:schemeClr val="tx2"/>
                </a:solidFill>
              </a:rPr>
              <a:t> </a:t>
            </a:r>
            <a:r>
              <a:rPr lang="ar-SA" dirty="0" err="1">
                <a:solidFill>
                  <a:schemeClr val="tx2"/>
                </a:solidFill>
              </a:rPr>
              <a:t>منك .</a:t>
            </a:r>
            <a:r>
              <a:rPr lang="ar-SA" dirty="0">
                <a:solidFill>
                  <a:schemeClr val="tx2"/>
                </a:solidFill>
              </a:rPr>
              <a:t> 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3074" name="Picture 2" descr="كوليكشن فيونكات _ كوليكشن جذاب 67329haya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717032"/>
            <a:ext cx="2808312" cy="280831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2000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092280" y="274638"/>
            <a:ext cx="1594520" cy="634082"/>
          </a:xfrm>
          <a:solidFill>
            <a:schemeClr val="accent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ar-SA" dirty="0" err="1" smtClean="0">
                <a:solidFill>
                  <a:schemeClr val="bg1"/>
                </a:solidFill>
              </a:rPr>
              <a:t>الخاتمه :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ar-SA" dirty="0" smtClean="0">
                <a:solidFill>
                  <a:schemeClr val="tx2"/>
                </a:solidFill>
              </a:rPr>
              <a:t>وختاماً يعتبر ديننا الإسلامي أسمى الأديان</a:t>
            </a:r>
          </a:p>
          <a:p>
            <a:pPr algn="ctr">
              <a:buNone/>
            </a:pPr>
            <a:r>
              <a:rPr lang="ar-SA" dirty="0" smtClean="0">
                <a:solidFill>
                  <a:schemeClr val="tx2"/>
                </a:solidFill>
              </a:rPr>
              <a:t> </a:t>
            </a:r>
            <a:r>
              <a:rPr lang="ar-SA" dirty="0">
                <a:solidFill>
                  <a:schemeClr val="tx2"/>
                </a:solidFill>
              </a:rPr>
              <a:t>السماوية و لكي ننشره بين ا</a:t>
            </a:r>
            <a:r>
              <a:rPr lang="ar-SA" dirty="0" smtClean="0">
                <a:solidFill>
                  <a:schemeClr val="tx2"/>
                </a:solidFill>
              </a:rPr>
              <a:t>لعالم يجب</a:t>
            </a:r>
          </a:p>
          <a:p>
            <a:pPr algn="ctr">
              <a:buNone/>
            </a:pPr>
            <a:r>
              <a:rPr lang="ar-SA" dirty="0" smtClean="0">
                <a:solidFill>
                  <a:schemeClr val="tx2"/>
                </a:solidFill>
              </a:rPr>
              <a:t> </a:t>
            </a:r>
            <a:r>
              <a:rPr lang="ar-SA" dirty="0">
                <a:solidFill>
                  <a:schemeClr val="tx2"/>
                </a:solidFill>
              </a:rPr>
              <a:t>أن نحبب الاخرين فيه </a:t>
            </a:r>
            <a:r>
              <a:rPr lang="ar-SA" dirty="0" smtClean="0">
                <a:solidFill>
                  <a:schemeClr val="tx2"/>
                </a:solidFill>
              </a:rPr>
              <a:t>و </a:t>
            </a:r>
            <a:r>
              <a:rPr lang="ar-SA" dirty="0">
                <a:solidFill>
                  <a:schemeClr val="tx2"/>
                </a:solidFill>
              </a:rPr>
              <a:t>لن </a:t>
            </a:r>
            <a:r>
              <a:rPr lang="ar-SA" dirty="0" smtClean="0">
                <a:solidFill>
                  <a:schemeClr val="tx2"/>
                </a:solidFill>
              </a:rPr>
              <a:t>يحبوه </a:t>
            </a:r>
          </a:p>
          <a:p>
            <a:pPr algn="ctr">
              <a:buNone/>
            </a:pPr>
            <a:r>
              <a:rPr lang="ar-SA" dirty="0" smtClean="0">
                <a:solidFill>
                  <a:schemeClr val="tx2"/>
                </a:solidFill>
              </a:rPr>
              <a:t>إلا </a:t>
            </a:r>
            <a:r>
              <a:rPr lang="ar-SA" dirty="0" err="1" smtClean="0">
                <a:solidFill>
                  <a:schemeClr val="tx2"/>
                </a:solidFill>
              </a:rPr>
              <a:t>بإظهارأهم</a:t>
            </a:r>
            <a:r>
              <a:rPr lang="ar-SA" dirty="0" smtClean="0">
                <a:solidFill>
                  <a:schemeClr val="tx2"/>
                </a:solidFill>
              </a:rPr>
              <a:t> </a:t>
            </a:r>
            <a:r>
              <a:rPr lang="ar-SA" dirty="0">
                <a:solidFill>
                  <a:schemeClr val="tx2"/>
                </a:solidFill>
              </a:rPr>
              <a:t>معالم </a:t>
            </a:r>
            <a:r>
              <a:rPr lang="ar-SA" dirty="0" smtClean="0">
                <a:solidFill>
                  <a:schemeClr val="tx2"/>
                </a:solidFill>
              </a:rPr>
              <a:t>الدين الإسلامي</a:t>
            </a:r>
          </a:p>
          <a:p>
            <a:pPr algn="ctr">
              <a:buNone/>
            </a:pPr>
            <a:r>
              <a:rPr lang="ar-SA" dirty="0" smtClean="0">
                <a:solidFill>
                  <a:schemeClr val="tx2"/>
                </a:solidFill>
              </a:rPr>
              <a:t> </a:t>
            </a:r>
            <a:r>
              <a:rPr lang="ar-SA" dirty="0">
                <a:solidFill>
                  <a:schemeClr val="tx2"/>
                </a:solidFill>
              </a:rPr>
              <a:t>كالرغبة في نشر </a:t>
            </a:r>
            <a:r>
              <a:rPr lang="ar-SA" dirty="0" smtClean="0">
                <a:solidFill>
                  <a:schemeClr val="tx2"/>
                </a:solidFill>
              </a:rPr>
              <a:t>السلام و </a:t>
            </a:r>
            <a:r>
              <a:rPr lang="ar-SA" dirty="0">
                <a:solidFill>
                  <a:schemeClr val="tx2"/>
                </a:solidFill>
              </a:rPr>
              <a:t>حسن معاملة </a:t>
            </a:r>
            <a:endParaRPr lang="ar-SA" dirty="0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ar-SA" dirty="0" err="1" smtClean="0">
                <a:solidFill>
                  <a:schemeClr val="tx2"/>
                </a:solidFill>
              </a:rPr>
              <a:t>الغيروعدم</a:t>
            </a:r>
            <a:r>
              <a:rPr lang="ar-SA" dirty="0" smtClean="0">
                <a:solidFill>
                  <a:schemeClr val="tx2"/>
                </a:solidFill>
              </a:rPr>
              <a:t> </a:t>
            </a:r>
            <a:r>
              <a:rPr lang="ar-SA" dirty="0">
                <a:solidFill>
                  <a:schemeClr val="tx2"/>
                </a:solidFill>
              </a:rPr>
              <a:t>التفريق بين طوائف </a:t>
            </a:r>
            <a:r>
              <a:rPr lang="ar-SA" dirty="0" err="1" smtClean="0">
                <a:solidFill>
                  <a:schemeClr val="tx2"/>
                </a:solidFill>
              </a:rPr>
              <a:t>البشر</a:t>
            </a:r>
            <a:r>
              <a:rPr lang="ar-SA" dirty="0" err="1">
                <a:solidFill>
                  <a:schemeClr val="tx2"/>
                </a:solidFill>
              </a:rPr>
              <a:t>.</a:t>
            </a:r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endParaRPr lang="ar-SA" dirty="0"/>
          </a:p>
        </p:txBody>
      </p:sp>
    </p:spTree>
  </p:cSld>
  <p:clrMapOvr>
    <a:masterClrMapping/>
  </p:clrMapOvr>
  <p:transition spd="slow" advClick="0" advTm="12000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600" dirty="0" smtClean="0"/>
              <a:t>سبب اختيار </a:t>
            </a:r>
            <a:r>
              <a:rPr lang="ar-SA" sz="3600" dirty="0" err="1" smtClean="0"/>
              <a:t>الموضوع :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يرجع اختيار </a:t>
            </a:r>
            <a:r>
              <a:rPr lang="ar-SA" dirty="0" err="1" smtClean="0"/>
              <a:t>موضوع </a:t>
            </a:r>
            <a:r>
              <a:rPr lang="ar-SA" dirty="0" smtClean="0"/>
              <a:t>" الدين </a:t>
            </a:r>
            <a:r>
              <a:rPr lang="ar-SA" dirty="0" err="1" smtClean="0"/>
              <a:t>المعامله </a:t>
            </a:r>
            <a:r>
              <a:rPr lang="ar-SA" dirty="0" smtClean="0"/>
              <a:t>" لسبب</a:t>
            </a:r>
          </a:p>
          <a:p>
            <a:pPr>
              <a:buNone/>
            </a:pPr>
            <a:r>
              <a:rPr lang="ar-SA" dirty="0" smtClean="0"/>
              <a:t>مهم وهو أهمية هذا الموضوع لعظم </a:t>
            </a:r>
          </a:p>
          <a:p>
            <a:pPr>
              <a:buNone/>
            </a:pPr>
            <a:r>
              <a:rPr lang="ar-SA" dirty="0" smtClean="0"/>
              <a:t>شأنه في حياة الناس وأمورهم الدينية</a:t>
            </a:r>
          </a:p>
          <a:p>
            <a:pPr>
              <a:buNone/>
            </a:pPr>
            <a:r>
              <a:rPr lang="ar-SA" dirty="0" smtClean="0"/>
              <a:t> </a:t>
            </a:r>
            <a:r>
              <a:rPr lang="ar-SA" dirty="0" err="1" smtClean="0"/>
              <a:t>والدنيوية </a:t>
            </a:r>
            <a:r>
              <a:rPr lang="ar-SA" dirty="0" smtClean="0"/>
              <a:t>، وتعامل الشخص مع غيره يعكس</a:t>
            </a:r>
          </a:p>
          <a:p>
            <a:pPr>
              <a:buNone/>
            </a:pPr>
            <a:r>
              <a:rPr lang="ar-SA" dirty="0" smtClean="0"/>
              <a:t> </a:t>
            </a:r>
            <a:r>
              <a:rPr lang="ar-SA" dirty="0" err="1" smtClean="0"/>
              <a:t>ماهو</a:t>
            </a:r>
            <a:r>
              <a:rPr lang="ar-SA" dirty="0" smtClean="0"/>
              <a:t> عليه من </a:t>
            </a:r>
            <a:r>
              <a:rPr lang="ar-SA" dirty="0" err="1" smtClean="0"/>
              <a:t>دين </a:t>
            </a:r>
            <a:r>
              <a:rPr lang="ar-SA" dirty="0" smtClean="0"/>
              <a:t>، </a:t>
            </a:r>
            <a:r>
              <a:rPr lang="ar-SA" dirty="0" err="1" smtClean="0"/>
              <a:t>فإمأ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يرغب الناس </a:t>
            </a:r>
            <a:r>
              <a:rPr lang="ar-SA" dirty="0" err="1" smtClean="0"/>
              <a:t>به</a:t>
            </a:r>
            <a:r>
              <a:rPr lang="ar-SA" dirty="0" smtClean="0"/>
              <a:t> </a:t>
            </a:r>
            <a:r>
              <a:rPr lang="ar-SA" dirty="0" err="1" smtClean="0"/>
              <a:t>أوينفرهم</a:t>
            </a:r>
            <a:r>
              <a:rPr lang="ar-SA" dirty="0" smtClean="0"/>
              <a:t> </a:t>
            </a:r>
            <a:r>
              <a:rPr lang="ar-SA" dirty="0" err="1" smtClean="0"/>
              <a:t>منه .</a:t>
            </a:r>
            <a:endParaRPr lang="ar-SA" dirty="0" smtClean="0"/>
          </a:p>
        </p:txBody>
      </p:sp>
      <p:pic>
        <p:nvPicPr>
          <p:cNvPr id="4" name="Picture 2" descr="http://vanessaleighsblog.files.wordpress.com/2009/12/dove_peac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149080"/>
            <a:ext cx="2857500" cy="2381250"/>
          </a:xfrm>
          <a:prstGeom prst="rect">
            <a:avLst/>
          </a:prstGeom>
          <a:noFill/>
        </p:spPr>
      </p:pic>
      <p:pic>
        <p:nvPicPr>
          <p:cNvPr id="5" name="Picture 4" descr="http://3.bp.blogspot.com/-RurhE_THN_0/TxecCiJ61AI/AAAAAAAABT4/PD9k8Kmia54/s200/%25D8%25A7%25D9%2584%25D9%2585%25D8%25B5%25D8%25A7%25D9%2581%25D8%25AD%25D8%25A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76672"/>
            <a:ext cx="2016224" cy="18002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2000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6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092280" y="476672"/>
            <a:ext cx="1594520" cy="648072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r"/>
            <a:r>
              <a:rPr lang="ar-SA" sz="3200" dirty="0" err="1" smtClean="0">
                <a:solidFill>
                  <a:schemeClr val="bg1"/>
                </a:solidFill>
              </a:rPr>
              <a:t>المراجع :</a:t>
            </a:r>
            <a:endParaRPr lang="ar-SA" sz="3200" dirty="0">
              <a:solidFill>
                <a:schemeClr val="bg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15616" y="1340768"/>
            <a:ext cx="7571184" cy="453650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ar-SA" sz="3500" dirty="0" smtClean="0"/>
              <a:t>1/ موقع عيون </a:t>
            </a:r>
            <a:r>
              <a:rPr lang="ar-SA" sz="3500" dirty="0" err="1" smtClean="0"/>
              <a:t>العرب :</a:t>
            </a:r>
            <a:endParaRPr lang="ar-SA" sz="3500" dirty="0" smtClean="0"/>
          </a:p>
          <a:p>
            <a:pPr>
              <a:buNone/>
            </a:pPr>
            <a:r>
              <a:rPr lang="en-US" sz="3500" dirty="0" smtClean="0">
                <a:hlinkClick r:id="rId2"/>
              </a:rPr>
              <a:t>http://vb.arabseyes.com/t40410.html</a:t>
            </a:r>
            <a:endParaRPr lang="ar-SA" sz="3500" dirty="0" smtClean="0"/>
          </a:p>
          <a:p>
            <a:pPr>
              <a:buNone/>
            </a:pPr>
            <a:r>
              <a:rPr lang="ar-SA" sz="3500" dirty="0" smtClean="0"/>
              <a:t>2/ موقع </a:t>
            </a:r>
            <a:r>
              <a:rPr lang="ar-SA" sz="3500" dirty="0" err="1" smtClean="0"/>
              <a:t>مكتوب :</a:t>
            </a:r>
            <a:endParaRPr lang="ar-SA" sz="3500" dirty="0" smtClean="0"/>
          </a:p>
          <a:p>
            <a:pPr>
              <a:buNone/>
            </a:pPr>
            <a:r>
              <a:rPr lang="en-US" sz="3500" dirty="0" smtClean="0">
                <a:hlinkClick r:id="rId3"/>
              </a:rPr>
              <a:t>http://dvd4arab.maktoob.com/f2074/3728897.html</a:t>
            </a:r>
            <a:endParaRPr lang="ar-SA" sz="3500" dirty="0" smtClean="0"/>
          </a:p>
          <a:p>
            <a:pPr>
              <a:buNone/>
            </a:pPr>
            <a:r>
              <a:rPr lang="ar-SA" sz="3500" dirty="0" smtClean="0"/>
              <a:t>3/ مقالة نيرمين </a:t>
            </a:r>
            <a:r>
              <a:rPr lang="ar-SA" sz="3500" dirty="0" err="1" smtClean="0"/>
              <a:t>توفيق :</a:t>
            </a:r>
            <a:endParaRPr lang="ar-SA" sz="3500" dirty="0" smtClean="0"/>
          </a:p>
          <a:p>
            <a:pPr>
              <a:buNone/>
            </a:pPr>
            <a:r>
              <a:rPr lang="en-US" sz="3500" dirty="0" smtClean="0">
                <a:hlinkClick r:id="rId4"/>
              </a:rPr>
              <a:t>http://mnwat.net/qs/t206997.html</a:t>
            </a:r>
            <a:endParaRPr lang="ar-SA" sz="3500" dirty="0" smtClean="0"/>
          </a:p>
          <a:p>
            <a:pPr>
              <a:buNone/>
            </a:pPr>
            <a:r>
              <a:rPr lang="ar-SA" sz="3500" dirty="0" smtClean="0"/>
              <a:t>4/ موقع الإمارات </a:t>
            </a:r>
            <a:r>
              <a:rPr lang="ar-SA" sz="3500" dirty="0" err="1" smtClean="0"/>
              <a:t>التعليمي :</a:t>
            </a:r>
            <a:endParaRPr lang="ar-SA" sz="3500" dirty="0" smtClean="0"/>
          </a:p>
          <a:p>
            <a:pPr>
              <a:buNone/>
            </a:pPr>
            <a:r>
              <a:rPr lang="en-US" sz="3500" dirty="0" smtClean="0">
                <a:hlinkClick r:id="rId5"/>
              </a:rPr>
              <a:t>http://www.uae7.com/vb/t71499.html</a:t>
            </a:r>
            <a:endParaRPr lang="ar-SA" sz="3500" dirty="0" smtClean="0"/>
          </a:p>
          <a:p>
            <a:pPr>
              <a:buNone/>
            </a:pPr>
            <a:endParaRPr lang="ar-SA" dirty="0"/>
          </a:p>
        </p:txBody>
      </p:sp>
      <p:pic>
        <p:nvPicPr>
          <p:cNvPr id="4" name="Picture 6" descr="ورود    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-2871192" y="2871192"/>
            <a:ext cx="6858000" cy="1115616"/>
          </a:xfrm>
          <a:prstGeom prst="rect">
            <a:avLst/>
          </a:prstGeom>
          <a:noFill/>
        </p:spPr>
      </p:pic>
      <p:pic>
        <p:nvPicPr>
          <p:cNvPr id="5" name="Picture 6" descr="ورود    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877272"/>
            <a:ext cx="9144000" cy="98072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2000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669</Words>
  <Application>Microsoft Office PowerPoint</Application>
  <PresentationFormat>عرض على الشاشة (3:4)‏</PresentationFormat>
  <Paragraphs>100</Paragraphs>
  <Slides>16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سمة Office</vt:lpstr>
      <vt:lpstr>   الدين المعاملة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الخاتمه :</vt:lpstr>
      <vt:lpstr>سبب اختيار الموضوع :</vt:lpstr>
      <vt:lpstr>المراجع 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الدين المعاملة</dc:title>
  <dc:creator>Tec Corner</dc:creator>
  <cp:lastModifiedBy>Tec Corner</cp:lastModifiedBy>
  <cp:revision>39</cp:revision>
  <dcterms:created xsi:type="dcterms:W3CDTF">2012-10-23T19:21:46Z</dcterms:created>
  <dcterms:modified xsi:type="dcterms:W3CDTF">2012-11-03T19:18:01Z</dcterms:modified>
</cp:coreProperties>
</file>