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16"/>
  </p:notesMasterIdLst>
  <p:sldIdLst>
    <p:sldId id="276" r:id="rId2"/>
    <p:sldId id="309" r:id="rId3"/>
    <p:sldId id="307" r:id="rId4"/>
    <p:sldId id="316" r:id="rId5"/>
    <p:sldId id="318" r:id="rId6"/>
    <p:sldId id="317" r:id="rId7"/>
    <p:sldId id="319" r:id="rId8"/>
    <p:sldId id="315" r:id="rId9"/>
    <p:sldId id="321" r:id="rId10"/>
    <p:sldId id="322" r:id="rId11"/>
    <p:sldId id="308" r:id="rId12"/>
    <p:sldId id="323" r:id="rId13"/>
    <p:sldId id="324" r:id="rId14"/>
    <p:sldId id="325" r:id="rId15"/>
  </p:sldIdLst>
  <p:sldSz cx="9144000" cy="6858000" type="screen4x3"/>
  <p:notesSz cx="6858000" cy="9144000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7701" autoAdjust="0"/>
  </p:normalViewPr>
  <p:slideViewPr>
    <p:cSldViewPr>
      <p:cViewPr varScale="1">
        <p:scale>
          <a:sx n="64" d="100"/>
          <a:sy n="64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01/11/33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28596" y="2000240"/>
            <a:ext cx="7929618" cy="165618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Lecture 3</a:t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Give Information about Yourself </a:t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(Informational Writing)</a:t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  <a:t>Grammar/ Writing Sentences</a:t>
            </a:r>
            <a:br>
              <a:rPr lang="en-GB" sz="4000" dirty="0" smtClean="0">
                <a:solidFill>
                  <a:srgbClr val="FF0000"/>
                </a:solidFill>
                <a:latin typeface="Constantia" pitchFamily="18" charset="0"/>
              </a:rPr>
            </a:br>
            <a:endParaRPr lang="ar-SA" sz="4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66A-598B-4216-A8C2-9EF3E62877FE}" type="slidenum">
              <a:rPr lang="ar-SA"/>
              <a:pPr>
                <a:defRPr/>
              </a:pPr>
              <a:t>1</a:t>
            </a:fld>
            <a:endParaRPr lang="ar-S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28728" y="5143512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Constantia" pitchFamily="18" charset="0"/>
              </a:rPr>
              <a:t>Prepared by: Laila al-Hasan</a:t>
            </a:r>
            <a:endParaRPr lang="ar-SA" sz="24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5572140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s://encrypted-tbn3.google.com/images?q=tbn:ANd9GcQhe95TiemSYtxPJ3yNR2hYV0-3E6RVoQDiUZKIh44zDRCHTVU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286124"/>
            <a:ext cx="2620010" cy="174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8313" y="2143116"/>
            <a:ext cx="8229600" cy="3786214"/>
          </a:xfrm>
        </p:spPr>
        <p:txBody>
          <a:bodyPr/>
          <a:lstStyle/>
          <a:p>
            <a:pPr algn="ctr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</a:p>
          <a:p>
            <a:pPr algn="ctr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    Grammar</a:t>
            </a:r>
          </a:p>
          <a:p>
            <a:pPr marL="457200" indent="-457200" algn="ctr" rtl="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Statements with be</a:t>
            </a:r>
          </a:p>
          <a:p>
            <a:pPr marL="457200" indent="-457200" algn="ctr" rtl="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Subject pronouns</a:t>
            </a:r>
          </a:p>
          <a:p>
            <a:pPr marL="457200" indent="-457200" algn="ctr" rtl="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Writing sentences</a:t>
            </a:r>
          </a:p>
          <a:p>
            <a:pPr algn="ctr" rtl="0">
              <a:lnSpc>
                <a:spcPct val="150000"/>
              </a:lnSpc>
              <a:buNone/>
            </a:pPr>
            <a:endParaRPr lang="en-US" sz="2000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marL="342900" indent="-342900" algn="just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GB" sz="2000" dirty="0" smtClean="0">
              <a:solidFill>
                <a:srgbClr val="FF0000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b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357290" y="2214554"/>
            <a:ext cx="7143800" cy="3786214"/>
          </a:xfrm>
        </p:spPr>
        <p:txBody>
          <a:bodyPr/>
          <a:lstStyle/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A verb is an action word.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Example: He works in a big office.</a:t>
            </a:r>
          </a:p>
          <a:p>
            <a:pPr algn="l" rtl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</a:t>
            </a:r>
          </a:p>
          <a:p>
            <a:pPr algn="l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Simple Present Tense</a:t>
            </a:r>
            <a:endParaRPr lang="en-US" sz="2000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marL="0" indent="0"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Use the simple present tense to tell about an action that is true.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Now or that generally happens.</a:t>
            </a: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Statements with 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214554"/>
            <a:ext cx="7643866" cy="3786214"/>
          </a:xfrm>
        </p:spPr>
        <p:txBody>
          <a:bodyPr/>
          <a:lstStyle/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en-US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Statements with Be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43042" y="2285992"/>
          <a:ext cx="6286544" cy="3884438"/>
        </p:xfrm>
        <a:graphic>
          <a:graphicData uri="http://schemas.openxmlformats.org/drawingml/2006/table">
            <a:tbl>
              <a:tblPr rtl="1"/>
              <a:tblGrid>
                <a:gridCol w="3201882"/>
                <a:gridCol w="3084662"/>
              </a:tblGrid>
              <a:tr h="6325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kern="120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Simple present tense with be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nstantia" pitchFamily="18" charset="0"/>
                        <a:ea typeface="Majalla UI"/>
                        <a:cs typeface="Majalla U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nstantia" pitchFamily="18" charset="0"/>
                        <a:ea typeface="Majalla UI"/>
                        <a:cs typeface="Majalla U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3143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Affirmative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Negative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31433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 am from china.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 am not from Japan.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 are young.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 are not old.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Francisco is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She is not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My mother and I are at home.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We are not at school.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Tom and Tim are in Los Angles.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 are not in New York city.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214554"/>
            <a:ext cx="7643866" cy="3786214"/>
          </a:xfrm>
        </p:spPr>
        <p:txBody>
          <a:bodyPr/>
          <a:lstStyle/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en-US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Statements with Be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43042" y="2285992"/>
          <a:ext cx="6286544" cy="3253502"/>
        </p:xfrm>
        <a:graphic>
          <a:graphicData uri="http://schemas.openxmlformats.org/drawingml/2006/table">
            <a:tbl>
              <a:tblPr rtl="1"/>
              <a:tblGrid>
                <a:gridCol w="3201882"/>
                <a:gridCol w="3084662"/>
              </a:tblGrid>
              <a:tr h="6325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kern="120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Contractions </a:t>
                      </a:r>
                      <a:endParaRPr kumimoji="0" lang="ar-S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nstantia" pitchFamily="18" charset="0"/>
                        <a:ea typeface="Majalla UI"/>
                        <a:cs typeface="Majalla U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nstantia" pitchFamily="18" charset="0"/>
                        <a:ea typeface="Majalla UI"/>
                        <a:cs typeface="Majalla UI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31433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 am = I'm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 are = you're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31433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He is = he's</a:t>
                      </a:r>
                      <a:endParaRPr lang="en-US" sz="18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 are = they're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She is = she's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It is = it's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we are = we're</a:t>
                      </a:r>
                      <a:endParaRPr lang="en-US" sz="1800" dirty="0" smtClean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5268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Is not = isn't</a:t>
                      </a:r>
                      <a:endParaRPr lang="en-US" sz="180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Are not = aren't</a:t>
                      </a:r>
                      <a:endParaRPr lang="en-US" sz="1800" dirty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214554"/>
            <a:ext cx="7643866" cy="3786214"/>
          </a:xfrm>
        </p:spPr>
        <p:txBody>
          <a:bodyPr/>
          <a:lstStyle/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b="1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en-US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rtl="0" eaLnBrk="1" hangingPunct="1"/>
            <a:endParaRPr lang="ar-SA" sz="2000" dirty="0" smtClean="0"/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Statements with Be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71472" y="2357430"/>
            <a:ext cx="81439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Write is or are to complete the paragraph.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     Francisco Garcia ___ a student. He ___fifteen years old. He ____ from Los Angles, California. Mrs. Moore ____ his English teacher. Mrs. Moore ___ a good teacher. she ____ kind and friendly. Francisco and Mrs. Moore __in the classroom now. They ___ in an English class. They ___ busy. Francisco ____at a desk. Mrs. Moore ____ not at a desk. She ____ at the board. The classroom ____ not a big room. It ___ a small room. It ___ clean and colorful. The classroom ___ in a large building.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14348" y="2214554"/>
            <a:ext cx="7643866" cy="3786214"/>
          </a:xfrm>
        </p:spPr>
        <p:txBody>
          <a:bodyPr/>
          <a:lstStyle/>
          <a:p>
            <a:pPr algn="l" rtl="0" eaLnBrk="1" hangingPunct="1">
              <a:buNone/>
            </a:pPr>
            <a:endParaRPr lang="ar-SA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Pronouns are helpful in writing. They help you connect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sentences without repeating the same nouns. </a:t>
            </a:r>
          </a:p>
          <a:p>
            <a:pPr algn="l" rtl="0">
              <a:buNone/>
            </a:pPr>
            <a:r>
              <a:rPr lang="en-US" sz="2000" b="1" i="1" dirty="0" smtClean="0">
                <a:solidFill>
                  <a:srgbClr val="FF0000"/>
                </a:solidFill>
                <a:latin typeface="Constantia" pitchFamily="18" charset="0"/>
              </a:rPr>
              <a:t>A pronoun is a word that replaces a noun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.</a:t>
            </a:r>
          </a:p>
          <a:p>
            <a:pPr algn="l" rtl="0">
              <a:buNone/>
            </a:pPr>
            <a:r>
              <a:rPr lang="en-US" sz="2000" b="1" i="1" dirty="0" smtClean="0">
                <a:solidFill>
                  <a:schemeClr val="accent1"/>
                </a:solidFill>
                <a:latin typeface="Constantia" pitchFamily="18" charset="0"/>
              </a:rPr>
              <a:t>Example: My brother is sick. He has a cold.  </a:t>
            </a: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Two of the most common kinds of pronouns are subject pronouns </a:t>
            </a:r>
          </a:p>
          <a:p>
            <a:pPr algn="l" rtl="0"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and object pronouns.</a:t>
            </a:r>
          </a:p>
          <a:p>
            <a:pPr algn="l" rtl="0" eaLnBrk="1" hangingPunct="1">
              <a:buNone/>
            </a:pPr>
            <a:endParaRPr lang="ar-SA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b="1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 eaLnBrk="1" hangingPunct="1">
              <a:buNone/>
            </a:pPr>
            <a:endParaRPr lang="ar-SA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l" rtl="0"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  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GB" sz="2000" b="1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 </a:t>
            </a:r>
          </a:p>
          <a:p>
            <a:pPr algn="just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342900" indent="-342900" algn="just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28726" y="3214686"/>
          <a:ext cx="6858050" cy="2755150"/>
        </p:xfrm>
        <a:graphic>
          <a:graphicData uri="http://schemas.openxmlformats.org/drawingml/2006/table">
            <a:tbl>
              <a:tblPr rtl="1"/>
              <a:tblGrid>
                <a:gridCol w="3048226"/>
                <a:gridCol w="3809824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Subject Pronoun</a:t>
                      </a:r>
                      <a:endParaRPr lang="en-US" sz="1800" dirty="0" smtClean="0">
                        <a:latin typeface="Constantia" pitchFamily="18" charset="0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Name/ Noun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97589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He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Francisco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97589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She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a teacher.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Mrs. Moore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is a teacher.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97589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are busy.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Francisco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Mrs. Moore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are busy.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497589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It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large.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 building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is large.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2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2976" y="228599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Subject pronouns (such as </a:t>
            </a:r>
            <a:r>
              <a:rPr lang="en-US" b="1" i="1" dirty="0" smtClean="0">
                <a:solidFill>
                  <a:srgbClr val="FF0000"/>
                </a:solidFill>
              </a:rPr>
              <a:t>I, you, we, she, they</a:t>
            </a:r>
            <a:r>
              <a:rPr lang="en-US" dirty="0" smtClean="0">
                <a:solidFill>
                  <a:schemeClr val="accent1"/>
                </a:solidFill>
              </a:rPr>
              <a:t>) can be the subject of </a:t>
            </a:r>
            <a:endParaRPr lang="ar-SA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a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  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GB" sz="2000" b="1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 </a:t>
            </a:r>
          </a:p>
          <a:p>
            <a:pPr algn="just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342900" indent="-342900" algn="just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357290" y="3000373"/>
          <a:ext cx="7072364" cy="2959621"/>
        </p:xfrm>
        <a:graphic>
          <a:graphicData uri="http://schemas.openxmlformats.org/drawingml/2006/table">
            <a:tbl>
              <a:tblPr rtl="1"/>
              <a:tblGrid>
                <a:gridCol w="4595640"/>
                <a:gridCol w="2476724"/>
              </a:tblGrid>
              <a:tr h="4286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Example </a:t>
                      </a:r>
                      <a:endParaRPr lang="en-US" sz="1800" dirty="0" smtClean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Singular Subject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pronouns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55105">
                <a:tc>
                  <a:txBody>
                    <a:bodyPr/>
                    <a:lstStyle/>
                    <a:p>
                      <a:pPr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speak Arabic and 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English.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</a:t>
                      </a:r>
                      <a:endParaRPr lang="en-US" sz="180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399796">
                <a:tc>
                  <a:txBody>
                    <a:bodyPr/>
                    <a:lstStyle/>
                    <a:p>
                      <a:pPr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are 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 good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</a:t>
                      </a:r>
                      <a:endParaRPr lang="en-US" sz="180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577653">
                <a:tc>
                  <a:txBody>
                    <a:bodyPr/>
                    <a:lstStyle/>
                    <a:p>
                      <a:pPr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err="1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Hana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is my sister.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She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eighteen year old.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She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plays soccer.</a:t>
                      </a:r>
                    </a:p>
                    <a:p>
                      <a:pPr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Abdullah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my cousin.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He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works at a bank. </a:t>
                      </a:r>
                    </a:p>
                    <a:p>
                      <a:pPr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 live in a flat.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It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is large.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He, she , it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2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2976" y="228599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Subject pronouns (such as </a:t>
            </a:r>
            <a:r>
              <a:rPr lang="en-US" b="1" i="1" dirty="0" smtClean="0">
                <a:solidFill>
                  <a:srgbClr val="FF0000"/>
                </a:solidFill>
              </a:rPr>
              <a:t>I, you, we, she, they</a:t>
            </a:r>
            <a:r>
              <a:rPr lang="en-US" dirty="0" smtClean="0">
                <a:solidFill>
                  <a:schemeClr val="accent1"/>
                </a:solidFill>
              </a:rPr>
              <a:t>) can be the subject of </a:t>
            </a:r>
            <a:endParaRPr lang="ar-SA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a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3786214"/>
          </a:xfrm>
        </p:spPr>
        <p:txBody>
          <a:bodyPr/>
          <a:lstStyle/>
          <a:p>
            <a:pPr algn="just" rtl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Constantia" pitchFamily="18" charset="0"/>
              </a:rPr>
              <a:t>       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en-GB" sz="2000" b="1" dirty="0" smtClean="0">
                <a:solidFill>
                  <a:schemeClr val="accent1"/>
                </a:solidFill>
                <a:latin typeface="Constantia" pitchFamily="18" charset="0"/>
                <a:cs typeface="Traditional Arabic" pitchFamily="18" charset="-78"/>
              </a:rPr>
              <a:t> </a:t>
            </a:r>
          </a:p>
          <a:p>
            <a:pPr algn="just" rtl="0">
              <a:lnSpc>
                <a:spcPct val="150000"/>
              </a:lnSpc>
              <a:buNone/>
            </a:pPr>
            <a:endParaRPr lang="en-US" sz="2000" dirty="0" smtClean="0">
              <a:solidFill>
                <a:schemeClr val="accent1"/>
              </a:solidFill>
              <a:latin typeface="Constantia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1"/>
                </a:solidFill>
                <a:latin typeface="Constantia" pitchFamily="18" charset="0"/>
              </a:rPr>
              <a:t>    </a:t>
            </a:r>
          </a:p>
          <a:p>
            <a:pPr marL="342900" indent="-342900" algn="just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2976" y="3000373"/>
          <a:ext cx="7286678" cy="3433542"/>
        </p:xfrm>
        <a:graphic>
          <a:graphicData uri="http://schemas.openxmlformats.org/drawingml/2006/table">
            <a:tbl>
              <a:tblPr rtl="1"/>
              <a:tblGrid>
                <a:gridCol w="4480468"/>
                <a:gridCol w="2806210"/>
              </a:tblGrid>
              <a:tr h="313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Example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Plural Subject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Pronoun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66671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We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have a new 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house.</a:t>
                      </a: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We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read the news.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We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292805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are my best friend</a:t>
                      </a:r>
                      <a:r>
                        <a:rPr lang="en-US" sz="1800" dirty="0" smtClean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.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endParaRPr lang="en-US" sz="1800" dirty="0" smtClean="0">
                        <a:solidFill>
                          <a:schemeClr val="accent1"/>
                        </a:solidFill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You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  <a:tr h="1155449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need a new car.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 are busy.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nstantia" pitchFamily="18" charset="0"/>
                          <a:ea typeface="Calibri"/>
                          <a:cs typeface="Arial"/>
                        </a:rPr>
                        <a:t>They</a:t>
                      </a:r>
                      <a:endParaRPr lang="en-US" sz="1800" dirty="0">
                        <a:latin typeface="Constantia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3">
                            <a:tint val="70000"/>
                            <a:satMod val="130000"/>
                          </a:schemeClr>
                        </a:gs>
                        <a:gs pos="43000">
                          <a:schemeClr val="accent3">
                            <a:tint val="44000"/>
                            <a:satMod val="165000"/>
                          </a:schemeClr>
                        </a:gs>
                        <a:gs pos="93000">
                          <a:schemeClr val="accent3">
                            <a:tint val="15000"/>
                            <a:satMod val="165000"/>
                          </a:schemeClr>
                        </a:gs>
                        <a:gs pos="100000">
                          <a:schemeClr val="accent3">
                            <a:tint val="5000"/>
                            <a:satMod val="25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2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2976" y="228599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Subject pronouns (such as </a:t>
            </a:r>
            <a:r>
              <a:rPr lang="en-US" b="1" i="1" dirty="0" smtClean="0">
                <a:solidFill>
                  <a:srgbClr val="FF0000"/>
                </a:solidFill>
              </a:rPr>
              <a:t>I, you, we, she, they</a:t>
            </a:r>
            <a:r>
              <a:rPr lang="en-US" dirty="0" smtClean="0">
                <a:solidFill>
                  <a:schemeClr val="accent1"/>
                </a:solidFill>
              </a:rPr>
              <a:t>) can be the subject of </a:t>
            </a:r>
            <a:endParaRPr lang="ar-SA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a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143116"/>
            <a:ext cx="7215238" cy="3786214"/>
          </a:xfrm>
        </p:spPr>
        <p:txBody>
          <a:bodyPr/>
          <a:lstStyle/>
          <a:p>
            <a:pPr algn="just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11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28662" y="2428868"/>
            <a:ext cx="707236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Arial" pitchFamily="34" charset="0"/>
              </a:rPr>
              <a:t>The sentences below are incorrect. Write correct negative and affirmative statements. Use a contraction and a subject pronoun in the second sentence.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785786" y="3857628"/>
            <a:ext cx="764386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is a teacher.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is not a teacher. He's a student.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is nineteen years old.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Mrs. Moore is a bad teacher.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143116"/>
            <a:ext cx="7215238" cy="3786214"/>
          </a:xfrm>
        </p:spPr>
        <p:txBody>
          <a:bodyPr/>
          <a:lstStyle/>
          <a:p>
            <a:pPr algn="just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Subject Pronouns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28662" y="2428868"/>
            <a:ext cx="70723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000100" y="2500306"/>
            <a:ext cx="750099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and Mrs. Moore are in a Spanish class.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is at the board.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Mrs. Moore is at the desk.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The classroom is a big room.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Francisco and Mrs. Moore are in a small building.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Arial" pitchFamily="34" charset="0"/>
              </a:rPr>
              <a:t>_______________________________________________________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143116"/>
            <a:ext cx="7215238" cy="3786214"/>
          </a:xfrm>
        </p:spPr>
        <p:txBody>
          <a:bodyPr/>
          <a:lstStyle/>
          <a:p>
            <a:pPr algn="just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Writing Sentences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28662" y="2428868"/>
            <a:ext cx="70723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000100" y="2500306"/>
            <a:ext cx="7500990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Write 5 sentences </a:t>
            </a:r>
            <a:r>
              <a:rPr lang="en-US" baseline="0" dirty="0" smtClean="0">
                <a:solidFill>
                  <a:srgbClr val="FF0000"/>
                </a:solidFill>
                <a:cs typeface="Arial" pitchFamily="34" charset="0"/>
              </a:rPr>
              <a:t>giving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information about yourself.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42976" y="2143116"/>
            <a:ext cx="7215238" cy="3786214"/>
          </a:xfrm>
        </p:spPr>
        <p:txBody>
          <a:bodyPr/>
          <a:lstStyle/>
          <a:p>
            <a:pPr algn="just" rtl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    </a:t>
            </a:r>
            <a:endParaRPr lang="en-GB" sz="2000" dirty="0" smtClean="0">
              <a:solidFill>
                <a:schemeClr val="accent1"/>
              </a:solidFill>
              <a:latin typeface="Constantia" pitchFamily="18" charset="0"/>
              <a:cs typeface="Majalla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2000240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8" name="Rectangle 4"/>
          <p:cNvSpPr txBox="1">
            <a:spLocks/>
          </p:cNvSpPr>
          <p:nvPr/>
        </p:nvSpPr>
        <p:spPr bwMode="auto">
          <a:xfrm>
            <a:off x="785786" y="11429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cs typeface="Traditional Arabic" pitchFamily="18" charset="-78"/>
            </a:endParaRP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938186" y="1295384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Give Information about Yourself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(Informational Writing)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>Grammar: Writing Sentences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28662" y="2428868"/>
            <a:ext cx="70723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000100" y="2500306"/>
            <a:ext cx="7500990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Write 5 sentences </a:t>
            </a:r>
            <a:r>
              <a:rPr lang="en-US" baseline="0" dirty="0" smtClean="0">
                <a:solidFill>
                  <a:srgbClr val="FF0000"/>
                </a:solidFill>
                <a:cs typeface="Arial" pitchFamily="34" charset="0"/>
              </a:rPr>
              <a:t>giving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information about your friend.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</a:pPr>
            <a:r>
              <a:rPr lang="en-US" dirty="0" smtClean="0">
                <a:solidFill>
                  <a:schemeClr val="accent1"/>
                </a:solidFill>
                <a:cs typeface="Arial" pitchFamily="34" charset="0"/>
              </a:rPr>
              <a:t>_____________________________________________________________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5153</TotalTime>
  <Words>933</Words>
  <Application>Microsoft Office PowerPoint</Application>
  <PresentationFormat>عرض على الشاشة (3:4)‏</PresentationFormat>
  <Paragraphs>339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Flow</vt:lpstr>
      <vt:lpstr>      Lecture 3 Give Information about Yourself  (Informational Writing) Grammar/ Writing Sentences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mona-saleh</cp:lastModifiedBy>
  <cp:revision>217</cp:revision>
  <dcterms:created xsi:type="dcterms:W3CDTF">2011-10-20T17:03:17Z</dcterms:created>
  <dcterms:modified xsi:type="dcterms:W3CDTF">2012-09-16T14:31:05Z</dcterms:modified>
</cp:coreProperties>
</file>