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44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58" r:id="rId4"/>
    <p:sldId id="271" r:id="rId5"/>
    <p:sldId id="273" r:id="rId6"/>
    <p:sldId id="260" r:id="rId7"/>
    <p:sldId id="272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70" r:id="rId1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71" d="100"/>
          <a:sy n="71" d="100"/>
        </p:scale>
        <p:origin x="-113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6DD0D352-9CA3-4DC2-8F6B-661866E5A091}" type="datetimeFigureOut">
              <a:rPr lang="ar-SA" smtClean="0"/>
              <a:t>14/01/1434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17234375-3620-4057-8402-3A6EEA05DCFA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209F91FE-7A52-450A-9814-057570B4720C}" type="datetimeFigureOut">
              <a:rPr lang="ar-SA" smtClean="0"/>
              <a:t>14/01/1434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29EEBD52-7D00-4EAF-A7A2-D050E10472BE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0CD38605-B3D3-4B7E-A12B-0908CAE8E44C}" type="datetime1">
              <a:rPr lang="ar-SA" smtClean="0"/>
              <a:t>14/01/1434</a:t>
            </a:fld>
            <a:endParaRPr lang="ar-SA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ar-SA"/>
          </a:p>
        </p:txBody>
      </p:sp>
      <p:sp>
        <p:nvSpPr>
          <p:cNvPr id="10" name="مستطيل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مستطيل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مستطيل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رابط مستقيم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رابط مستقيم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رابط مستقيم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مستطيل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شكل بيضاوي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شكل بيضاوي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شكل بيضاوي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شكل بيضاوي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شكل بيضاوي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521B656B-B351-4A2F-9C4F-3FD655F4194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1D60D31-BFF9-4CFB-BD92-B0765A23D710}" type="datetime1">
              <a:rPr lang="ar-SA" smtClean="0"/>
              <a:t>14/01/1434</a:t>
            </a:fld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21B656B-B351-4A2F-9C4F-3FD655F41948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01599AC-6D0D-41E1-8A40-8B981CDB4C50}" type="datetime1">
              <a:rPr lang="ar-SA" smtClean="0"/>
              <a:t>14/01/1434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ar-SA"/>
          </a:p>
        </p:txBody>
      </p:sp>
      <p:sp>
        <p:nvSpPr>
          <p:cNvPr id="9" name="مستطيل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مستطيل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مستطيل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رابط مستقيم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رابط مستقيم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مستطيل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شكل بيضاوي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شكل بيضاوي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شكل بيضاوي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شكل بيضاوي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شكل بيضاوي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رابط مستقيم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521B656B-B351-4A2F-9C4F-3FD655F4194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E50DC-D01D-41FC-8A68-722C8C74854C}" type="datetime1">
              <a:rPr lang="ar-SA" smtClean="0"/>
              <a:t>14/01/1434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B656B-B351-4A2F-9C4F-3FD655F41948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9" name="عنصر نائب للمحتوى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E7BF7-17C6-43CF-A8EB-BC8D1CFBA053}" type="datetime1">
              <a:rPr lang="ar-SA" smtClean="0"/>
              <a:t>14/01/1434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B656B-B351-4A2F-9C4F-3FD655F41948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2" name="عنصر نائب للنص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4" name="عنصر نائب للنص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AE5BD23-7F00-4B40-816F-167A6C7261D0}" type="datetime1">
              <a:rPr lang="ar-SA" smtClean="0"/>
              <a:t>14/01/1434</a:t>
            </a:fld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21B656B-B351-4A2F-9C4F-3FD655F41948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1AF29-22DC-4AE9-AC6C-1050B145C92E}" type="datetime1">
              <a:rPr lang="ar-SA" smtClean="0"/>
              <a:t>14/01/1434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B656B-B351-4A2F-9C4F-3FD655F4194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مستطيل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شكل بيضاوي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عنصر نائب للمحتوى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1" name="عنصر نائب للتاريخ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37A4153-EDBD-47AF-ABE1-D666A51B5555}" type="datetime1">
              <a:rPr lang="ar-SA" smtClean="0"/>
              <a:t>14/01/1434</a:t>
            </a:fld>
            <a:endParaRPr lang="ar-SA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21B656B-B351-4A2F-9C4F-3FD655F41948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3" name="عنصر نائب للتذييل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شكل بيضاوي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مستطيل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رابط مستقيم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رابط مستقيم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رابط مستقيم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عنصر نائب للتاريخ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A95CFD2-5594-49FF-9444-AAC4337BE960}" type="datetime1">
              <a:rPr lang="ar-SA" smtClean="0"/>
              <a:t>14/01/1434</a:t>
            </a:fld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21B656B-B351-4A2F-9C4F-3FD655F41948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1" name="عنصر نائب للتذييل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EE576-77BD-422D-A98D-BD62F1EC1F60}" type="datetime1">
              <a:rPr lang="ar-SA" smtClean="0"/>
              <a:t>14/01/1434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B656B-B351-4A2F-9C4F-3FD655F4194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C6750-48AE-4F28-90A2-5946CC817953}" type="datetime1">
              <a:rPr lang="ar-SA" smtClean="0"/>
              <a:t>14/01/1434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B656B-B351-4A2F-9C4F-3FD655F4194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1F936C3-CCB3-4E0C-936E-B29A00B4A32D}" type="datetime1">
              <a:rPr lang="ar-SA" smtClean="0"/>
              <a:t>14/01/1434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ar-SA"/>
          </a:p>
        </p:txBody>
      </p:sp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مستطيل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شكل بيضاوي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21B656B-B351-4A2F-9C4F-3FD655F41948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sldNum="0" hdr="0" dt="0"/>
  <p:txStyles>
    <p:titleStyle>
      <a:lvl1pPr algn="l" rtl="1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r" rtl="1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rtl="1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ae7.com/vb/t10740.html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ae7.com/vb/t10740.html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ae7.com/vb/t10740.html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uae7.com/vb/t10740.html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ae7.com/vb/t10740.html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ae7.com/vb/t10740.html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 bright="21000"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304800" y="1295400"/>
            <a:ext cx="7315200" cy="1828800"/>
          </a:xfrm>
        </p:spPr>
        <p:txBody>
          <a:bodyPr>
            <a:normAutofit/>
          </a:bodyPr>
          <a:lstStyle/>
          <a:p>
            <a:pPr algn="ctr"/>
            <a:r>
              <a:rPr lang="ar-SA" b="1" i="1" dirty="0" smtClean="0">
                <a:solidFill>
                  <a:schemeClr val="accent2">
                    <a:lumMod val="75000"/>
                  </a:schemeClr>
                </a:solidFill>
              </a:rPr>
              <a:t>                       موضوع العرض:           </a:t>
            </a:r>
            <a:br>
              <a:rPr lang="ar-SA" b="1" i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ar-SA" b="1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ar-SA" b="1" i="1" dirty="0" smtClean="0">
                <a:solidFill>
                  <a:schemeClr val="accent2">
                    <a:lumMod val="75000"/>
                  </a:schemeClr>
                </a:solidFill>
              </a:rPr>
              <a:t>                   </a:t>
            </a:r>
            <a:r>
              <a:rPr lang="ar-SA" b="1" i="1" dirty="0" smtClean="0">
                <a:solidFill>
                  <a:schemeClr val="accent2">
                    <a:lumMod val="75000"/>
                  </a:schemeClr>
                </a:solidFill>
              </a:rPr>
              <a:t>    القصة</a:t>
            </a:r>
            <a:endParaRPr lang="ar-SA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عنوان فرعي 3"/>
          <p:cNvSpPr>
            <a:spLocks noGrp="1"/>
          </p:cNvSpPr>
          <p:nvPr>
            <p:ph type="subTitle" idx="1"/>
          </p:nvPr>
        </p:nvSpPr>
        <p:spPr>
          <a:xfrm>
            <a:off x="304800" y="3352800"/>
            <a:ext cx="6858000" cy="1752600"/>
          </a:xfrm>
          <a:ln>
            <a:noFill/>
          </a:ln>
        </p:spPr>
        <p:txBody>
          <a:bodyPr/>
          <a:lstStyle/>
          <a:p>
            <a:pPr algn="ctr"/>
            <a:r>
              <a:rPr lang="ar-SA" b="1" i="1" dirty="0" smtClean="0">
                <a:solidFill>
                  <a:schemeClr val="accent2">
                    <a:lumMod val="75000"/>
                  </a:schemeClr>
                </a:solidFill>
              </a:rPr>
              <a:t>                                  عمل </a:t>
            </a:r>
            <a:r>
              <a:rPr lang="ar-SA" b="1" i="1" dirty="0" err="1" smtClean="0">
                <a:solidFill>
                  <a:schemeClr val="accent2">
                    <a:lumMod val="75000"/>
                  </a:schemeClr>
                </a:solidFill>
              </a:rPr>
              <a:t>الطالبه</a:t>
            </a:r>
            <a:r>
              <a:rPr lang="ar-SA" b="1" i="1" dirty="0" smtClean="0">
                <a:solidFill>
                  <a:schemeClr val="accent2">
                    <a:lumMod val="75000"/>
                  </a:schemeClr>
                </a:solidFill>
              </a:rPr>
              <a:t>:</a:t>
            </a:r>
          </a:p>
          <a:p>
            <a:pPr algn="ctr"/>
            <a:r>
              <a:rPr lang="ar-SA" b="1" i="1" dirty="0" smtClean="0">
                <a:solidFill>
                  <a:schemeClr val="accent2">
                    <a:lumMod val="75000"/>
                  </a:schemeClr>
                </a:solidFill>
              </a:rPr>
              <a:t>                                    </a:t>
            </a:r>
            <a:r>
              <a:rPr lang="ar-SA" b="1" i="1" dirty="0" err="1" smtClean="0">
                <a:solidFill>
                  <a:schemeClr val="accent2">
                    <a:lumMod val="75000"/>
                  </a:schemeClr>
                </a:solidFill>
              </a:rPr>
              <a:t>ساره</a:t>
            </a:r>
            <a:r>
              <a:rPr lang="ar-SA" b="1" i="1" dirty="0" smtClean="0">
                <a:solidFill>
                  <a:schemeClr val="accent2">
                    <a:lumMod val="75000"/>
                  </a:schemeClr>
                </a:solidFill>
              </a:rPr>
              <a:t> حمد </a:t>
            </a:r>
            <a:r>
              <a:rPr lang="ar-SA" b="1" i="1" dirty="0" err="1" smtClean="0">
                <a:solidFill>
                  <a:schemeClr val="accent2">
                    <a:lumMod val="75000"/>
                  </a:schemeClr>
                </a:solidFill>
              </a:rPr>
              <a:t>مهدلي</a:t>
            </a:r>
            <a:endParaRPr lang="ar-SA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i="1" dirty="0" err="1" smtClean="0">
                <a:solidFill>
                  <a:schemeClr val="accent2">
                    <a:lumMod val="75000"/>
                  </a:schemeClr>
                </a:solidFill>
              </a:rPr>
              <a:t>المقدمه</a:t>
            </a:r>
            <a:endParaRPr lang="ar-SA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ar-SA" sz="2800" b="1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>
              <a:buNone/>
            </a:pPr>
            <a:r>
              <a:rPr lang="ar-SA" sz="3200" b="1" dirty="0" smtClean="0">
                <a:solidFill>
                  <a:schemeClr val="accent2">
                    <a:lumMod val="75000"/>
                  </a:schemeClr>
                </a:solidFill>
              </a:rPr>
              <a:t>(القصــــــة </a:t>
            </a:r>
            <a:r>
              <a:rPr lang="ar-SA" sz="3200" b="1" dirty="0" smtClean="0">
                <a:solidFill>
                  <a:schemeClr val="accent2">
                    <a:lumMod val="75000"/>
                  </a:schemeClr>
                </a:solidFill>
              </a:rPr>
              <a:t>)</a:t>
            </a:r>
            <a:endParaRPr lang="ar-SA" sz="3200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ar-SA" sz="32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ar-SA" sz="32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هي عمل أدبي يصور حادثة من حوادث الحياة أو عدة حوادث مترابطة،</a:t>
            </a:r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يتعمق القاص في تقصيها والنظر إليها من جوانب متعددة ليكسبها قيمة إنسانية خاصة مع الارتباط بزمانها ومكانها وتسلسل الفكرة فيها</a:t>
            </a:r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وعرض ما يتخللها من صراع مادي أو نفسي وما يكتنفها من مصاعب وعقبات على أن يكون ذلك بطريقة مشوقة تنتهي إلى غاية معينة.</a:t>
            </a:r>
            <a:endParaRPr lang="ar-SA" sz="32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>
              <a:buNone/>
            </a:pPr>
            <a:endParaRPr lang="ar-SA" i="1" dirty="0" smtClean="0"/>
          </a:p>
          <a:p>
            <a:pPr algn="ctr">
              <a:buNone/>
            </a:pPr>
            <a:endParaRPr lang="ar-SA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7467600" cy="60167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ar-SA" sz="20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ar-SA" sz="20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ar-SA" sz="20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ar-SA" sz="20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ar-SA" sz="2000" b="1" dirty="0" smtClean="0">
                <a:solidFill>
                  <a:schemeClr val="accent2">
                    <a:lumMod val="75000"/>
                  </a:schemeClr>
                </a:solidFill>
              </a:rPr>
              <a:t>( يعرفها بعض النقاد بأنها )</a:t>
            </a:r>
            <a:endParaRPr lang="ar-SA" sz="2000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ar-SA" sz="20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ar-SA" sz="20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ar-SA" sz="1400" b="1" dirty="0" smtClean="0">
                <a:solidFill>
                  <a:schemeClr val="accent2">
                    <a:lumMod val="75000"/>
                  </a:schemeClr>
                </a:solidFill>
              </a:rPr>
              <a:t>حكاية مصطنعة مكتوبة نثرا تستهدف استثارة الاهتمام</a:t>
            </a:r>
            <a:r>
              <a:rPr lang="ar-SA" sz="1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ar-SA" sz="1400" b="1" dirty="0" smtClean="0">
                <a:solidFill>
                  <a:schemeClr val="accent2">
                    <a:lumMod val="75000"/>
                  </a:schemeClr>
                </a:solidFill>
              </a:rPr>
              <a:t>سواء أكان ذلك بتطور حوادثها أو بتصويرها للعادات والأخلاق أو بغرابة أحداثها</a:t>
            </a:r>
            <a:r>
              <a:rPr lang="ar-SA" sz="1600" b="1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  <a:endParaRPr lang="ar-SA" sz="16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None/>
            </a:pPr>
            <a:endParaRPr lang="ar-SA" sz="16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None/>
            </a:pPr>
            <a:r>
              <a:rPr lang="ar-SA" sz="1600" dirty="0" smtClean="0"/>
              <a:t/>
            </a:r>
            <a:br>
              <a:rPr lang="ar-SA" sz="1600" dirty="0" smtClean="0"/>
            </a:br>
            <a:r>
              <a:rPr lang="ar-SA" sz="1600" b="1" i="1" dirty="0" err="1" smtClean="0">
                <a:solidFill>
                  <a:schemeClr val="accent2">
                    <a:lumMod val="75000"/>
                  </a:schemeClr>
                </a:solidFill>
              </a:rPr>
              <a:t>انواع</a:t>
            </a:r>
            <a:r>
              <a:rPr lang="ar-SA" sz="1600" b="1" i="1" dirty="0" smtClean="0">
                <a:solidFill>
                  <a:schemeClr val="accent2">
                    <a:lumMod val="75000"/>
                  </a:schemeClr>
                </a:solidFill>
              </a:rPr>
              <a:t> القصة:</a:t>
            </a:r>
            <a:r>
              <a:rPr lang="ar-SA" sz="1600" dirty="0" smtClean="0"/>
              <a:t/>
            </a:r>
            <a:br>
              <a:rPr lang="ar-SA" sz="1600" dirty="0" smtClean="0"/>
            </a:br>
            <a:endParaRPr lang="ar-SA" sz="1600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ar-SA" sz="2000" dirty="0" smtClean="0">
                <a:solidFill>
                  <a:schemeClr val="accent2">
                    <a:lumMod val="75000"/>
                  </a:schemeClr>
                </a:solidFill>
              </a:rPr>
              <a:t>1- </a:t>
            </a:r>
            <a:r>
              <a:rPr lang="ar-SA" sz="2000" dirty="0" err="1" smtClean="0">
                <a:solidFill>
                  <a:schemeClr val="accent2">
                    <a:lumMod val="75000"/>
                  </a:schemeClr>
                </a:solidFill>
              </a:rPr>
              <a:t>الروايه</a:t>
            </a:r>
            <a:r>
              <a:rPr lang="ar-SA" sz="2000" dirty="0" smtClean="0">
                <a:solidFill>
                  <a:schemeClr val="accent2">
                    <a:lumMod val="75000"/>
                  </a:schemeClr>
                </a:solidFill>
              </a:rPr>
              <a:t> :هي أكبر الأنواع القصصية حجما.</a:t>
            </a:r>
          </a:p>
          <a:p>
            <a:r>
              <a:rPr lang="ar-SA" sz="2000" dirty="0" smtClean="0">
                <a:solidFill>
                  <a:schemeClr val="accent2">
                    <a:lumMod val="75000"/>
                  </a:schemeClr>
                </a:solidFill>
              </a:rPr>
              <a:t>2-</a:t>
            </a:r>
            <a:r>
              <a:rPr lang="ar-SA" sz="2000" dirty="0" err="1" smtClean="0">
                <a:solidFill>
                  <a:schemeClr val="accent2">
                    <a:lumMod val="75000"/>
                  </a:schemeClr>
                </a:solidFill>
              </a:rPr>
              <a:t>الحكايه</a:t>
            </a:r>
            <a:r>
              <a:rPr lang="ar-SA" sz="2000" dirty="0" smtClean="0">
                <a:solidFill>
                  <a:schemeClr val="accent2">
                    <a:lumMod val="75000"/>
                  </a:schemeClr>
                </a:solidFill>
              </a:rPr>
              <a:t>:وهي وقائع حقيقية أو خيالية لا يلتزم فيها الحاكي قواعد الفن </a:t>
            </a:r>
            <a:r>
              <a:rPr lang="ar-SA" sz="2000" dirty="0" smtClean="0">
                <a:solidFill>
                  <a:schemeClr val="accent2">
                    <a:lumMod val="75000"/>
                  </a:schemeClr>
                </a:solidFill>
              </a:rPr>
              <a:t>الدقيقة.</a:t>
            </a:r>
          </a:p>
          <a:p>
            <a:pPr marL="274320" lvl="1">
              <a:spcBef>
                <a:spcPts val="600"/>
              </a:spcBef>
              <a:buSzPct val="70000"/>
              <a:buNone/>
            </a:pPr>
            <a:r>
              <a:rPr lang="ar-SA" sz="1300" b="1" dirty="0" smtClean="0">
                <a:solidFill>
                  <a:schemeClr val="accent2">
                    <a:lumMod val="75000"/>
                  </a:schemeClr>
                </a:solidFill>
              </a:rPr>
              <a:t>3- </a:t>
            </a:r>
            <a:r>
              <a:rPr lang="ar-SA" sz="1300" b="1" dirty="0" err="1" smtClean="0">
                <a:solidFill>
                  <a:schemeClr val="accent2">
                    <a:lumMod val="75000"/>
                  </a:schemeClr>
                </a:solidFill>
              </a:rPr>
              <a:t>القصه</a:t>
            </a:r>
            <a:r>
              <a:rPr lang="ar-SA" sz="13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ar-SA" sz="1300" b="1" dirty="0" err="1" smtClean="0">
                <a:solidFill>
                  <a:schemeClr val="accent2">
                    <a:lumMod val="75000"/>
                  </a:schemeClr>
                </a:solidFill>
              </a:rPr>
              <a:t>القصيره</a:t>
            </a:r>
            <a:r>
              <a:rPr lang="ar-SA" sz="1300" b="1" dirty="0" smtClean="0">
                <a:solidFill>
                  <a:schemeClr val="accent2">
                    <a:lumMod val="75000"/>
                  </a:schemeClr>
                </a:solidFill>
              </a:rPr>
              <a:t>:تمثل حدثا واحدا، في وقت واحد وزمان واحد، يكون غالبا أقل من ساعة( وهي حديثة العهد في الظهور).</a:t>
            </a:r>
          </a:p>
          <a:p>
            <a:r>
              <a:rPr lang="ar-SA" sz="2000" dirty="0" smtClean="0">
                <a:solidFill>
                  <a:schemeClr val="accent2">
                    <a:lumMod val="75000"/>
                  </a:schemeClr>
                </a:solidFill>
              </a:rPr>
              <a:t>- </a:t>
            </a:r>
            <a:r>
              <a:rPr lang="ar-SA" sz="2000" dirty="0" err="1" smtClean="0">
                <a:solidFill>
                  <a:schemeClr val="accent2">
                    <a:lumMod val="75000"/>
                  </a:schemeClr>
                </a:solidFill>
              </a:rPr>
              <a:t>القصوصه</a:t>
            </a:r>
            <a:r>
              <a:rPr lang="ar-SA" sz="2000" dirty="0" smtClean="0">
                <a:solidFill>
                  <a:schemeClr val="accent2">
                    <a:lumMod val="75000"/>
                  </a:schemeClr>
                </a:solidFill>
              </a:rPr>
              <a:t>:وهي</a:t>
            </a:r>
            <a:r>
              <a:rPr lang="ar-SA" sz="32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ar-SA" sz="2000" dirty="0" smtClean="0">
                <a:solidFill>
                  <a:schemeClr val="accent2">
                    <a:lumMod val="75000"/>
                  </a:schemeClr>
                </a:solidFill>
              </a:rPr>
              <a:t>أقصر من القصة القصيرة وتقوم على رسم منظر.</a:t>
            </a:r>
          </a:p>
          <a:p>
            <a:pPr>
              <a:buNone/>
            </a:pPr>
            <a:endParaRPr lang="ar-SA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6"/>
          </p:nvPr>
        </p:nvSpPr>
        <p:spPr>
          <a:xfrm>
            <a:off x="990600" y="5972746"/>
            <a:ext cx="4806091" cy="365760"/>
          </a:xfrm>
        </p:spPr>
        <p:txBody>
          <a:bodyPr/>
          <a:lstStyle/>
          <a:p>
            <a:r>
              <a:rPr lang="ar-SA" dirty="0" smtClean="0"/>
              <a:t>المصدر:</a:t>
            </a:r>
          </a:p>
          <a:p>
            <a:r>
              <a:rPr lang="en-US" dirty="0" smtClean="0"/>
              <a:t>http://www.johina.net/vb/showthread.php?t=38026</a:t>
            </a:r>
            <a:endParaRPr lang="ar-SA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3200" i="1" dirty="0" smtClean="0">
                <a:solidFill>
                  <a:schemeClr val="accent2">
                    <a:lumMod val="75000"/>
                  </a:schemeClr>
                </a:solidFill>
              </a:rPr>
              <a:t>مثال :علي </a:t>
            </a:r>
            <a:r>
              <a:rPr lang="ar-SA" sz="3200" i="1" dirty="0" err="1" smtClean="0">
                <a:solidFill>
                  <a:schemeClr val="accent2">
                    <a:lumMod val="75000"/>
                  </a:schemeClr>
                </a:solidFill>
              </a:rPr>
              <a:t>القصوصه</a:t>
            </a:r>
            <a:r>
              <a:rPr lang="ar-SA" sz="3200" i="1" dirty="0" smtClean="0">
                <a:solidFill>
                  <a:schemeClr val="accent2">
                    <a:lumMod val="75000"/>
                  </a:schemeClr>
                </a:solidFill>
              </a:rPr>
              <a:t>:</a:t>
            </a:r>
            <a:endParaRPr lang="ar-SA" sz="3200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ar-SA" sz="1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ar-SA" sz="1800" b="1" dirty="0" smtClean="0">
                <a:solidFill>
                  <a:schemeClr val="accent2">
                    <a:lumMod val="75000"/>
                  </a:schemeClr>
                </a:solidFill>
              </a:rPr>
              <a:t>إحدى العصور </a:t>
            </a:r>
            <a:r>
              <a:rPr lang="ar-SA" sz="1800" b="1" dirty="0" err="1" smtClean="0">
                <a:solidFill>
                  <a:schemeClr val="accent2">
                    <a:lumMod val="75000"/>
                  </a:schemeClr>
                </a:solidFill>
              </a:rPr>
              <a:t>القديمه</a:t>
            </a:r>
            <a:r>
              <a:rPr lang="ar-SA" sz="1800" b="1" dirty="0" smtClean="0">
                <a:solidFill>
                  <a:schemeClr val="accent2">
                    <a:lumMod val="75000"/>
                  </a:schemeClr>
                </a:solidFill>
              </a:rPr>
              <a:t> رجل </a:t>
            </a:r>
            <a:r>
              <a:rPr lang="ar-SA" sz="1800" b="1" dirty="0" smtClean="0">
                <a:solidFill>
                  <a:schemeClr val="accent2">
                    <a:lumMod val="75000"/>
                  </a:schemeClr>
                </a:solidFill>
              </a:rPr>
              <a:t>أعمى كان في </a:t>
            </a:r>
            <a:r>
              <a:rPr lang="ar-SA" sz="1800" b="1" dirty="0" smtClean="0">
                <a:solidFill>
                  <a:schemeClr val="accent2">
                    <a:lumMod val="75000"/>
                  </a:schemeClr>
                </a:solidFill>
              </a:rPr>
              <a:t>كل يوم يخرج </a:t>
            </a:r>
            <a:r>
              <a:rPr lang="ar-SA" sz="1800" b="1" dirty="0" err="1" smtClean="0">
                <a:solidFill>
                  <a:schemeClr val="accent2">
                    <a:lumMod val="75000"/>
                  </a:schemeClr>
                </a:solidFill>
              </a:rPr>
              <a:t>الى</a:t>
            </a:r>
            <a:r>
              <a:rPr lang="ar-SA" sz="1800" b="1" dirty="0" smtClean="0">
                <a:solidFill>
                  <a:schemeClr val="accent2">
                    <a:lumMod val="75000"/>
                  </a:schemeClr>
                </a:solidFill>
              </a:rPr>
              <a:t> الطرقات ليجلب رزقه من </a:t>
            </a:r>
            <a:r>
              <a:rPr lang="ar-SA" sz="1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ar-SA" sz="1800" b="1" dirty="0" smtClean="0">
                <a:solidFill>
                  <a:schemeClr val="accent2">
                    <a:lumMod val="75000"/>
                  </a:schemeClr>
                </a:solidFill>
              </a:rPr>
              <a:t>التسول وقد كان يحمل لوحة مكتوبا عليها </a:t>
            </a:r>
            <a:r>
              <a:rPr lang="ar-SA" sz="1800" b="1" dirty="0" err="1" smtClean="0">
                <a:solidFill>
                  <a:schemeClr val="accent2">
                    <a:lumMod val="75000"/>
                  </a:schemeClr>
                </a:solidFill>
              </a:rPr>
              <a:t>اني</a:t>
            </a:r>
            <a:r>
              <a:rPr lang="ar-SA" sz="1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ar-SA" sz="1800" b="1" dirty="0" err="1" smtClean="0">
                <a:solidFill>
                  <a:schemeClr val="accent2">
                    <a:lumMod val="75000"/>
                  </a:schemeClr>
                </a:solidFill>
              </a:rPr>
              <a:t>اعمى</a:t>
            </a:r>
            <a:r>
              <a:rPr lang="ar-SA" sz="1800" b="1" dirty="0" smtClean="0">
                <a:solidFill>
                  <a:schemeClr val="accent2">
                    <a:lumMod val="75000"/>
                  </a:schemeClr>
                </a:solidFill>
              </a:rPr>
              <a:t> ولا أستطيع العمل فيتبرع له الناس بمقدار يوفر له </a:t>
            </a:r>
            <a:r>
              <a:rPr lang="ar-SA" sz="1800" b="1" dirty="0" err="1" smtClean="0">
                <a:solidFill>
                  <a:schemeClr val="accent2">
                    <a:lumMod val="75000"/>
                  </a:schemeClr>
                </a:solidFill>
              </a:rPr>
              <a:t>إحتياجاته</a:t>
            </a:r>
            <a:r>
              <a:rPr lang="ar-SA" sz="1800" b="1" dirty="0" smtClean="0">
                <a:solidFill>
                  <a:schemeClr val="accent2">
                    <a:lumMod val="75000"/>
                  </a:schemeClr>
                </a:solidFill>
              </a:rPr>
              <a:t> وفي يوم من ذات </a:t>
            </a:r>
            <a:r>
              <a:rPr lang="ar-SA" sz="1800" b="1" dirty="0" err="1" smtClean="0">
                <a:solidFill>
                  <a:schemeClr val="accent2">
                    <a:lumMod val="75000"/>
                  </a:schemeClr>
                </a:solidFill>
              </a:rPr>
              <a:t>الايام</a:t>
            </a:r>
            <a:r>
              <a:rPr lang="ar-SA" sz="1800" b="1" dirty="0" smtClean="0">
                <a:solidFill>
                  <a:schemeClr val="accent2">
                    <a:lumMod val="75000"/>
                  </a:schemeClr>
                </a:solidFill>
              </a:rPr>
              <a:t> خرج هذا الرجل </a:t>
            </a:r>
            <a:r>
              <a:rPr lang="ar-SA" sz="1800" b="1" dirty="0" err="1" smtClean="0">
                <a:solidFill>
                  <a:schemeClr val="accent2">
                    <a:lumMod val="75000"/>
                  </a:schemeClr>
                </a:solidFill>
              </a:rPr>
              <a:t>الى</a:t>
            </a:r>
            <a:r>
              <a:rPr lang="ar-SA" sz="1800" b="1" dirty="0" smtClean="0">
                <a:solidFill>
                  <a:schemeClr val="accent2">
                    <a:lumMod val="75000"/>
                  </a:schemeClr>
                </a:solidFill>
              </a:rPr>
              <a:t> السوق </a:t>
            </a:r>
            <a:r>
              <a:rPr lang="ar-SA" sz="1800" b="1" dirty="0" err="1" smtClean="0">
                <a:solidFill>
                  <a:schemeClr val="accent2">
                    <a:lumMod val="75000"/>
                  </a:schemeClr>
                </a:solidFill>
              </a:rPr>
              <a:t>فنتظر</a:t>
            </a:r>
            <a:r>
              <a:rPr lang="ar-SA" sz="1800" b="1" dirty="0" smtClean="0">
                <a:solidFill>
                  <a:schemeClr val="accent2">
                    <a:lumMod val="75000"/>
                  </a:schemeClr>
                </a:solidFill>
              </a:rPr>
              <a:t> كعادته ليتبرع له الناس ولكن النقود التي كان يجمعها قليله جدا ولا تفي بالغرض وبعد قليل إذ بشخص </a:t>
            </a:r>
            <a:r>
              <a:rPr lang="ar-SA" sz="1800" b="1" dirty="0" smtClean="0">
                <a:solidFill>
                  <a:schemeClr val="accent2">
                    <a:lumMod val="75000"/>
                  </a:schemeClr>
                </a:solidFill>
              </a:rPr>
              <a:t>يمر </a:t>
            </a:r>
            <a:r>
              <a:rPr lang="ar-SA" sz="1800" b="1" dirty="0" smtClean="0">
                <a:solidFill>
                  <a:schemeClr val="accent2">
                    <a:lumMod val="75000"/>
                  </a:schemeClr>
                </a:solidFill>
              </a:rPr>
              <a:t>بجانبه فشعر </a:t>
            </a:r>
            <a:r>
              <a:rPr lang="ar-SA" sz="1800" b="1" dirty="0" err="1" smtClean="0">
                <a:solidFill>
                  <a:schemeClr val="accent2">
                    <a:lumMod val="75000"/>
                  </a:schemeClr>
                </a:solidFill>
              </a:rPr>
              <a:t>به</a:t>
            </a:r>
            <a:r>
              <a:rPr lang="ar-SA" sz="1800" b="1" dirty="0" smtClean="0">
                <a:solidFill>
                  <a:schemeClr val="accent2">
                    <a:lumMod val="75000"/>
                  </a:schemeClr>
                </a:solidFill>
              </a:rPr>
              <a:t> الأعمى </a:t>
            </a:r>
            <a:r>
              <a:rPr lang="ar-SA" sz="1800" b="1" dirty="0" err="1" smtClean="0">
                <a:solidFill>
                  <a:schemeClr val="accent2">
                    <a:lumMod val="75000"/>
                  </a:schemeClr>
                </a:solidFill>
              </a:rPr>
              <a:t>وكانه</a:t>
            </a:r>
            <a:r>
              <a:rPr lang="ar-SA" sz="1800" b="1" dirty="0" smtClean="0">
                <a:solidFill>
                  <a:schemeClr val="accent2">
                    <a:lumMod val="75000"/>
                  </a:schemeClr>
                </a:solidFill>
              </a:rPr>
              <a:t> أخذ </a:t>
            </a:r>
            <a:r>
              <a:rPr lang="ar-SA" sz="1800" b="1" dirty="0" err="1" smtClean="0">
                <a:solidFill>
                  <a:schemeClr val="accent2">
                    <a:lumMod val="75000"/>
                  </a:schemeClr>
                </a:solidFill>
              </a:rPr>
              <a:t>اللوحه</a:t>
            </a:r>
            <a:r>
              <a:rPr lang="ar-SA" sz="1800" b="1" dirty="0" smtClean="0">
                <a:solidFill>
                  <a:schemeClr val="accent2">
                    <a:lumMod val="75000"/>
                  </a:schemeClr>
                </a:solidFill>
              </a:rPr>
              <a:t> ثم ما لبث قليلا </a:t>
            </a:r>
            <a:r>
              <a:rPr lang="ar-SA" sz="1800" b="1" dirty="0" err="1" smtClean="0">
                <a:solidFill>
                  <a:schemeClr val="accent2">
                    <a:lumMod val="75000"/>
                  </a:schemeClr>
                </a:solidFill>
              </a:rPr>
              <a:t>الا</a:t>
            </a:r>
            <a:r>
              <a:rPr lang="ar-SA" sz="1800" b="1" dirty="0" smtClean="0">
                <a:solidFill>
                  <a:schemeClr val="accent2">
                    <a:lumMod val="75000"/>
                  </a:schemeClr>
                </a:solidFill>
              </a:rPr>
              <a:t> وذهب ولكن بعد </a:t>
            </a:r>
            <a:r>
              <a:rPr lang="ar-SA" sz="1800" b="1" dirty="0" err="1" smtClean="0">
                <a:solidFill>
                  <a:schemeClr val="accent2">
                    <a:lumMod val="75000"/>
                  </a:schemeClr>
                </a:solidFill>
              </a:rPr>
              <a:t>ان</a:t>
            </a:r>
            <a:r>
              <a:rPr lang="ar-SA" sz="1800" b="1" dirty="0" smtClean="0">
                <a:solidFill>
                  <a:schemeClr val="accent2">
                    <a:lumMod val="75000"/>
                  </a:schemeClr>
                </a:solidFill>
              </a:rPr>
              <a:t> ذهب ازداد </a:t>
            </a:r>
            <a:r>
              <a:rPr lang="ar-SA" sz="1800" b="1" dirty="0" err="1" smtClean="0">
                <a:solidFill>
                  <a:schemeClr val="accent2">
                    <a:lumMod val="75000"/>
                  </a:schemeClr>
                </a:solidFill>
              </a:rPr>
              <a:t>اقبال</a:t>
            </a:r>
            <a:r>
              <a:rPr lang="ar-SA" sz="1800" b="1" dirty="0" smtClean="0">
                <a:solidFill>
                  <a:schemeClr val="accent2">
                    <a:lumMod val="75000"/>
                  </a:schemeClr>
                </a:solidFill>
              </a:rPr>
              <a:t> الناس على التبرع لهذا الرجل </a:t>
            </a:r>
            <a:r>
              <a:rPr lang="ar-SA" sz="1800" b="1" dirty="0" err="1" smtClean="0">
                <a:solidFill>
                  <a:schemeClr val="accent2">
                    <a:lumMod val="75000"/>
                  </a:schemeClr>
                </a:solidFill>
              </a:rPr>
              <a:t>الاعمى</a:t>
            </a:r>
            <a:r>
              <a:rPr lang="ar-SA" sz="1800" b="1" dirty="0" smtClean="0">
                <a:solidFill>
                  <a:schemeClr val="accent2">
                    <a:lumMod val="75000"/>
                  </a:schemeClr>
                </a:solidFill>
              </a:rPr>
              <a:t> فدهش </a:t>
            </a:r>
            <a:r>
              <a:rPr lang="ar-SA" sz="1800" b="1" dirty="0" err="1" smtClean="0">
                <a:solidFill>
                  <a:schemeClr val="accent2">
                    <a:lumMod val="75000"/>
                  </a:schemeClr>
                </a:solidFill>
              </a:rPr>
              <a:t>الاعمى</a:t>
            </a:r>
            <a:r>
              <a:rPr lang="ar-SA" sz="1800" b="1" dirty="0" smtClean="0">
                <a:solidFill>
                  <a:schemeClr val="accent2">
                    <a:lumMod val="75000"/>
                  </a:schemeClr>
                </a:solidFill>
              </a:rPr>
              <a:t> لذالك فبعد قليل اقترب شخص </a:t>
            </a:r>
            <a:r>
              <a:rPr lang="ar-SA" sz="1800" b="1" dirty="0" err="1" smtClean="0">
                <a:solidFill>
                  <a:schemeClr val="accent2">
                    <a:lumMod val="75000"/>
                  </a:schemeClr>
                </a:solidFill>
              </a:rPr>
              <a:t>اخر</a:t>
            </a:r>
            <a:r>
              <a:rPr lang="ar-SA" sz="1800" b="1" dirty="0" smtClean="0">
                <a:solidFill>
                  <a:schemeClr val="accent2">
                    <a:lumMod val="75000"/>
                  </a:schemeClr>
                </a:solidFill>
              </a:rPr>
              <a:t> فقال </a:t>
            </a:r>
            <a:r>
              <a:rPr lang="ar-SA" sz="1800" b="1" dirty="0" err="1" smtClean="0">
                <a:solidFill>
                  <a:schemeClr val="accent2">
                    <a:lumMod val="75000"/>
                  </a:schemeClr>
                </a:solidFill>
              </a:rPr>
              <a:t>الاعمى</a:t>
            </a:r>
            <a:r>
              <a:rPr lang="ar-SA" sz="1800" b="1" dirty="0" smtClean="0">
                <a:solidFill>
                  <a:schemeClr val="accent2">
                    <a:lumMod val="75000"/>
                  </a:schemeClr>
                </a:solidFill>
              </a:rPr>
              <a:t> لهذا الشخص لو سمحت اقرأ لي ماذا على هذه </a:t>
            </a:r>
            <a:r>
              <a:rPr lang="ar-SA" sz="1800" b="1" dirty="0" err="1" smtClean="0">
                <a:solidFill>
                  <a:schemeClr val="accent2">
                    <a:lumMod val="75000"/>
                  </a:schemeClr>
                </a:solidFill>
              </a:rPr>
              <a:t>اللوحه</a:t>
            </a:r>
            <a:r>
              <a:rPr lang="ar-SA" sz="1800" b="1" dirty="0" smtClean="0">
                <a:solidFill>
                  <a:schemeClr val="accent2">
                    <a:lumMod val="75000"/>
                  </a:schemeClr>
                </a:solidFill>
              </a:rPr>
              <a:t> فقال الرجل لقد كتب عليها </a:t>
            </a:r>
            <a:br>
              <a:rPr lang="ar-SA" sz="18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ar-SA" sz="1800" b="1" dirty="0" smtClean="0">
                <a:solidFill>
                  <a:schemeClr val="accent2">
                    <a:lumMod val="75000"/>
                  </a:schemeClr>
                </a:solidFill>
              </a:rPr>
              <a:t>( اقترب الربيع ولا استطيع </a:t>
            </a:r>
            <a:r>
              <a:rPr lang="ar-SA" sz="1800" b="1" dirty="0" err="1" smtClean="0">
                <a:solidFill>
                  <a:schemeClr val="accent2">
                    <a:lumMod val="75000"/>
                  </a:schemeClr>
                </a:solidFill>
              </a:rPr>
              <a:t>ان</a:t>
            </a:r>
            <a:r>
              <a:rPr lang="ar-SA" sz="1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ar-SA" sz="1800" b="1" dirty="0" err="1" smtClean="0">
                <a:solidFill>
                  <a:schemeClr val="accent2">
                    <a:lumMod val="75000"/>
                  </a:schemeClr>
                </a:solidFill>
              </a:rPr>
              <a:t>ارى</a:t>
            </a:r>
            <a:r>
              <a:rPr lang="ar-SA" sz="1800" b="1" dirty="0" smtClean="0">
                <a:solidFill>
                  <a:schemeClr val="accent2">
                    <a:lumMod val="75000"/>
                  </a:schemeClr>
                </a:solidFill>
              </a:rPr>
              <a:t> جماله )</a:t>
            </a:r>
            <a:endParaRPr lang="ar-SA" sz="1800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ar-SA" sz="1800" b="1" dirty="0" smtClean="0">
                <a:solidFill>
                  <a:schemeClr val="accent2">
                    <a:lumMod val="75000"/>
                  </a:schemeClr>
                </a:solidFill>
              </a:rPr>
              <a:t> </a:t>
            </a:r>
            <a:endParaRPr lang="ar-SA" sz="22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6"/>
          </p:nvPr>
        </p:nvSpPr>
        <p:spPr>
          <a:xfrm>
            <a:off x="381000" y="6248400"/>
            <a:ext cx="7696200" cy="365760"/>
          </a:xfrm>
        </p:spPr>
        <p:txBody>
          <a:bodyPr/>
          <a:lstStyle/>
          <a:p>
            <a:r>
              <a:rPr lang="ar-SA" dirty="0" smtClean="0"/>
              <a:t>المصدر:</a:t>
            </a:r>
          </a:p>
          <a:p>
            <a:r>
              <a:rPr lang="en-US" dirty="0" smtClean="0"/>
              <a:t>http</a:t>
            </a:r>
            <a:r>
              <a:rPr lang="en-US" dirty="0" smtClean="0"/>
              <a:t>://www.esawiah.com/vb/showthread.php?t=11914</a:t>
            </a:r>
            <a:endParaRPr lang="ar-S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ar-SA" i="1" dirty="0" smtClean="0">
                <a:solidFill>
                  <a:schemeClr val="accent1">
                    <a:lumMod val="75000"/>
                  </a:schemeClr>
                </a:solidFill>
              </a:rPr>
              <a:t>ب- أغراضها:</a:t>
            </a:r>
            <a:br>
              <a:rPr lang="ar-SA" i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i="1" dirty="0" smtClean="0">
                <a:solidFill>
                  <a:schemeClr val="accent1">
                    <a:lumMod val="75000"/>
                  </a:schemeClr>
                </a:solidFill>
              </a:rPr>
              <a:t>1- قصة اجتماعية : وهي التي تعالج مشكلة اجتماعية</a:t>
            </a:r>
            <a:br>
              <a:rPr lang="ar-SA" i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i="1" dirty="0" smtClean="0">
                <a:solidFill>
                  <a:schemeClr val="accent1">
                    <a:lumMod val="75000"/>
                  </a:schemeClr>
                </a:solidFill>
              </a:rPr>
              <a:t>2- قصة تاريخية : وهي التي تصور مرحلة تاريخية معينة</a:t>
            </a:r>
            <a:br>
              <a:rPr lang="ar-SA" i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i="1" dirty="0" smtClean="0">
                <a:solidFill>
                  <a:schemeClr val="accent1">
                    <a:lumMod val="75000"/>
                  </a:schemeClr>
                </a:solidFill>
              </a:rPr>
              <a:t>3- قصة نفسية : وهي التي يكشف فيها المؤلف عن نفسية</a:t>
            </a:r>
            <a:br>
              <a:rPr lang="ar-SA" i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i="1" dirty="0" smtClean="0">
                <a:solidFill>
                  <a:schemeClr val="accent1">
                    <a:lumMod val="75000"/>
                  </a:schemeClr>
                </a:solidFill>
              </a:rPr>
              <a:t>أبطال قصته ، ويهتم فيها بالتحليل النفسي</a:t>
            </a:r>
            <a:br>
              <a:rPr lang="ar-SA" i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i="1" dirty="0" smtClean="0">
                <a:solidFill>
                  <a:schemeClr val="accent1">
                    <a:lumMod val="75000"/>
                  </a:schemeClr>
                </a:solidFill>
              </a:rPr>
              <a:t>4- قصة بوليسية : وهي قصص المغامرات البوليسية والجاسوسية.</a:t>
            </a:r>
          </a:p>
          <a:p>
            <a:r>
              <a:rPr lang="ar-SA" i="1" dirty="0" smtClean="0">
                <a:solidFill>
                  <a:schemeClr val="accent1">
                    <a:lumMod val="75000"/>
                  </a:schemeClr>
                </a:solidFill>
              </a:rPr>
              <a:t>ج- حسب البناء الفني:</a:t>
            </a:r>
            <a:br>
              <a:rPr lang="ar-SA" i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i="1" dirty="0" smtClean="0">
                <a:solidFill>
                  <a:schemeClr val="accent1">
                    <a:lumMod val="75000"/>
                  </a:schemeClr>
                </a:solidFill>
              </a:rPr>
              <a:t>1- قصة واقعية  2- قصة خيالية    3- قصة رمزية</a:t>
            </a:r>
            <a:endParaRPr lang="ar-SA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ar-SA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6"/>
          </p:nvPr>
        </p:nvSpPr>
        <p:spPr>
          <a:xfrm>
            <a:off x="381000" y="5791200"/>
            <a:ext cx="5181600" cy="594360"/>
          </a:xfrm>
        </p:spPr>
        <p:txBody>
          <a:bodyPr/>
          <a:lstStyle/>
          <a:p>
            <a:endParaRPr lang="ar-SA" dirty="0" smtClean="0">
              <a:hlinkClick r:id="rId2"/>
            </a:endParaRPr>
          </a:p>
          <a:p>
            <a:r>
              <a:rPr lang="ar-SA" dirty="0" smtClean="0">
                <a:hlinkClick r:id="rId2"/>
              </a:rPr>
              <a:t>المصدر:</a:t>
            </a:r>
            <a:endParaRPr lang="ar-SA" dirty="0" smtClean="0">
              <a:hlinkClick r:id="rId2"/>
            </a:endParaRPr>
          </a:p>
          <a:p>
            <a:r>
              <a:rPr lang="en-US" dirty="0" smtClean="0">
                <a:hlinkClick r:id="rId2"/>
              </a:rPr>
              <a:t>http</a:t>
            </a:r>
            <a:r>
              <a:rPr lang="en-US" dirty="0" smtClean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www.uae7.com/vb/t10740.html</a:t>
            </a:r>
            <a:endParaRPr lang="en-US" dirty="0" smtClean="0"/>
          </a:p>
          <a:p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i="1" dirty="0" smtClean="0">
                <a:solidFill>
                  <a:schemeClr val="accent1">
                    <a:lumMod val="75000"/>
                  </a:schemeClr>
                </a:solidFill>
              </a:rPr>
              <a:t>عناصر القصة</a:t>
            </a:r>
            <a:endParaRPr lang="ar-SA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ar-SA" sz="2400" dirty="0" smtClean="0">
                <a:solidFill>
                  <a:schemeClr val="accent1">
                    <a:lumMod val="75000"/>
                  </a:schemeClr>
                </a:solidFill>
              </a:rPr>
              <a:t>1- </a:t>
            </a:r>
            <a:r>
              <a:rPr lang="ar-SA" sz="2400" dirty="0" smtClean="0">
                <a:solidFill>
                  <a:schemeClr val="accent1">
                    <a:lumMod val="75000"/>
                  </a:schemeClr>
                </a:solidFill>
              </a:rPr>
              <a:t>الموضوع </a:t>
            </a:r>
            <a:r>
              <a:rPr lang="ar-SA" sz="2400" dirty="0" smtClean="0">
                <a:solidFill>
                  <a:schemeClr val="accent1">
                    <a:lumMod val="75000"/>
                  </a:schemeClr>
                </a:solidFill>
              </a:rPr>
              <a:t>:</a:t>
            </a:r>
            <a:r>
              <a:rPr lang="ar-SA" sz="18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ar-SA" sz="1800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ar-SA" sz="1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6"/>
          </p:nvPr>
        </p:nvSpPr>
        <p:spPr>
          <a:xfrm>
            <a:off x="609600" y="6019800"/>
            <a:ext cx="7467600" cy="609600"/>
          </a:xfrm>
        </p:spPr>
        <p:txBody>
          <a:bodyPr/>
          <a:lstStyle/>
          <a:p>
            <a:r>
              <a:rPr lang="ar-SA" dirty="0" smtClean="0"/>
              <a:t>المصدر :</a:t>
            </a:r>
            <a:endParaRPr lang="en-US" dirty="0" smtClean="0"/>
          </a:p>
          <a:p>
            <a:r>
              <a:rPr lang="en-US" dirty="0" smtClean="0">
                <a:hlinkClick r:id="rId2"/>
              </a:rPr>
              <a:t>http://www.uae7.com/vb/t10740.html</a:t>
            </a:r>
            <a:endParaRPr lang="en-US" dirty="0" smtClean="0"/>
          </a:p>
          <a:p>
            <a:endParaRPr lang="ar-SA" dirty="0" smtClean="0"/>
          </a:p>
          <a:p>
            <a:endParaRPr lang="ar-SA" dirty="0"/>
          </a:p>
        </p:txBody>
      </p:sp>
      <p:sp>
        <p:nvSpPr>
          <p:cNvPr id="5" name="مستطيل 4"/>
          <p:cNvSpPr/>
          <p:nvPr/>
        </p:nvSpPr>
        <p:spPr>
          <a:xfrm>
            <a:off x="304800" y="2274838"/>
            <a:ext cx="8001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i="1" dirty="0" smtClean="0">
                <a:solidFill>
                  <a:schemeClr val="accent1">
                    <a:lumMod val="75000"/>
                  </a:schemeClr>
                </a:solidFill>
              </a:rPr>
              <a:t>ويشمل كل ما يدور في الحياة من تجارب </a:t>
            </a:r>
            <a:br>
              <a:rPr lang="ar-SA" sz="2800" i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2800" i="1" dirty="0" smtClean="0">
                <a:solidFill>
                  <a:schemeClr val="accent1">
                    <a:lumMod val="75000"/>
                  </a:schemeClr>
                </a:solidFill>
              </a:rPr>
              <a:t>وخبرات وأخلاق وحوادث وعواطف ومواد صالحة للقصة </a:t>
            </a:r>
            <a:br>
              <a:rPr lang="ar-SA" sz="2800" i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2800" i="1" dirty="0" smtClean="0">
                <a:solidFill>
                  <a:schemeClr val="accent1">
                    <a:lumMod val="75000"/>
                  </a:schemeClr>
                </a:solidFill>
              </a:rPr>
              <a:t>والكاتب الماهر هو الذي يختار الموضوع الذي يتناسب</a:t>
            </a:r>
            <a:br>
              <a:rPr lang="ar-SA" sz="2800" i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2800" i="1" dirty="0" smtClean="0">
                <a:solidFill>
                  <a:schemeClr val="accent1">
                    <a:lumMod val="75000"/>
                  </a:schemeClr>
                </a:solidFill>
              </a:rPr>
              <a:t>مع هدفه من القصة ويتناوله تناولا فينيا بعيدا عن الوعظ المباشر</a:t>
            </a:r>
            <a:br>
              <a:rPr lang="ar-SA" sz="2800" i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2800" i="1" dirty="0" smtClean="0">
                <a:solidFill>
                  <a:schemeClr val="accent1">
                    <a:lumMod val="75000"/>
                  </a:schemeClr>
                </a:solidFill>
              </a:rPr>
              <a:t>وبقدر ما يكون الموضوع إنسانيا ذا هدف نبيل تكون القصة هادفة </a:t>
            </a:r>
            <a:br>
              <a:rPr lang="ar-SA" sz="2800" i="1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ar-SA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ar-SA" sz="2800" dirty="0" smtClean="0">
                <a:solidFill>
                  <a:schemeClr val="accent1">
                    <a:lumMod val="75000"/>
                  </a:schemeClr>
                </a:solidFill>
              </a:rPr>
              <a:t>يختار القاص موضوعه من :</a:t>
            </a:r>
            <a:br>
              <a:rPr lang="ar-SA" sz="28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أ- تجاربه . متناولا النفس البشرية وسلوكها وأهوائها ،</a:t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ب- تجارب الآخرين : متناولا المجتمع بالنقد والتحليل .</a:t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ج‌- ثقافته : متناولا موضوعات فكرية وفلسفية .</a:t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د - من التاريخ : متناولا نضال الشعوب والأحداث الوطنية والسياسية . </a:t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هـ - من الوثائق </a:t>
            </a:r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  <a:endParaRPr lang="ar-SA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5" name="عنصر نائب للتذييل 3"/>
          <p:cNvSpPr txBox="1">
            <a:spLocks/>
          </p:cNvSpPr>
          <p:nvPr/>
        </p:nvSpPr>
        <p:spPr>
          <a:xfrm>
            <a:off x="990600" y="5972746"/>
            <a:ext cx="4806091" cy="365760"/>
          </a:xfrm>
          <a:prstGeom prst="rect">
            <a:avLst/>
          </a:prstGeom>
        </p:spPr>
        <p:txBody>
          <a:bodyPr vert="horz" rtlCol="0" anchor="ctr" anchorCtr="0"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المصدر:</a:t>
            </a:r>
          </a:p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http://www.johina.net/vb/showthread.php?t=38026</a:t>
            </a:r>
            <a:endParaRPr kumimoji="0" lang="ar-SA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عنصر نائب للتذييل 3"/>
          <p:cNvSpPr txBox="1">
            <a:spLocks/>
          </p:cNvSpPr>
          <p:nvPr/>
        </p:nvSpPr>
        <p:spPr>
          <a:xfrm>
            <a:off x="990600" y="6400800"/>
            <a:ext cx="7467600" cy="609600"/>
          </a:xfrm>
          <a:prstGeom prst="rect">
            <a:avLst/>
          </a:prstGeom>
        </p:spPr>
        <p:txBody>
          <a:bodyPr vert="horz" rtlCol="0" anchor="ctr" anchorCtr="0"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المصدر :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"/>
              </a:rPr>
              <a:t>http://www.uae7.com/vb/t10740.html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200" b="0" i="0" u="none" strike="noStrike" kern="1200" cap="none" spc="0" normalizeH="0" baseline="0" noProof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 fontScale="85000" lnSpcReduction="20000"/>
          </a:bodyPr>
          <a:lstStyle/>
          <a:p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(2) الفكرة ( فكرة القصة):</a:t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هي وجهة نظر القاص في الحياة ومشكلاتها التي يستخلصها القارئ في نهاية القصة .</a:t>
            </a:r>
            <a:b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وعلى القاص أن يتجنب الطرح المباشر؛ لئلا يسقط في هاوية الوعظ والإرشاد . </a:t>
            </a:r>
          </a:p>
          <a:p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3</a:t>
            </a: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)الصراع</a:t>
            </a: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: </a:t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2900" dirty="0" smtClean="0">
                <a:solidFill>
                  <a:schemeClr val="accent1">
                    <a:lumMod val="75000"/>
                  </a:schemeClr>
                </a:solidFill>
              </a:rPr>
              <a:t>هو التصادم بين إرادتين بشريتين</a:t>
            </a:r>
            <a:br>
              <a:rPr lang="ar-SA" sz="29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29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ar-SA" sz="29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29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ar-SA" sz="29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3600" dirty="0" smtClean="0">
                <a:solidFill>
                  <a:schemeClr val="accent1">
                    <a:lumMod val="75000"/>
                  </a:schemeClr>
                </a:solidFill>
              </a:rPr>
              <a:t>نوعا الصراع</a:t>
            </a:r>
            <a:r>
              <a:rPr lang="ar-SA" sz="29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ar-SA" sz="29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29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ar-SA" sz="29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2900" dirty="0" smtClean="0">
                <a:solidFill>
                  <a:schemeClr val="accent1">
                    <a:lumMod val="75000"/>
                  </a:schemeClr>
                </a:solidFill>
              </a:rPr>
              <a:t>1.</a:t>
            </a:r>
            <a:r>
              <a:rPr lang="ar-SA" sz="3400" dirty="0" smtClean="0">
                <a:solidFill>
                  <a:schemeClr val="accent1">
                    <a:lumMod val="75000"/>
                  </a:schemeClr>
                </a:solidFill>
              </a:rPr>
              <a:t>خارجي </a:t>
            </a:r>
            <a:r>
              <a:rPr lang="ar-SA" sz="2900" dirty="0" smtClean="0">
                <a:solidFill>
                  <a:schemeClr val="accent1">
                    <a:lumMod val="75000"/>
                  </a:schemeClr>
                </a:solidFill>
              </a:rPr>
              <a:t>: بين الشخصيات .</a:t>
            </a:r>
            <a:br>
              <a:rPr lang="ar-SA" sz="29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29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ar-SA" sz="29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2900" dirty="0" smtClean="0">
                <a:solidFill>
                  <a:schemeClr val="accent1">
                    <a:lumMod val="75000"/>
                  </a:schemeClr>
                </a:solidFill>
              </a:rPr>
              <a:t>2.</a:t>
            </a:r>
            <a:r>
              <a:rPr lang="ar-SA" sz="3400" dirty="0" smtClean="0">
                <a:solidFill>
                  <a:schemeClr val="accent1">
                    <a:lumMod val="75000"/>
                  </a:schemeClr>
                </a:solidFill>
              </a:rPr>
              <a:t>داخلي</a:t>
            </a:r>
            <a:r>
              <a:rPr lang="ar-SA" sz="2900" dirty="0" smtClean="0">
                <a:solidFill>
                  <a:schemeClr val="accent1">
                    <a:lumMod val="75000"/>
                  </a:schemeClr>
                </a:solidFill>
              </a:rPr>
              <a:t> : في الشخصية نفسها </a:t>
            </a:r>
            <a:br>
              <a:rPr lang="ar-SA" sz="29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2900" dirty="0" smtClean="0">
                <a:solidFill>
                  <a:schemeClr val="accent1">
                    <a:lumMod val="75000"/>
                  </a:schemeClr>
                </a:solidFill>
              </a:rPr>
              <a:t>. 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pic>
        <p:nvPicPr>
          <p:cNvPr id="3" name="صورة 2" descr="فكره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228601"/>
            <a:ext cx="1571625" cy="1752599"/>
          </a:xfrm>
          <a:prstGeom prst="rect">
            <a:avLst/>
          </a:prstGeom>
        </p:spPr>
      </p:pic>
      <p:pic>
        <p:nvPicPr>
          <p:cNvPr id="5" name="صورة 4" descr="الصراع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0" y="2895600"/>
            <a:ext cx="2143125" cy="2143125"/>
          </a:xfrm>
          <a:prstGeom prst="rect">
            <a:avLst/>
          </a:prstGeom>
        </p:spPr>
      </p:pic>
      <p:sp>
        <p:nvSpPr>
          <p:cNvPr id="6" name="عنصر نائب للتذييل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لتذييل 3"/>
          <p:cNvSpPr txBox="1">
            <a:spLocks/>
          </p:cNvSpPr>
          <p:nvPr/>
        </p:nvSpPr>
        <p:spPr>
          <a:xfrm>
            <a:off x="990600" y="6035040"/>
            <a:ext cx="4806091" cy="365760"/>
          </a:xfrm>
          <a:prstGeom prst="rect">
            <a:avLst/>
          </a:prstGeom>
        </p:spPr>
        <p:txBody>
          <a:bodyPr vert="horz" rtlCol="0" anchor="ctr" anchorCtr="0"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المصدر:</a:t>
            </a:r>
          </a:p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http://www.johina.net/vb/showthread.php?t=38026</a:t>
            </a:r>
            <a:endParaRPr kumimoji="0" lang="ar-SA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عنصر نائب للتذييل 3"/>
          <p:cNvSpPr txBox="1">
            <a:spLocks/>
          </p:cNvSpPr>
          <p:nvPr/>
        </p:nvSpPr>
        <p:spPr>
          <a:xfrm>
            <a:off x="990600" y="6477000"/>
            <a:ext cx="7467600" cy="609600"/>
          </a:xfrm>
          <a:prstGeom prst="rect">
            <a:avLst/>
          </a:prstGeom>
        </p:spPr>
        <p:txBody>
          <a:bodyPr vert="horz" rtlCol="0" anchor="ctr" anchorCtr="0"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المصدر :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4"/>
              </a:rPr>
              <a:t>http://www.uae7.com/vb/t10740.html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200" b="0" i="0" u="none" strike="noStrike" kern="1200" cap="none" spc="0" normalizeH="0" baseline="0" noProof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838200"/>
            <a:ext cx="7467600" cy="4873752"/>
          </a:xfrm>
        </p:spPr>
        <p:txBody>
          <a:bodyPr>
            <a:normAutofit fontScale="77500" lnSpcReduction="20000"/>
          </a:bodyPr>
          <a:lstStyle/>
          <a:p>
            <a:r>
              <a:rPr lang="ar-SA" dirty="0" smtClean="0"/>
              <a:t>(</a:t>
            </a: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3) الحدث:</a:t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2900" dirty="0" smtClean="0">
                <a:solidFill>
                  <a:schemeClr val="accent1">
                    <a:lumMod val="75000"/>
                  </a:schemeClr>
                </a:solidFill>
              </a:rPr>
              <a:t>هو مجموعة الأعمال التي يقوم </a:t>
            </a:r>
            <a:r>
              <a:rPr lang="ar-SA" sz="2900" dirty="0" err="1" smtClean="0">
                <a:solidFill>
                  <a:schemeClr val="accent1">
                    <a:lumMod val="75000"/>
                  </a:schemeClr>
                </a:solidFill>
              </a:rPr>
              <a:t>بها</a:t>
            </a:r>
            <a:r>
              <a:rPr lang="ar-SA" sz="2900" dirty="0" smtClean="0">
                <a:solidFill>
                  <a:schemeClr val="accent1">
                    <a:lumMod val="75000"/>
                  </a:schemeClr>
                </a:solidFill>
              </a:rPr>
              <a:t> أبطال القصة ويعانونها ، وتكون في الحياة مضطربة ثم يرتبها القاص في قصته بنظام منسق لتغدو قريبة من الواقع .</a:t>
            </a:r>
            <a:br>
              <a:rPr lang="ar-SA" sz="29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تصميمات عرض الحوادث :</a:t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تتم تصميمات عرض الحوادث بواحدة من الطرق الثلاثة الآتية:</a:t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1- .النوع التقليدي : وفيه ترتب الأحداث من البداية ثم تتطور ضمن ترتيب زمني سببي .</a:t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2900" dirty="0" smtClean="0">
                <a:solidFill>
                  <a:schemeClr val="accent1">
                    <a:lumMod val="75000"/>
                  </a:schemeClr>
                </a:solidFill>
              </a:rPr>
              <a:t>2.الطريقة التي تنطلق من النهاية ثم تعود بالقارئ إلى البداية والظروف والملابسات التي أدت إلى النهاية .</a:t>
            </a: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3. الطريقة التي يبدأ الكاتب الحوادث من منتصفها ثم يرد كل حادثة إلى الأسباب التي أدت إليها .</a:t>
            </a:r>
            <a:endParaRPr lang="ar-SA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لتذييل 3"/>
          <p:cNvSpPr txBox="1">
            <a:spLocks/>
          </p:cNvSpPr>
          <p:nvPr/>
        </p:nvSpPr>
        <p:spPr>
          <a:xfrm>
            <a:off x="990600" y="5972746"/>
            <a:ext cx="4806091" cy="365760"/>
          </a:xfrm>
          <a:prstGeom prst="rect">
            <a:avLst/>
          </a:prstGeom>
        </p:spPr>
        <p:txBody>
          <a:bodyPr vert="horz" rtlCol="0" anchor="ctr" anchorCtr="0"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المصدر:</a:t>
            </a:r>
          </a:p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http://www.johina.net/vb/showthread.php?t=38026</a:t>
            </a:r>
            <a:endParaRPr kumimoji="0" lang="ar-SA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عنصر نائب للتذييل 3"/>
          <p:cNvSpPr txBox="1">
            <a:spLocks/>
          </p:cNvSpPr>
          <p:nvPr/>
        </p:nvSpPr>
        <p:spPr>
          <a:xfrm>
            <a:off x="990600" y="6477000"/>
            <a:ext cx="7467600" cy="609600"/>
          </a:xfrm>
          <a:prstGeom prst="rect">
            <a:avLst/>
          </a:prstGeom>
        </p:spPr>
        <p:txBody>
          <a:bodyPr vert="horz" rtlCol="0" anchor="ctr" anchorCtr="0"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المصدر :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"/>
              </a:rPr>
              <a:t>http://www.uae7.com/vb/t10740.html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200" b="0" i="0" u="none" strike="noStrike" kern="1200" cap="none" spc="0" normalizeH="0" baseline="0" noProof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914400"/>
            <a:ext cx="7467600" cy="4873752"/>
          </a:xfrm>
        </p:spPr>
        <p:txBody>
          <a:bodyPr>
            <a:normAutofit lnSpcReduction="10000"/>
          </a:bodyPr>
          <a:lstStyle/>
          <a:p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(4) الحبكة</a:t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هي فن ترتيب الحوادث وسردها وتطويرها.</a:t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والحبكة تأتي على نوعين هما:</a:t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1.الحبكة المحكمة : وتقوم على حوادث مترابطة متلاحمة تتشابك حتى تبلغ الذروة ثم تنحدر نحو الحل. </a:t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2. الحبكة المفككة : وهنا يورد القاص أحداثا متعددة غير مترابطة برابط السببية ، وإنما هي حوادث ومواقف وشخصيات لا يجمع بينها سوى أنها تجري في زمان أو مكان واحد. </a:t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ar-SA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لتذييل 3"/>
          <p:cNvSpPr txBox="1">
            <a:spLocks/>
          </p:cNvSpPr>
          <p:nvPr/>
        </p:nvSpPr>
        <p:spPr>
          <a:xfrm>
            <a:off x="990600" y="5972746"/>
            <a:ext cx="4806091" cy="365760"/>
          </a:xfrm>
          <a:prstGeom prst="rect">
            <a:avLst/>
          </a:prstGeom>
        </p:spPr>
        <p:txBody>
          <a:bodyPr vert="horz" rtlCol="0" anchor="ctr" anchorCtr="0"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المصدر:</a:t>
            </a:r>
          </a:p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http://www.johina.net/vb/showthread.php?t=38026</a:t>
            </a:r>
            <a:endParaRPr kumimoji="0" lang="ar-SA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عنصر نائب للتذييل 3"/>
          <p:cNvSpPr txBox="1">
            <a:spLocks/>
          </p:cNvSpPr>
          <p:nvPr/>
        </p:nvSpPr>
        <p:spPr>
          <a:xfrm>
            <a:off x="990600" y="6400800"/>
            <a:ext cx="7467600" cy="609600"/>
          </a:xfrm>
          <a:prstGeom prst="rect">
            <a:avLst/>
          </a:prstGeom>
        </p:spPr>
        <p:txBody>
          <a:bodyPr vert="horz" rtlCol="0" anchor="ctr" anchorCtr="0"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المصدر :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"/>
              </a:rPr>
              <a:t>http://www.uae7.com/vb/t10740.html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200" b="0" i="0" u="none" strike="noStrike" kern="1200" cap="none" spc="0" normalizeH="0" baseline="0" noProof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( 5) البيئتان </a:t>
            </a:r>
            <a:r>
              <a:rPr lang="ar-SA" dirty="0" err="1" smtClean="0">
                <a:solidFill>
                  <a:schemeClr val="accent1">
                    <a:lumMod val="75000"/>
                  </a:schemeClr>
                </a:solidFill>
              </a:rPr>
              <a:t>الزمانية</a:t>
            </a: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 والمكانية: </a:t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البيئة المكانية :هي الطبيعة الجغرافية التي تجري فيها الأحداث ، والمجتمع والمحيط وما فيه من ظروف وأحداث تؤثر في الشخصيات .</a:t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البيئة </a:t>
            </a:r>
            <a:r>
              <a:rPr lang="ar-SA" dirty="0" err="1" smtClean="0">
                <a:solidFill>
                  <a:schemeClr val="accent1">
                    <a:lumMod val="75000"/>
                  </a:schemeClr>
                </a:solidFill>
              </a:rPr>
              <a:t>الزمانية</a:t>
            </a: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 :هي المرحلة التاريخية التي تصورها الأحداث </a:t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ar-SA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صورة 2" descr="قصه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457200"/>
            <a:ext cx="3733800" cy="2057400"/>
          </a:xfrm>
          <a:prstGeom prst="rect">
            <a:avLst/>
          </a:prstGeom>
        </p:spPr>
      </p:pic>
      <p:sp>
        <p:nvSpPr>
          <p:cNvPr id="5" name="عنصر نائب للتذييل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لتذييل 3"/>
          <p:cNvSpPr txBox="1">
            <a:spLocks/>
          </p:cNvSpPr>
          <p:nvPr/>
        </p:nvSpPr>
        <p:spPr>
          <a:xfrm>
            <a:off x="990600" y="5972746"/>
            <a:ext cx="4806091" cy="365760"/>
          </a:xfrm>
          <a:prstGeom prst="rect">
            <a:avLst/>
          </a:prstGeom>
        </p:spPr>
        <p:txBody>
          <a:bodyPr vert="horz" rtlCol="0" anchor="ctr" anchorCtr="0"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المصدر:</a:t>
            </a:r>
          </a:p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http://www.johina.net/vb/showthread.php?t=38026</a:t>
            </a:r>
            <a:endParaRPr kumimoji="0" lang="ar-SA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304800"/>
            <a:ext cx="8229600" cy="6172200"/>
          </a:xfrm>
        </p:spPr>
        <p:txBody>
          <a:bodyPr>
            <a:normAutofit fontScale="70000" lnSpcReduction="20000"/>
          </a:bodyPr>
          <a:lstStyle/>
          <a:p>
            <a:r>
              <a:rPr lang="ar-SA" dirty="0" smtClean="0"/>
              <a:t>(</a:t>
            </a: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6) </a:t>
            </a:r>
            <a:r>
              <a:rPr lang="ar-SA" sz="4500" b="1" dirty="0" smtClean="0">
                <a:solidFill>
                  <a:schemeClr val="accent1">
                    <a:lumMod val="75000"/>
                  </a:schemeClr>
                </a:solidFill>
              </a:rPr>
              <a:t>الشخصيات</a:t>
            </a: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:</a:t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3800" dirty="0" smtClean="0">
                <a:solidFill>
                  <a:schemeClr val="accent1">
                    <a:lumMod val="75000"/>
                  </a:schemeClr>
                </a:solidFill>
              </a:rPr>
              <a:t>1.شخصيات رئيسية </a:t>
            </a: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: تلعب الأدوار ذات الأهمية الكبرى في القصة .</a:t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ar-SA" sz="3800" dirty="0" smtClean="0">
                <a:solidFill>
                  <a:schemeClr val="accent1">
                    <a:lumMod val="75000"/>
                  </a:schemeClr>
                </a:solidFill>
              </a:rPr>
              <a:t>. شخصيات ثانوية </a:t>
            </a: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: دورها مقتصر على مساعدة الشخصيات الرئيسة أو ربط الأحداث.</a:t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3800" b="1" dirty="0" smtClean="0">
                <a:solidFill>
                  <a:schemeClr val="accent1">
                    <a:lumMod val="75000"/>
                  </a:schemeClr>
                </a:solidFill>
              </a:rPr>
              <a:t>أنواع الشخصيات بحسب الثبات والظهور</a:t>
            </a: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3800" dirty="0" smtClean="0">
                <a:solidFill>
                  <a:schemeClr val="accent1">
                    <a:lumMod val="75000"/>
                  </a:schemeClr>
                </a:solidFill>
              </a:rPr>
              <a:t>1.شخصيات نامية </a:t>
            </a: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: تتطور مع الأحداث . </a:t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3800" dirty="0" smtClean="0">
                <a:solidFill>
                  <a:schemeClr val="accent1">
                    <a:lumMod val="75000"/>
                  </a:schemeClr>
                </a:solidFill>
              </a:rPr>
              <a:t>2.شخصيات ثابتة </a:t>
            </a: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: لا يحدث في تكوينها أي تغيير ، وتبقى تصرفاتها ذات طابع واحد لا يتغير .</a:t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3600" b="1" dirty="0" smtClean="0">
                <a:solidFill>
                  <a:schemeClr val="accent1">
                    <a:lumMod val="75000"/>
                  </a:schemeClr>
                </a:solidFill>
              </a:rPr>
              <a:t>الطرق التي يعرض </a:t>
            </a:r>
            <a:r>
              <a:rPr lang="ar-SA" sz="3600" b="1" dirty="0" err="1" smtClean="0">
                <a:solidFill>
                  <a:schemeClr val="accent1">
                    <a:lumMod val="75000"/>
                  </a:schemeClr>
                </a:solidFill>
              </a:rPr>
              <a:t>بها</a:t>
            </a:r>
            <a:r>
              <a:rPr lang="ar-SA" sz="3600" b="1" dirty="0" smtClean="0">
                <a:solidFill>
                  <a:schemeClr val="accent1">
                    <a:lumMod val="75000"/>
                  </a:schemeClr>
                </a:solidFill>
              </a:rPr>
              <a:t> القاص شخصياته</a:t>
            </a: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:</a:t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3600" dirty="0" smtClean="0">
                <a:solidFill>
                  <a:schemeClr val="accent1">
                    <a:lumMod val="75000"/>
                  </a:schemeClr>
                </a:solidFill>
              </a:rPr>
              <a:t>1.الطريقة التحليلية </a:t>
            </a: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: وفيها يرسم القاص شخصيته وعواطفها ويعقب على تصرفاتها .</a:t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3600" dirty="0" smtClean="0">
                <a:solidFill>
                  <a:schemeClr val="accent1">
                    <a:lumMod val="75000"/>
                  </a:schemeClr>
                </a:solidFill>
              </a:rPr>
              <a:t>2. الطريقة التمثيلية </a:t>
            </a: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: وفيها ينحّي القاص ذاته ، ويترك الشخصية تعبر عن طبيعتها من خلال تصرفاتها </a:t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. </a:t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ar-SA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لتذييل 3"/>
          <p:cNvSpPr txBox="1">
            <a:spLocks/>
          </p:cNvSpPr>
          <p:nvPr/>
        </p:nvSpPr>
        <p:spPr>
          <a:xfrm>
            <a:off x="990600" y="5972746"/>
            <a:ext cx="4806091" cy="365760"/>
          </a:xfrm>
          <a:prstGeom prst="rect">
            <a:avLst/>
          </a:prstGeom>
        </p:spPr>
        <p:txBody>
          <a:bodyPr vert="horz" rtlCol="0" anchor="ctr" anchorCtr="0"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المصدر:</a:t>
            </a:r>
          </a:p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http://www.johina.net/vb/showthread.php?t=38026</a:t>
            </a:r>
            <a:endParaRPr kumimoji="0" lang="ar-SA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914400"/>
            <a:ext cx="8229600" cy="5410200"/>
          </a:xfrm>
        </p:spPr>
        <p:txBody>
          <a:bodyPr>
            <a:normAutofit fontScale="85000" lnSpcReduction="20000"/>
          </a:bodyPr>
          <a:lstStyle/>
          <a:p>
            <a:r>
              <a:rPr lang="ar-SA" sz="4100" b="1" dirty="0" smtClean="0">
                <a:solidFill>
                  <a:schemeClr val="accent1">
                    <a:lumMod val="75000"/>
                  </a:schemeClr>
                </a:solidFill>
              </a:rPr>
              <a:t>(7) الأسلوب واللغة: </a:t>
            </a: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1.</a:t>
            </a:r>
            <a:r>
              <a:rPr lang="ar-SA" sz="3600" b="1" dirty="0" smtClean="0">
                <a:solidFill>
                  <a:schemeClr val="accent1">
                    <a:lumMod val="75000"/>
                  </a:schemeClr>
                </a:solidFill>
              </a:rPr>
              <a:t>السرد </a:t>
            </a: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: وهو نقل الأحداث من صورتها المتخيلة إلى صورة لغوية .</a:t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وله ثلاث طرق :</a:t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3600" dirty="0" smtClean="0">
                <a:solidFill>
                  <a:schemeClr val="accent1">
                    <a:lumMod val="75000"/>
                  </a:schemeClr>
                </a:solidFill>
              </a:rPr>
              <a:t>-</a:t>
            </a:r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</a:rPr>
              <a:t>الطريقة المباشرة </a:t>
            </a: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: ويكون الكاتب فيها مؤرخا. </a:t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3400" b="1" dirty="0" smtClean="0">
                <a:solidFill>
                  <a:schemeClr val="accent1">
                    <a:lumMod val="75000"/>
                  </a:schemeClr>
                </a:solidFill>
              </a:rPr>
              <a:t>- </a:t>
            </a:r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</a:rPr>
              <a:t>طريقة السرد الذاتي </a:t>
            </a: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: وفيها يجعل الكاتب من نفسه إحدى شخصيات القصة ، ويسرد الحوادث بضمير المتكلم .</a:t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4000" dirty="0" smtClean="0">
                <a:solidFill>
                  <a:schemeClr val="accent1">
                    <a:lumMod val="75000"/>
                  </a:schemeClr>
                </a:solidFill>
              </a:rPr>
              <a:t>- </a:t>
            </a:r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</a:rPr>
              <a:t>طريقة الوثائق </a:t>
            </a: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: وفيها يسرد الكاتب الحوادث بواسطة الرسائل أو المذكرات .</a:t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وهي الوسيلة التي يرسم </a:t>
            </a:r>
            <a:r>
              <a:rPr lang="ar-SA" dirty="0" err="1" smtClean="0">
                <a:solidFill>
                  <a:schemeClr val="accent1">
                    <a:lumMod val="75000"/>
                  </a:schemeClr>
                </a:solidFill>
              </a:rPr>
              <a:t>بها</a:t>
            </a: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 الكاتب جوانب البيئة والشخصيات . </a:t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ar-SA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لتذييل 3"/>
          <p:cNvSpPr txBox="1">
            <a:spLocks/>
          </p:cNvSpPr>
          <p:nvPr/>
        </p:nvSpPr>
        <p:spPr>
          <a:xfrm>
            <a:off x="990600" y="5972746"/>
            <a:ext cx="4806091" cy="365760"/>
          </a:xfrm>
          <a:prstGeom prst="rect">
            <a:avLst/>
          </a:prstGeom>
        </p:spPr>
        <p:txBody>
          <a:bodyPr vert="horz" rtlCol="0" anchor="ctr" anchorCtr="0"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المصدر:</a:t>
            </a:r>
          </a:p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http://www.johina.net/vb/showthread.php?t=38026</a:t>
            </a:r>
            <a:endParaRPr kumimoji="0" lang="ar-SA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990600"/>
            <a:ext cx="8229600" cy="5135563"/>
          </a:xfrm>
        </p:spPr>
        <p:txBody>
          <a:bodyPr/>
          <a:lstStyle/>
          <a:p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9) العقدة والحل:</a:t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2400" dirty="0" smtClean="0">
                <a:solidFill>
                  <a:schemeClr val="accent1">
                    <a:lumMod val="75000"/>
                  </a:schemeClr>
                </a:solidFill>
              </a:rPr>
              <a:t>تأزم الأحداث وتشابكها قبيل الوصول إلى الحل</a:t>
            </a:r>
            <a:br>
              <a:rPr lang="ar-SA" sz="24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24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ar-SA" sz="24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2400" dirty="0" smtClean="0">
                <a:solidFill>
                  <a:schemeClr val="accent1">
                    <a:lumMod val="75000"/>
                  </a:schemeClr>
                </a:solidFill>
              </a:rPr>
              <a:t>هل من الضروري أن يكون لكل عقدة حل؟</a:t>
            </a:r>
            <a:br>
              <a:rPr lang="ar-SA" sz="24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24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ar-SA" sz="24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2400" dirty="0" smtClean="0">
                <a:solidFill>
                  <a:schemeClr val="accent1">
                    <a:lumMod val="75000"/>
                  </a:schemeClr>
                </a:solidFill>
              </a:rPr>
              <a:t>ليس من الضروري ذلك ، فيمكن أن تكون نهاية القصة مفتوحة، تستدعي القارئ أن يضع النهاية بنفسه وبخياله </a:t>
            </a: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ar-SA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صورة 3" descr="الغقده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685800"/>
            <a:ext cx="2533650" cy="1809750"/>
          </a:xfrm>
          <a:prstGeom prst="rect">
            <a:avLst/>
          </a:prstGeom>
        </p:spPr>
      </p:pic>
      <p:pic>
        <p:nvPicPr>
          <p:cNvPr id="5" name="صورة 4" descr="فكره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4038600"/>
            <a:ext cx="2514600" cy="2209800"/>
          </a:xfrm>
          <a:prstGeom prst="rect">
            <a:avLst/>
          </a:prstGeom>
        </p:spPr>
      </p:pic>
      <p:sp>
        <p:nvSpPr>
          <p:cNvPr id="6" name="عنصر نائب للتذييل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لتذييل 3"/>
          <p:cNvSpPr txBox="1">
            <a:spLocks/>
          </p:cNvSpPr>
          <p:nvPr/>
        </p:nvSpPr>
        <p:spPr>
          <a:xfrm>
            <a:off x="2362200" y="5943600"/>
            <a:ext cx="4806091" cy="365760"/>
          </a:xfrm>
          <a:prstGeom prst="rect">
            <a:avLst/>
          </a:prstGeom>
        </p:spPr>
        <p:txBody>
          <a:bodyPr vert="horz" rtlCol="0" anchor="ctr" anchorCtr="0"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المصدر:</a:t>
            </a:r>
          </a:p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http://www.johina.net/vb/showthread.php?t=38026</a:t>
            </a:r>
            <a:endParaRPr kumimoji="0" lang="ar-SA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458200" cy="6248400"/>
          </a:xfrm>
        </p:spPr>
        <p:txBody>
          <a:bodyPr>
            <a:normAutofit/>
          </a:bodyPr>
          <a:lstStyle/>
          <a:p>
            <a:pPr algn="ctr"/>
            <a:r>
              <a:rPr lang="ar-SA" sz="1600" b="1" dirty="0" err="1" smtClean="0"/>
              <a:t>الخااتمه</a:t>
            </a:r>
            <a:r>
              <a:rPr lang="ar-SA" sz="1600" b="1" dirty="0" smtClean="0"/>
              <a:t>:</a:t>
            </a:r>
            <a:br>
              <a:rPr lang="ar-SA" sz="1600" b="1" dirty="0" smtClean="0"/>
            </a:br>
            <a:r>
              <a:rPr lang="ar-SA" sz="1600" b="1" dirty="0" smtClean="0"/>
              <a:t>وهذي </a:t>
            </a:r>
            <a:r>
              <a:rPr lang="ar-SA" sz="1600" b="1" dirty="0" smtClean="0"/>
              <a:t>بعض النصائح//</a:t>
            </a:r>
            <a:br>
              <a:rPr lang="ar-SA" sz="1600" b="1" dirty="0" smtClean="0"/>
            </a:br>
            <a:r>
              <a:rPr lang="ar-SA" sz="1600" b="1" dirty="0" smtClean="0"/>
              <a:t/>
            </a:r>
            <a:br>
              <a:rPr lang="ar-SA" sz="1600" b="1" dirty="0" smtClean="0"/>
            </a:br>
            <a:r>
              <a:rPr lang="ar-SA" sz="1600" b="1" dirty="0" err="1" smtClean="0"/>
              <a:t>اذا</a:t>
            </a:r>
            <a:r>
              <a:rPr lang="ar-SA" sz="1600" b="1" dirty="0" smtClean="0"/>
              <a:t> </a:t>
            </a:r>
            <a:r>
              <a:rPr lang="ar-SA" sz="1600" b="1" dirty="0" err="1" smtClean="0"/>
              <a:t>اردت</a:t>
            </a:r>
            <a:r>
              <a:rPr lang="ar-SA" sz="1600" b="1" dirty="0" smtClean="0"/>
              <a:t> أن تكتب قصة مشوقة يقبل عليها الناس </a:t>
            </a:r>
            <a:r>
              <a:rPr lang="ar-SA" sz="1600" b="1" dirty="0" err="1" smtClean="0"/>
              <a:t>و</a:t>
            </a:r>
            <a:r>
              <a:rPr lang="ar-SA" sz="1600" b="1" dirty="0" smtClean="0"/>
              <a:t> يستمتعون </a:t>
            </a:r>
            <a:r>
              <a:rPr lang="ar-SA" sz="1600" b="1" dirty="0" err="1" smtClean="0"/>
              <a:t>بقرائتها</a:t>
            </a:r>
            <a:r>
              <a:rPr lang="ar-SA" sz="1600" b="1" dirty="0" smtClean="0"/>
              <a:t> عليك </a:t>
            </a:r>
            <a:r>
              <a:rPr lang="ar-SA" sz="1600" b="1" dirty="0" err="1" smtClean="0"/>
              <a:t>باتباع</a:t>
            </a:r>
            <a:r>
              <a:rPr lang="ar-SA" sz="1600" b="1" dirty="0" smtClean="0"/>
              <a:t> الآتي :</a:t>
            </a:r>
            <a:br>
              <a:rPr lang="ar-SA" sz="1600" b="1" dirty="0" smtClean="0"/>
            </a:br>
            <a:r>
              <a:rPr lang="ar-SA" sz="1600" b="1" dirty="0" smtClean="0"/>
              <a:t/>
            </a:r>
            <a:br>
              <a:rPr lang="ar-SA" sz="1600" b="1" dirty="0" smtClean="0"/>
            </a:br>
            <a:r>
              <a:rPr lang="ar-SA" sz="1600" b="1" dirty="0" smtClean="0"/>
              <a:t>و تذكر أنه إذا أردت كتابة قصة يجب عليك</a:t>
            </a:r>
            <a:br>
              <a:rPr lang="ar-SA" sz="1600" b="1" dirty="0" smtClean="0"/>
            </a:br>
            <a:r>
              <a:rPr lang="ar-SA" sz="1600" b="1" dirty="0" smtClean="0"/>
              <a:t/>
            </a:r>
            <a:br>
              <a:rPr lang="ar-SA" sz="1600" b="1" dirty="0" smtClean="0"/>
            </a:br>
            <a:r>
              <a:rPr lang="ar-SA" sz="1600" b="1" dirty="0" smtClean="0"/>
              <a:t>أولاً قراءة عدة قصص فهذا سيساعدكِ كثيراً. </a:t>
            </a:r>
            <a:r>
              <a:rPr lang="ar-SA" sz="1600" b="1" dirty="0" smtClean="0"/>
              <a:t/>
            </a:r>
            <a:br>
              <a:rPr lang="ar-SA" sz="1600" b="1" dirty="0" smtClean="0"/>
            </a:br>
            <a:r>
              <a:rPr lang="ar-SA" sz="1600" b="1" dirty="0" smtClean="0"/>
              <a:t/>
            </a:r>
            <a:br>
              <a:rPr lang="ar-SA" sz="1600" b="1" dirty="0" smtClean="0"/>
            </a:br>
            <a:r>
              <a:rPr lang="ar-SA" sz="1400" b="1" dirty="0" smtClean="0"/>
              <a:t>عليك اختيار فكرة عامة للقصة </a:t>
            </a:r>
            <a:r>
              <a:rPr lang="ar-SA" sz="1400" b="1" dirty="0" err="1" smtClean="0"/>
              <a:t>و</a:t>
            </a:r>
            <a:r>
              <a:rPr lang="ar-SA" sz="1400" b="1" dirty="0" smtClean="0"/>
              <a:t> يمكنك اختيار أي موضوع حتى لو كان عاديا كقصة طفل يتيم. </a:t>
            </a:r>
            <a:r>
              <a:rPr lang="ar-SA" sz="1400" dirty="0" smtClean="0"/>
              <a:t/>
            </a:r>
            <a:br>
              <a:rPr lang="ar-SA" sz="1400" dirty="0" smtClean="0"/>
            </a:br>
            <a:r>
              <a:rPr lang="ar-SA" sz="1400" b="1" dirty="0" smtClean="0"/>
              <a:t>مأساة من إحدى الدول </a:t>
            </a:r>
            <a:r>
              <a:rPr lang="ar-SA" sz="1400" b="1" dirty="0" err="1" smtClean="0"/>
              <a:t>و</a:t>
            </a:r>
            <a:r>
              <a:rPr lang="ar-SA" sz="1400" b="1" dirty="0" smtClean="0"/>
              <a:t> يمكنك كتابة قصة حقيقية حصلت </a:t>
            </a:r>
            <a:r>
              <a:rPr lang="ar-SA" sz="1400" b="1" dirty="0" err="1" smtClean="0"/>
              <a:t>لك</a:t>
            </a:r>
            <a:r>
              <a:rPr lang="ar-SA" sz="1400" b="1" dirty="0" smtClean="0"/>
              <a:t> أو لأحد معارفك </a:t>
            </a:r>
            <a:r>
              <a:rPr lang="ar-SA" sz="1400" b="1" dirty="0" err="1" smtClean="0"/>
              <a:t>و</a:t>
            </a:r>
            <a:r>
              <a:rPr lang="ar-SA" sz="1400" b="1" dirty="0" smtClean="0"/>
              <a:t> من فكرتها انسجي القصة</a:t>
            </a:r>
            <a:r>
              <a:rPr lang="ar-SA" sz="1400" b="1" dirty="0" smtClean="0"/>
              <a:t>.</a:t>
            </a:r>
            <a:r>
              <a:rPr lang="ar-SA" sz="1400" b="1" dirty="0" smtClean="0"/>
              <a:t/>
            </a:r>
            <a:br>
              <a:rPr lang="ar-SA" sz="1400" b="1" dirty="0" smtClean="0"/>
            </a:br>
            <a:r>
              <a:rPr lang="ar-SA" sz="1600" b="1" dirty="0" smtClean="0"/>
              <a:t>حاول كتابة رؤوس أقلام لأحداث القصة المهمة كأساس القصة (محورها)</a:t>
            </a:r>
            <a:r>
              <a:rPr lang="ar-SA" sz="1600" dirty="0" smtClean="0"/>
              <a:t/>
            </a:r>
            <a:br>
              <a:rPr lang="ar-SA" sz="1600" dirty="0" smtClean="0"/>
            </a:br>
            <a:r>
              <a:rPr lang="ar-SA" sz="1600" b="1" dirty="0" smtClean="0"/>
              <a:t>الأشخاص، المكان، بعض الأحداث، النهاية </a:t>
            </a:r>
            <a:r>
              <a:rPr lang="ar-SA" sz="1600" b="1" dirty="0" err="1" smtClean="0"/>
              <a:t>و</a:t>
            </a:r>
            <a:r>
              <a:rPr lang="ar-SA" sz="1600" b="1" dirty="0" smtClean="0"/>
              <a:t> كلها حاول كتابتها بشكل مختصر</a:t>
            </a:r>
            <a:r>
              <a:rPr lang="ar-SA" sz="1600" b="1" dirty="0" smtClean="0"/>
              <a:t>.</a:t>
            </a:r>
            <a:r>
              <a:rPr lang="ar-SA" sz="1600" dirty="0" smtClean="0"/>
              <a:t/>
            </a:r>
            <a:br>
              <a:rPr lang="ar-SA" sz="1600" dirty="0" smtClean="0"/>
            </a:br>
            <a:r>
              <a:rPr lang="ar-SA" sz="1600" b="1" dirty="0" smtClean="0"/>
              <a:t> </a:t>
            </a:r>
            <a:r>
              <a:rPr lang="ar-SA" sz="1600" b="1" dirty="0" smtClean="0"/>
              <a:t>اكتبه ببساطة وبطريقة متأنية </a:t>
            </a:r>
            <a:r>
              <a:rPr lang="ar-SA" sz="1600" b="1" dirty="0" err="1" smtClean="0"/>
              <a:t>لاتكن</a:t>
            </a:r>
            <a:r>
              <a:rPr lang="ar-SA" sz="1600" b="1" dirty="0" smtClean="0"/>
              <a:t> متعجلا في السرد </a:t>
            </a:r>
            <a:r>
              <a:rPr lang="ar-SA" sz="1600" dirty="0" smtClean="0"/>
              <a:t/>
            </a:r>
            <a:br>
              <a:rPr lang="ar-SA" sz="1600" dirty="0" smtClean="0"/>
            </a:br>
            <a:r>
              <a:rPr lang="ar-SA" sz="1600" b="1" dirty="0" smtClean="0"/>
              <a:t>سيكون جميلا لو أضفت صورا أو رموزا .</a:t>
            </a:r>
            <a:r>
              <a:rPr lang="ar-SA" sz="1600" dirty="0" smtClean="0"/>
              <a:t/>
            </a:r>
            <a:br>
              <a:rPr lang="ar-SA" sz="1600" dirty="0" smtClean="0"/>
            </a:br>
            <a:r>
              <a:rPr lang="ar-SA" sz="1600" b="1" dirty="0" smtClean="0"/>
              <a:t> </a:t>
            </a:r>
            <a:r>
              <a:rPr lang="ar-SA" sz="1600" b="1" dirty="0" smtClean="0"/>
              <a:t>النهاية لا يشترط فيها أن تكون سعيدة، قد تنتهي باستفهام، أو حزن، أو</a:t>
            </a:r>
            <a:r>
              <a:rPr lang="ar-SA" sz="1600" dirty="0" smtClean="0"/>
              <a:t/>
            </a:r>
            <a:br>
              <a:rPr lang="ar-SA" sz="1600" dirty="0" smtClean="0"/>
            </a:br>
            <a:r>
              <a:rPr lang="ar-SA" sz="1600" b="1" dirty="0" smtClean="0"/>
              <a:t>ابتسامة أو تترك للقارئ</a:t>
            </a:r>
            <a:r>
              <a:rPr lang="ar-SA" sz="1600" b="1" dirty="0" smtClean="0"/>
              <a:t>.</a:t>
            </a:r>
            <a:r>
              <a:rPr lang="ar-SA" sz="1600" dirty="0" smtClean="0"/>
              <a:t/>
            </a:r>
            <a:br>
              <a:rPr lang="ar-SA" sz="1600" dirty="0" smtClean="0"/>
            </a:br>
            <a:r>
              <a:rPr lang="ar-SA" sz="1600" dirty="0" smtClean="0"/>
              <a:t/>
            </a:r>
            <a:br>
              <a:rPr lang="ar-SA" sz="1600" dirty="0" smtClean="0"/>
            </a:br>
            <a:r>
              <a:rPr lang="ar-SA" sz="1600" dirty="0" smtClean="0"/>
              <a:t/>
            </a:r>
            <a:br>
              <a:rPr lang="ar-SA" sz="1600" dirty="0" smtClean="0"/>
            </a:br>
            <a:r>
              <a:rPr lang="ar-SA" sz="1600" dirty="0" smtClean="0"/>
              <a:t/>
            </a:r>
            <a:br>
              <a:rPr lang="ar-SA" sz="1600" dirty="0" smtClean="0"/>
            </a:br>
            <a:endParaRPr lang="ar-SA" sz="1600" b="1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شربية">
  <a:themeElements>
    <a:clrScheme name="مسبوك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مشربية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مشربية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1458</TotalTime>
  <Words>279</Words>
  <Application>Microsoft Office PowerPoint</Application>
  <PresentationFormat>عرض على الشاشة (3:4)‏</PresentationFormat>
  <Paragraphs>66</Paragraphs>
  <Slides>15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مشربية</vt:lpstr>
      <vt:lpstr>                       موضوع العرض:                                    القصة</vt:lpstr>
      <vt:lpstr>المقدمه</vt:lpstr>
      <vt:lpstr>الشريحة 3</vt:lpstr>
      <vt:lpstr>مثال :علي القصوصه:</vt:lpstr>
      <vt:lpstr>الشريحة 5</vt:lpstr>
      <vt:lpstr>عناصر القصة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الخااتمه: وهذي بعض النصائح//  اذا اردت أن تكتب قصة مشوقة يقبل عليها الناس و يستمتعون بقرائتها عليك باتباع الآتي :  و تذكر أنه إذا أردت كتابة قصة يجب عليك  أولاً قراءة عدة قصص فهذا سيساعدكِ كثيراً.   عليك اختيار فكرة عامة للقصة و يمكنك اختيار أي موضوع حتى لو كان عاديا كقصة طفل يتيم.  مأساة من إحدى الدول و يمكنك كتابة قصة حقيقية حصلت لك أو لأحد معارفك و من فكرتها انسجي القصة. حاول كتابة رؤوس أقلام لأحداث القصة المهمة كأساس القصة (محورها) الأشخاص، المكان، بعض الأحداث، النهاية و كلها حاول كتابتها بشكل مختصر.  اكتبه ببساطة وبطريقة متأنية لاتكن متعجلا في السرد  سيكون جميلا لو أضفت صورا أو رموزا .  النهاية لا يشترط فيها أن تكون سعيدة، قد تنتهي باستفهام، أو حزن، أو ابتسامة أو تترك للقارئ.   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القصة</dc:title>
  <dc:creator>USER</dc:creator>
  <cp:lastModifiedBy>USER</cp:lastModifiedBy>
  <cp:revision>148</cp:revision>
  <dcterms:created xsi:type="dcterms:W3CDTF">2012-11-24T17:06:46Z</dcterms:created>
  <dcterms:modified xsi:type="dcterms:W3CDTF">2012-11-27T12:29:22Z</dcterms:modified>
</cp:coreProperties>
</file>