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docProps/custom.xml" ContentType="application/vnd.openxmlformats-officedocument.custom-propertie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74" r:id="rId2"/>
    <p:sldId id="269" r:id="rId3"/>
    <p:sldId id="299" r:id="rId4"/>
    <p:sldId id="298" r:id="rId5"/>
    <p:sldId id="271" r:id="rId6"/>
    <p:sldId id="275" r:id="rId7"/>
    <p:sldId id="276" r:id="rId8"/>
    <p:sldId id="277" r:id="rId9"/>
    <p:sldId id="278" r:id="rId10"/>
    <p:sldId id="279" r:id="rId11"/>
    <p:sldId id="280" r:id="rId12"/>
    <p:sldId id="281" r:id="rId13"/>
    <p:sldId id="282" r:id="rId14"/>
    <p:sldId id="283" r:id="rId15"/>
    <p:sldId id="284" r:id="rId16"/>
    <p:sldId id="286" r:id="rId17"/>
    <p:sldId id="287" r:id="rId18"/>
    <p:sldId id="292" r:id="rId19"/>
    <p:sldId id="294" r:id="rId20"/>
    <p:sldId id="295" r:id="rId21"/>
    <p:sldId id="290" r:id="rId22"/>
    <p:sldId id="296" r:id="rId23"/>
    <p:sldId id="300" r:id="rId24"/>
    <p:sldId id="301" r:id="rId25"/>
    <p:sldId id="302" r:id="rId26"/>
    <p:sldId id="303" r:id="rId27"/>
    <p:sldId id="304" r:id="rId28"/>
    <p:sldId id="305" r:id="rId29"/>
    <p:sldId id="306" r:id="rId30"/>
    <p:sldId id="307" r:id="rId31"/>
    <p:sldId id="308" r:id="rId32"/>
    <p:sldId id="309" r:id="rId33"/>
    <p:sldId id="310" r:id="rId34"/>
    <p:sldId id="311" r:id="rId35"/>
    <p:sldId id="312" r:id="rId36"/>
    <p:sldId id="313" r:id="rId37"/>
    <p:sldId id="314" r:id="rId38"/>
  </p:sldIdLst>
  <p:sldSz cx="9144000" cy="6858000" type="screen4x3"/>
  <p:notesSz cx="6858000" cy="9144000"/>
  <p:defaultTextStyle>
    <a:defPPr>
      <a:defRPr lang="ar-SA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80"/>
    <a:srgbClr val="990033"/>
    <a:srgbClr val="3333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13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1588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297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297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88620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97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fld id="{40545D48-DDD9-487B-BEB3-BE5E22C00FD0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690442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66E5B8-5DCD-47FA-97BA-F242AA63E317}" type="slidenum">
              <a:rPr lang="ar-SA"/>
              <a:pPr/>
              <a:t>1</a:t>
            </a:fld>
            <a:endParaRPr lang="en-US"/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E7A9F5B-901F-44B7-A6CB-2DF400D9804C}" type="slidenum">
              <a:rPr lang="en-US"/>
              <a:pPr/>
              <a:t>3</a:t>
            </a:fld>
            <a:endParaRPr lang="en-US"/>
          </a:p>
        </p:txBody>
      </p:sp>
      <p:sp>
        <p:nvSpPr>
          <p:cNvPr id="118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FC48FC0-98F1-46B5-821F-DF3ADD338307}" type="slidenum">
              <a:rPr lang="en-US"/>
              <a:pPr/>
              <a:t>4</a:t>
            </a:fld>
            <a:endParaRPr lang="en-US"/>
          </a:p>
        </p:txBody>
      </p:sp>
      <p:sp>
        <p:nvSpPr>
          <p:cNvPr id="11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B3C6C1-034F-4286-9776-985E1BCC190F}" type="slidenum">
              <a:rPr lang="ar-SA"/>
              <a:pPr/>
              <a:t>6</a:t>
            </a:fld>
            <a:endParaRPr lang="en-US"/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C9877D6-330A-4523-96E2-26A9814C4DCF}" type="slidenum">
              <a:rPr lang="ar-SA"/>
              <a:pPr/>
              <a:t>7</a:t>
            </a:fld>
            <a:endParaRPr 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D0AA4C9-DC38-41A8-A4A2-731E1DF320A0}" type="slidenum">
              <a:rPr lang="ar-SA"/>
              <a:pPr/>
              <a:t>8</a:t>
            </a:fld>
            <a:endParaRPr lang="en-US"/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6E6D893-A386-4DD3-A715-09D1252F918E}" type="slidenum">
              <a:rPr lang="ar-SA"/>
              <a:pPr/>
              <a:t>9</a:t>
            </a:fld>
            <a:endParaRPr lang="en-US"/>
          </a:p>
        </p:txBody>
      </p:sp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D906F0F-DCC1-40CD-8BA1-39D7DB8C58E1}" type="slidenum">
              <a:rPr lang="ar-SA"/>
              <a:pPr/>
              <a:t>10</a:t>
            </a:fld>
            <a:endParaRPr lang="en-US"/>
          </a:p>
        </p:txBody>
      </p:sp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EB7AA8-3621-46CA-92BA-546B72A74805}" type="slidenum">
              <a:rPr lang="ar-SA"/>
              <a:pPr/>
              <a:t>11</a:t>
            </a:fld>
            <a:endParaRPr lang="en-US"/>
          </a:p>
        </p:txBody>
      </p:sp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BD364EF-4484-4BC8-8D65-8733D0868E31}" type="slidenum">
              <a:rPr lang="ar-SA"/>
              <a:pPr/>
              <a:t>12</a:t>
            </a:fld>
            <a:endParaRPr lang="en-US"/>
          </a:p>
        </p:txBody>
      </p:sp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3D846EF-1BA5-46CA-AA65-567D1B322125}" type="slidenum">
              <a:rPr lang="ar-SA"/>
              <a:pPr/>
              <a:t>13</a:t>
            </a:fld>
            <a:endParaRPr lang="en-US"/>
          </a:p>
        </p:txBody>
      </p:sp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B9899A5-3C5C-40A2-AB4F-E0D6FA865048}" type="slidenum">
              <a:rPr lang="ar-SA"/>
              <a:pPr/>
              <a:t>14</a:t>
            </a:fld>
            <a:endParaRPr lang="en-US"/>
          </a:p>
        </p:txBody>
      </p:sp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850A82F-60B8-43D1-BB82-D9159B14F6F6}" type="slidenum">
              <a:rPr lang="ar-SA"/>
              <a:pPr/>
              <a:t>15</a:t>
            </a:fld>
            <a:endParaRPr lang="en-US"/>
          </a:p>
        </p:txBody>
      </p:sp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B51AA21-84EE-4FA1-8515-1B0AB4CC992D}" type="slidenum">
              <a:rPr lang="ar-SA"/>
              <a:pPr/>
              <a:t>16</a:t>
            </a:fld>
            <a:endParaRPr lang="en-US"/>
          </a:p>
        </p:txBody>
      </p:sp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C3460C4-D5F6-4177-B2F8-98E08ADB9EA5}" type="slidenum">
              <a:rPr lang="ar-SA"/>
              <a:pPr/>
              <a:t>17</a:t>
            </a:fld>
            <a:endParaRPr lang="en-US"/>
          </a:p>
        </p:txBody>
      </p:sp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691CBE5-AA18-4BC3-9C81-FD0EA4BB0699}" type="slidenum">
              <a:rPr lang="ar-SA"/>
              <a:pPr/>
              <a:t>18</a:t>
            </a:fld>
            <a:endParaRPr lang="en-US"/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453ED21-6EDF-40E3-B3A7-4AB729008340}" type="slidenum">
              <a:rPr lang="ar-SA"/>
              <a:pPr/>
              <a:t>19</a:t>
            </a:fld>
            <a:endParaRPr lang="en-US"/>
          </a:p>
        </p:txBody>
      </p:sp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6B8104D-6604-4657-997E-FA2B6561EEE0}" type="slidenum">
              <a:rPr lang="ar-SA"/>
              <a:pPr/>
              <a:t>20</a:t>
            </a:fld>
            <a:endParaRPr lang="en-US"/>
          </a:p>
        </p:txBody>
      </p:sp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AB0C9A1-57B9-4A4E-B77D-B60A314DC6DD}" type="slidenum">
              <a:rPr lang="ar-SA"/>
              <a:pPr/>
              <a:t>21</a:t>
            </a:fld>
            <a:endParaRPr lang="en-US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881EB8-15F4-47C1-A0C2-5EB29517BB1B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066873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A5E15D-A5C9-47EF-8745-196DCBE2B640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99643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B05451-E7B5-4BDD-9604-D080F5CD0244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209319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181E13-68B0-4827-B414-E40F2EB331CE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60727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8C16F7-C888-413C-AF5D-75F5159EBB92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970488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F79CC4-E394-4953-83C0-C684750F7EC5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20848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38FE9E-83B9-4A9A-8546-3F0D7B70BEED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743894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746F25-82A9-4F9A-BC9B-C7A0EF8BC048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92110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EB0EE3-F7A2-4ADF-B185-433E2A045887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86242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C4126C-12AC-4B35-8330-F12E9F28D8ED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683071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38A687-E6A6-448C-8FDF-99298DBC461D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539021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rtl="0">
              <a:defRPr sz="1400"/>
            </a:lvl1pPr>
          </a:lstStyle>
          <a:p>
            <a:fld id="{B38E9F73-9B6B-48EF-81DA-8CCA4C9906E1}" type="slidenum">
              <a:rPr lang="ar-SA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r" rtl="1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D44EB-0EA9-48FF-A961-735CF18B373C}" type="slidenum">
              <a:rPr lang="ar-SA"/>
              <a:pPr/>
              <a:t>1</a:t>
            </a:fld>
            <a:endParaRPr lang="en-US"/>
          </a:p>
        </p:txBody>
      </p:sp>
      <p:sp>
        <p:nvSpPr>
          <p:cNvPr id="28674" name="AutoShape 2"/>
          <p:cNvSpPr>
            <a:spLocks noChangeArrowheads="1"/>
          </p:cNvSpPr>
          <p:nvPr/>
        </p:nvSpPr>
        <p:spPr bwMode="auto">
          <a:xfrm>
            <a:off x="914400" y="609600"/>
            <a:ext cx="7239000" cy="3886200"/>
          </a:xfrm>
          <a:prstGeom prst="star32">
            <a:avLst>
              <a:gd name="adj" fmla="val 42620"/>
            </a:avLst>
          </a:prstGeom>
          <a:gradFill rotWithShape="1">
            <a:gsLst>
              <a:gs pos="0">
                <a:schemeClr val="bg1"/>
              </a:gs>
              <a:gs pos="100000">
                <a:srgbClr val="CC99FF"/>
              </a:gs>
            </a:gsLst>
            <a:path path="shape">
              <a:fillToRect l="50000" t="50000" r="50000" b="50000"/>
            </a:path>
          </a:gradFill>
          <a:ln w="28575" cap="rnd">
            <a:solidFill>
              <a:schemeClr val="bg1"/>
            </a:solidFill>
            <a:prstDash val="sysDot"/>
            <a:miter lim="800000"/>
            <a:headEnd/>
            <a:tailEnd/>
          </a:ln>
          <a:effectLst>
            <a:outerShdw dist="107763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/>
            <a:r>
              <a:rPr lang="ar-EG" sz="4000" b="1">
                <a:solidFill>
                  <a:schemeClr val="tx2"/>
                </a:solidFill>
              </a:rPr>
              <a:t>غزوة مؤتة</a:t>
            </a:r>
            <a:r>
              <a:rPr lang="ar-SA" sz="4000" b="1">
                <a:solidFill>
                  <a:schemeClr val="tx2"/>
                </a:solidFill>
              </a:rPr>
              <a:t> </a:t>
            </a:r>
            <a:r>
              <a:rPr lang="ar-EG" sz="4000" b="1">
                <a:solidFill>
                  <a:schemeClr val="tx2"/>
                </a:solidFill>
              </a:rPr>
              <a:t/>
            </a:r>
            <a:br>
              <a:rPr lang="ar-EG" sz="4000" b="1">
                <a:solidFill>
                  <a:schemeClr val="tx2"/>
                </a:solidFill>
              </a:rPr>
            </a:br>
            <a:r>
              <a:rPr lang="ar-SA" sz="4000" b="1">
                <a:solidFill>
                  <a:schemeClr val="tx2"/>
                </a:solidFill>
              </a:rPr>
              <a:t>أول معركة بين المسلمين والروم</a:t>
            </a:r>
            <a:endParaRPr lang="en-US" sz="4000" b="1">
              <a:solidFill>
                <a:schemeClr val="tx2"/>
              </a:solidFill>
            </a:endParaRPr>
          </a:p>
        </p:txBody>
      </p:sp>
      <p:sp>
        <p:nvSpPr>
          <p:cNvPr id="2" name="نجمة ذات 8 نقاط 1"/>
          <p:cNvSpPr/>
          <p:nvPr/>
        </p:nvSpPr>
        <p:spPr>
          <a:xfrm>
            <a:off x="1828800" y="5105400"/>
            <a:ext cx="6172200" cy="1524000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 err="1" smtClean="0">
                <a:solidFill>
                  <a:srgbClr val="FF0000"/>
                </a:solidFill>
              </a:rPr>
              <a:t>أ.د</a:t>
            </a:r>
            <a:r>
              <a:rPr lang="ar-SA" sz="4000" b="1" dirty="0" smtClean="0">
                <a:solidFill>
                  <a:srgbClr val="FF0000"/>
                </a:solidFill>
              </a:rPr>
              <a:t> أحمد عبد الله الطيار</a:t>
            </a:r>
            <a:endParaRPr lang="ar-SA" sz="4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EC524-00A9-4657-9B4F-A3EA03AB0184}" type="slidenum">
              <a:rPr lang="ar-SA"/>
              <a:pPr/>
              <a:t>2</a:t>
            </a:fld>
            <a:endParaRPr lang="en-US"/>
          </a:p>
        </p:txBody>
      </p:sp>
      <p:grpSp>
        <p:nvGrpSpPr>
          <p:cNvPr id="22541" name="Group 13"/>
          <p:cNvGrpSpPr>
            <a:grpSpLocks/>
          </p:cNvGrpSpPr>
          <p:nvPr/>
        </p:nvGrpSpPr>
        <p:grpSpPr bwMode="auto">
          <a:xfrm>
            <a:off x="838200" y="381000"/>
            <a:ext cx="7805766" cy="6100763"/>
            <a:chOff x="528" y="240"/>
            <a:chExt cx="3778" cy="3843"/>
          </a:xfrm>
        </p:grpSpPr>
        <p:grpSp>
          <p:nvGrpSpPr>
            <p:cNvPr id="22539" name="Group 11"/>
            <p:cNvGrpSpPr>
              <a:grpSpLocks/>
            </p:cNvGrpSpPr>
            <p:nvPr/>
          </p:nvGrpSpPr>
          <p:grpSpPr bwMode="auto">
            <a:xfrm>
              <a:off x="537" y="240"/>
              <a:ext cx="3769" cy="3843"/>
              <a:chOff x="441" y="192"/>
              <a:chExt cx="3769" cy="3843"/>
            </a:xfrm>
          </p:grpSpPr>
          <p:pic>
            <p:nvPicPr>
              <p:cNvPr id="22536" name="Picture 8" descr="021%20%D8%BA%D8%B2%D9%88%D8%A9%20%D9%85%D8%A4%D8%AA%D8%A9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1" y="192"/>
                <a:ext cx="3769" cy="384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2537" name="Oval 9"/>
              <p:cNvSpPr>
                <a:spLocks noChangeArrowheads="1"/>
              </p:cNvSpPr>
              <p:nvPr/>
            </p:nvSpPr>
            <p:spPr bwMode="auto">
              <a:xfrm>
                <a:off x="1632" y="528"/>
                <a:ext cx="384" cy="432"/>
              </a:xfrm>
              <a:prstGeom prst="ellipse">
                <a:avLst/>
              </a:prstGeom>
              <a:noFill/>
              <a:ln w="38100">
                <a:solidFill>
                  <a:srgbClr val="3333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SA"/>
              </a:p>
            </p:txBody>
          </p:sp>
        </p:grpSp>
        <p:sp>
          <p:nvSpPr>
            <p:cNvPr id="22540" name="Line 12"/>
            <p:cNvSpPr>
              <a:spLocks noChangeShapeType="1"/>
            </p:cNvSpPr>
            <p:nvPr/>
          </p:nvSpPr>
          <p:spPr bwMode="auto">
            <a:xfrm flipV="1">
              <a:off x="528" y="864"/>
              <a:ext cx="1056" cy="480"/>
            </a:xfrm>
            <a:prstGeom prst="line">
              <a:avLst/>
            </a:prstGeom>
            <a:noFill/>
            <a:ln w="76200" cmpd="tri">
              <a:solidFill>
                <a:srgbClr val="3333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ar-SA"/>
            </a:p>
          </p:txBody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25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25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2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52" name="Picture 8" descr="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0600" y="228600"/>
            <a:ext cx="7086600" cy="6324600"/>
          </a:xfrm>
          <a:prstGeom prst="rect">
            <a:avLst/>
          </a:prstGeom>
          <a:noFill/>
        </p:spPr>
      </p:pic>
      <p:sp>
        <p:nvSpPr>
          <p:cNvPr id="108553" name="Line 9"/>
          <p:cNvSpPr>
            <a:spLocks noChangeShapeType="1"/>
          </p:cNvSpPr>
          <p:nvPr/>
        </p:nvSpPr>
        <p:spPr bwMode="auto">
          <a:xfrm flipH="1" flipV="1">
            <a:off x="2819400" y="1905000"/>
            <a:ext cx="1828800" cy="2133600"/>
          </a:xfrm>
          <a:prstGeom prst="line">
            <a:avLst/>
          </a:prstGeom>
          <a:noFill/>
          <a:ln w="76200">
            <a:solidFill>
              <a:schemeClr val="accent2"/>
            </a:solidFill>
            <a:round/>
            <a:headEnd type="oval" w="sm" len="sm"/>
            <a:tailEnd type="triangle" w="med" len="med"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108554" name="Oval 10"/>
          <p:cNvSpPr>
            <a:spLocks noChangeArrowheads="1"/>
          </p:cNvSpPr>
          <p:nvPr/>
        </p:nvSpPr>
        <p:spPr bwMode="auto">
          <a:xfrm>
            <a:off x="2286000" y="1524000"/>
            <a:ext cx="685800" cy="381000"/>
          </a:xfrm>
          <a:prstGeom prst="ellipse">
            <a:avLst/>
          </a:prstGeom>
          <a:solidFill>
            <a:srgbClr val="FF9900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SA" sz="2400" b="1"/>
              <a:t>معان</a:t>
            </a:r>
            <a:endParaRPr lang="en-US" sz="24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3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533400"/>
            <a:ext cx="8358246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A5217-DB84-43D8-A69A-031BE6191F51}" type="slidenum">
              <a:rPr lang="ar-SA"/>
              <a:pPr/>
              <a:t>5</a:t>
            </a:fld>
            <a:endParaRPr lang="en-US"/>
          </a:p>
        </p:txBody>
      </p:sp>
      <p:grpSp>
        <p:nvGrpSpPr>
          <p:cNvPr id="24587" name="Group 11"/>
          <p:cNvGrpSpPr>
            <a:grpSpLocks/>
          </p:cNvGrpSpPr>
          <p:nvPr/>
        </p:nvGrpSpPr>
        <p:grpSpPr bwMode="auto">
          <a:xfrm>
            <a:off x="1143000" y="685800"/>
            <a:ext cx="6781800" cy="5319713"/>
            <a:chOff x="720" y="432"/>
            <a:chExt cx="4272" cy="3351"/>
          </a:xfrm>
        </p:grpSpPr>
        <p:sp>
          <p:nvSpPr>
            <p:cNvPr id="24582" name="Text Box 6"/>
            <p:cNvSpPr txBox="1">
              <a:spLocks noChangeArrowheads="1"/>
            </p:cNvSpPr>
            <p:nvPr/>
          </p:nvSpPr>
          <p:spPr bwMode="auto">
            <a:xfrm>
              <a:off x="1728" y="3552"/>
              <a:ext cx="199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ar-SA" b="1"/>
                <a:t>مشهد أقامه المماليك لشهداء غزوة مؤتة</a:t>
              </a:r>
              <a:endParaRPr lang="en-US" b="1"/>
            </a:p>
          </p:txBody>
        </p:sp>
        <p:pic>
          <p:nvPicPr>
            <p:cNvPr id="24586" name="Picture 10" descr="%D9%85%D8%A4%D8%AA%D8%A9_932_919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0" y="432"/>
              <a:ext cx="4272" cy="2976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45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45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24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739D7-86D8-47FC-8DCE-625993EA1B59}" type="slidenum">
              <a:rPr lang="ar-SA"/>
              <a:pPr/>
              <a:t>6</a:t>
            </a:fld>
            <a:endParaRPr lang="en-US"/>
          </a:p>
        </p:txBody>
      </p:sp>
      <p:sp>
        <p:nvSpPr>
          <p:cNvPr id="3174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524000" y="1219200"/>
            <a:ext cx="7162800" cy="4906963"/>
          </a:xfrm>
          <a:ln/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ar-EG" sz="2800" b="1"/>
              <a:t>مؤتة هى إحدى قرى البلقان والتى تقع على مشارف الشام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ar-EG" sz="2800" b="1"/>
              <a:t>وتقع إلى الجنوب من الكرك ؛على بعد 12 كم عن الكرك ،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ar-EG" sz="2800" b="1"/>
              <a:t>وهى الآن تسمى بلدة مؤتة وتتبع محافظة الكرك التى تقع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ar-EG" sz="2800" b="1"/>
              <a:t>جنوب العاصمة الأردنية عمان .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ar-SA" sz="2800" b="1"/>
              <a:t>أول معركة التقى فيها المسلمون بالروم كانت في مؤتة في </a:t>
            </a:r>
            <a:endParaRPr lang="ar-EG" sz="2800" b="1"/>
          </a:p>
          <a:p>
            <a:pPr>
              <a:lnSpc>
                <a:spcPct val="90000"/>
              </a:lnSpc>
              <a:buFontTx/>
              <a:buNone/>
            </a:pPr>
            <a:r>
              <a:rPr lang="ar-SA" sz="2800" b="1" u="sng"/>
              <a:t>السنة الثامنة للهجرة</a:t>
            </a:r>
            <a:r>
              <a:rPr lang="ar-SA" sz="2800" b="1"/>
              <a:t> في جمادى الأولى، وكان عدد جيش </a:t>
            </a:r>
            <a:endParaRPr lang="ar-EG" sz="2800" b="1"/>
          </a:p>
          <a:p>
            <a:pPr>
              <a:lnSpc>
                <a:spcPct val="90000"/>
              </a:lnSpc>
              <a:buFontTx/>
              <a:buNone/>
            </a:pPr>
            <a:r>
              <a:rPr lang="ar-SA" sz="2800" b="1"/>
              <a:t>المسلمين فيها ثلاثة آلاف، وعدد جيش الروم مائة ألف، </a:t>
            </a:r>
            <a:endParaRPr lang="ar-EG" sz="2800" b="1"/>
          </a:p>
          <a:p>
            <a:pPr>
              <a:lnSpc>
                <a:spcPct val="90000"/>
              </a:lnSpc>
              <a:buFontTx/>
              <a:buNone/>
            </a:pPr>
            <a:r>
              <a:rPr lang="ar-SA" sz="2800" b="1"/>
              <a:t>وانضمت إليهم مائة ألف أخرى من قبائل لخم وجذام وبلقين </a:t>
            </a:r>
            <a:endParaRPr lang="ar-EG" sz="2800" b="1"/>
          </a:p>
          <a:p>
            <a:pPr>
              <a:lnSpc>
                <a:spcPct val="90000"/>
              </a:lnSpc>
              <a:buFontTx/>
              <a:buNone/>
            </a:pPr>
            <a:r>
              <a:rPr lang="ar-SA" sz="2800" b="1"/>
              <a:t>وغيرهم. وفيها استشهد جعفر </a:t>
            </a:r>
            <a:r>
              <a:rPr lang="ar-EG" sz="2800" b="1"/>
              <a:t>بن أبى طالب </a:t>
            </a:r>
            <a:r>
              <a:rPr lang="ar-SA" sz="2800" b="1"/>
              <a:t>وزيد بن حارثة </a:t>
            </a:r>
            <a:endParaRPr lang="ar-EG" sz="2800" b="1"/>
          </a:p>
          <a:p>
            <a:pPr>
              <a:lnSpc>
                <a:spcPct val="90000"/>
              </a:lnSpc>
              <a:buFontTx/>
              <a:buNone/>
            </a:pPr>
            <a:r>
              <a:rPr lang="ar-SA" sz="2800" b="1"/>
              <a:t>وعبد الله بن</a:t>
            </a:r>
            <a:r>
              <a:rPr lang="ar-EG" sz="2800" b="1"/>
              <a:t> </a:t>
            </a:r>
            <a:r>
              <a:rPr lang="ar-SA" sz="2800" b="1"/>
              <a:t>رواحة وجمع من الصحابة رضي الله عنهم، </a:t>
            </a:r>
            <a:endParaRPr lang="en-US" sz="2800" b="1"/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0" y="152400"/>
            <a:ext cx="9144000" cy="9144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C99FF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ar-SA"/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 rot="5400000">
            <a:off x="-2552700" y="2933700"/>
            <a:ext cx="6858000" cy="9906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C99FF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1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1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3000"/>
                                        <p:tgtEl>
                                          <p:spTgt spid="31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317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317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3000"/>
                                        <p:tgtEl>
                                          <p:spTgt spid="317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317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317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3000"/>
                                        <p:tgtEl>
                                          <p:spTgt spid="317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2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317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317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3000"/>
                                        <p:tgtEl>
                                          <p:spTgt spid="317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317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317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3000"/>
                                        <p:tgtEl>
                                          <p:spTgt spid="317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3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3000" fill="hold"/>
                                        <p:tgtEl>
                                          <p:spTgt spid="317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0" fill="hold"/>
                                        <p:tgtEl>
                                          <p:spTgt spid="317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3000"/>
                                        <p:tgtEl>
                                          <p:spTgt spid="317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4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3000" fill="hold"/>
                                        <p:tgtEl>
                                          <p:spTgt spid="317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0" fill="hold"/>
                                        <p:tgtEl>
                                          <p:spTgt spid="317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" dur="3000"/>
                                        <p:tgtEl>
                                          <p:spTgt spid="317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4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3000" fill="hold"/>
                                        <p:tgtEl>
                                          <p:spTgt spid="317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0" fill="hold"/>
                                        <p:tgtEl>
                                          <p:spTgt spid="317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1" dur="3000"/>
                                        <p:tgtEl>
                                          <p:spTgt spid="317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5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3000" fill="hold"/>
                                        <p:tgtEl>
                                          <p:spTgt spid="317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000" fill="hold"/>
                                        <p:tgtEl>
                                          <p:spTgt spid="317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7" dur="3000"/>
                                        <p:tgtEl>
                                          <p:spTgt spid="317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5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3000" fill="hold"/>
                                        <p:tgtEl>
                                          <p:spTgt spid="3174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000" fill="hold"/>
                                        <p:tgtEl>
                                          <p:spTgt spid="3174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3" dur="3000"/>
                                        <p:tgtEl>
                                          <p:spTgt spid="3174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5DC44-7FF1-4FB3-A02C-1ECE710D66D3}" type="slidenum">
              <a:rPr lang="ar-SA"/>
              <a:pPr/>
              <a:t>7</a:t>
            </a:fld>
            <a:endParaRPr lang="en-US"/>
          </a:p>
        </p:txBody>
      </p:sp>
      <p:sp>
        <p:nvSpPr>
          <p:cNvPr id="337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447800" y="1219200"/>
            <a:ext cx="7239000" cy="4906963"/>
          </a:xfrm>
          <a:ln/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ar-SA" sz="2800" b="1"/>
              <a:t>وتولى قيادة المعركة في آخرها خالد بن الوليد فانحاز</a:t>
            </a:r>
            <a:r>
              <a:rPr lang="ar-EG" sz="2800" b="1"/>
              <a:t>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ar-SA" sz="2800" b="1"/>
              <a:t>بالمسلمين وانصرف بهم راجعاً إلى المدينة</a:t>
            </a:r>
            <a:r>
              <a:rPr lang="ar-EG" sz="2800" b="1"/>
              <a:t>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ar-EG" sz="2800" b="1"/>
              <a:t>وفيما يلى الموضوع بالتفصيل: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ar-SA" sz="2800" b="1"/>
              <a:t>اتّسمت العلاقات بين المسلمين والروم بالتوتّر ، فقد دأبت </a:t>
            </a:r>
            <a:endParaRPr lang="ar-EG" sz="2800" b="1"/>
          </a:p>
          <a:p>
            <a:pPr>
              <a:lnSpc>
                <a:spcPct val="90000"/>
              </a:lnSpc>
              <a:buFontTx/>
              <a:buNone/>
            </a:pPr>
            <a:r>
              <a:rPr lang="ar-SA" sz="2800" b="1"/>
              <a:t>الروم ومن والاها من العرب على مضايقة المسلمين </a:t>
            </a:r>
            <a:endParaRPr lang="ar-EG" sz="2800" b="1"/>
          </a:p>
          <a:p>
            <a:pPr>
              <a:lnSpc>
                <a:spcPct val="90000"/>
              </a:lnSpc>
              <a:buFontTx/>
              <a:buNone/>
            </a:pPr>
            <a:r>
              <a:rPr lang="ar-SA" sz="2800" b="1"/>
              <a:t>واستفزازهم بكل الطرق ، وكان من أظهرها المحاولات </a:t>
            </a:r>
            <a:endParaRPr lang="ar-EG" sz="2800" b="1"/>
          </a:p>
          <a:p>
            <a:pPr>
              <a:lnSpc>
                <a:spcPct val="90000"/>
              </a:lnSpc>
              <a:buFontTx/>
              <a:buNone/>
            </a:pPr>
            <a:r>
              <a:rPr lang="ar-SA" sz="2800" b="1"/>
              <a:t>المتكرّرة للتعرّض لتجارة المسلمين القادمة من الشام ، </a:t>
            </a:r>
            <a:endParaRPr lang="ar-EG" sz="2800" b="1"/>
          </a:p>
          <a:p>
            <a:pPr>
              <a:lnSpc>
                <a:spcPct val="90000"/>
              </a:lnSpc>
              <a:buFontTx/>
              <a:buNone/>
            </a:pPr>
            <a:r>
              <a:rPr lang="ar-SA" sz="2800" b="1"/>
              <a:t>والقيام بالسلب والنهب للقوافل التي تمرّ بطريقهم ، ناهيك </a:t>
            </a:r>
            <a:endParaRPr lang="ar-EG" sz="2800" b="1"/>
          </a:p>
          <a:p>
            <a:pPr>
              <a:lnSpc>
                <a:spcPct val="90000"/>
              </a:lnSpc>
              <a:buFontTx/>
              <a:buNone/>
            </a:pPr>
            <a:r>
              <a:rPr lang="ar-SA" sz="2800" b="1"/>
              <a:t>عمّا مارسوه من ضغوطاتٍ ومضايقاتٍ طالت كل مسلم وقع </a:t>
            </a:r>
            <a:endParaRPr lang="ar-EG" sz="2800" b="1"/>
          </a:p>
          <a:p>
            <a:pPr>
              <a:lnSpc>
                <a:spcPct val="90000"/>
              </a:lnSpc>
              <a:buFontTx/>
              <a:buNone/>
            </a:pPr>
            <a:r>
              <a:rPr lang="ar-SA" sz="2800" b="1"/>
              <a:t>تحت أيديهم .  </a:t>
            </a:r>
            <a:endParaRPr lang="en-US" sz="2800" b="1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152400"/>
            <a:ext cx="9144000" cy="9144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C99FF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ar-SA"/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 rot="5400000">
            <a:off x="-2552700" y="2933700"/>
            <a:ext cx="6858000" cy="9906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C99FF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37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37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3000"/>
                                        <p:tgtEl>
                                          <p:spTgt spid="337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337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337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3000"/>
                                        <p:tgtEl>
                                          <p:spTgt spid="337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337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337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3000"/>
                                        <p:tgtEl>
                                          <p:spTgt spid="337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2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337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337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3000"/>
                                        <p:tgtEl>
                                          <p:spTgt spid="337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337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337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3000"/>
                                        <p:tgtEl>
                                          <p:spTgt spid="337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3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3000" fill="hold"/>
                                        <p:tgtEl>
                                          <p:spTgt spid="337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0" fill="hold"/>
                                        <p:tgtEl>
                                          <p:spTgt spid="337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3000"/>
                                        <p:tgtEl>
                                          <p:spTgt spid="337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4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3000" fill="hold"/>
                                        <p:tgtEl>
                                          <p:spTgt spid="337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0" fill="hold"/>
                                        <p:tgtEl>
                                          <p:spTgt spid="337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" dur="3000"/>
                                        <p:tgtEl>
                                          <p:spTgt spid="337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4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3000" fill="hold"/>
                                        <p:tgtEl>
                                          <p:spTgt spid="337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0" fill="hold"/>
                                        <p:tgtEl>
                                          <p:spTgt spid="337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1" dur="3000"/>
                                        <p:tgtEl>
                                          <p:spTgt spid="337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5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3000" fill="hold"/>
                                        <p:tgtEl>
                                          <p:spTgt spid="3379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000" fill="hold"/>
                                        <p:tgtEl>
                                          <p:spTgt spid="3379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7" dur="3000"/>
                                        <p:tgtEl>
                                          <p:spTgt spid="3379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5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3000" fill="hold"/>
                                        <p:tgtEl>
                                          <p:spTgt spid="3379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000" fill="hold"/>
                                        <p:tgtEl>
                                          <p:spTgt spid="3379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3" dur="3000"/>
                                        <p:tgtEl>
                                          <p:spTgt spid="3379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459B2-FCAF-49EF-8FE0-A16A2164B880}" type="slidenum">
              <a:rPr lang="ar-SA"/>
              <a:pPr/>
              <a:t>8</a:t>
            </a:fld>
            <a:endParaRPr lang="en-US"/>
          </a:p>
        </p:txBody>
      </p:sp>
      <p:sp>
        <p:nvSpPr>
          <p:cNvPr id="3584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524000" y="1219200"/>
            <a:ext cx="7162800" cy="4906963"/>
          </a:xfrm>
          <a:ln/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ar-SA" sz="2800" b="1"/>
              <a:t>وبلغ الأذى ذروته حين بعث رسول الله صلى الله عليه وسلم</a:t>
            </a:r>
            <a:endParaRPr lang="ar-EG" sz="2800" b="1"/>
          </a:p>
          <a:p>
            <a:pPr>
              <a:lnSpc>
                <a:spcPct val="90000"/>
              </a:lnSpc>
              <a:buFontTx/>
              <a:buNone/>
            </a:pPr>
            <a:r>
              <a:rPr lang="ar-SA" sz="2800" b="1"/>
              <a:t>الحارث بن عمير الأزدي رسولاً إلى ملك بصرى من أرض </a:t>
            </a:r>
            <a:endParaRPr lang="ar-EG" sz="2800" b="1"/>
          </a:p>
          <a:p>
            <a:pPr>
              <a:lnSpc>
                <a:spcPct val="90000"/>
              </a:lnSpc>
              <a:buFontTx/>
              <a:buNone/>
            </a:pPr>
            <a:r>
              <a:rPr lang="ar-SA" sz="2800" b="1"/>
              <a:t>الشام يدعوه إلى الإسلام ، فما كان من ملك بصرى شرحبيل </a:t>
            </a:r>
            <a:endParaRPr lang="ar-EG" sz="2800" b="1"/>
          </a:p>
          <a:p>
            <a:pPr>
              <a:lnSpc>
                <a:spcPct val="90000"/>
              </a:lnSpc>
              <a:buFontTx/>
              <a:buNone/>
            </a:pPr>
            <a:r>
              <a:rPr lang="ar-SA" sz="2800" b="1"/>
              <a:t>بن عمرو الغساني إلا أن قتل </a:t>
            </a:r>
            <a:r>
              <a:rPr lang="ar-EG" sz="2800" b="1"/>
              <a:t>ال</a:t>
            </a:r>
            <a:r>
              <a:rPr lang="ar-SA" sz="2800" b="1"/>
              <a:t>رسول</a:t>
            </a:r>
            <a:r>
              <a:rPr lang="ar-EG" sz="2800" b="1"/>
              <a:t> الذى أرسله </a:t>
            </a:r>
            <a:r>
              <a:rPr lang="ar-SA" sz="2800" b="1"/>
              <a:t>رسول الله </a:t>
            </a:r>
            <a:endParaRPr lang="ar-EG" sz="2800" b="1"/>
          </a:p>
          <a:p>
            <a:pPr>
              <a:lnSpc>
                <a:spcPct val="90000"/>
              </a:lnSpc>
              <a:buFontTx/>
              <a:buNone/>
            </a:pPr>
            <a:r>
              <a:rPr lang="ar-SA" sz="2800" b="1"/>
              <a:t>صلى الله عليه وسلم ، فاشتدّ ذلك على رسول الله صلى الله </a:t>
            </a:r>
            <a:endParaRPr lang="ar-EG" sz="2800" b="1"/>
          </a:p>
          <a:p>
            <a:pPr>
              <a:lnSpc>
                <a:spcPct val="90000"/>
              </a:lnSpc>
              <a:buFontTx/>
              <a:buNone/>
            </a:pPr>
            <a:r>
              <a:rPr lang="ar-EG" sz="2800" b="1"/>
              <a:t>ع</a:t>
            </a:r>
            <a:r>
              <a:rPr lang="ar-SA" sz="2800" b="1"/>
              <a:t>ليه وسلم ؛ إذ كان هذا هو أول رسولٍ له يُقتل على خلاف ما </a:t>
            </a:r>
            <a:endParaRPr lang="ar-EG" sz="2800" b="1"/>
          </a:p>
          <a:p>
            <a:pPr>
              <a:lnSpc>
                <a:spcPct val="90000"/>
              </a:lnSpc>
              <a:buFontTx/>
              <a:buNone/>
            </a:pPr>
            <a:r>
              <a:rPr lang="ar-SA" sz="2800" b="1"/>
              <a:t>جرت العادة من إكرام الرسل وعدم التعرّض لهم . فدعا النبي </a:t>
            </a:r>
            <a:endParaRPr lang="ar-EG" sz="2800" b="1"/>
          </a:p>
          <a:p>
            <a:pPr>
              <a:lnSpc>
                <a:spcPct val="90000"/>
              </a:lnSpc>
              <a:buFontTx/>
              <a:buNone/>
            </a:pPr>
            <a:r>
              <a:rPr lang="ar-SA" sz="2800" b="1"/>
              <a:t>صلى الله عليه وسلم الناس للخروج ومقاتلة الروم حتى يضع </a:t>
            </a:r>
            <a:endParaRPr lang="ar-EG" sz="2800" b="1"/>
          </a:p>
          <a:p>
            <a:pPr>
              <a:lnSpc>
                <a:spcPct val="90000"/>
              </a:lnSpc>
              <a:buFontTx/>
              <a:buNone/>
            </a:pPr>
            <a:r>
              <a:rPr lang="ar-SA" sz="2800" b="1"/>
              <a:t>حداً لهذه التصرّفات الهمجية ولأجل تأديبهم ، وسرعان ما </a:t>
            </a:r>
            <a:endParaRPr lang="ar-EG" sz="2800" b="1"/>
          </a:p>
          <a:p>
            <a:pPr>
              <a:lnSpc>
                <a:spcPct val="90000"/>
              </a:lnSpc>
              <a:buFontTx/>
              <a:buNone/>
            </a:pPr>
            <a:r>
              <a:rPr lang="ar-SA" sz="2800" b="1"/>
              <a:t>اجتمع عند النبي ثلاثة آلاف مقاتل ، </a:t>
            </a:r>
            <a:endParaRPr lang="en-US" sz="2800" b="1"/>
          </a:p>
        </p:txBody>
      </p:sp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0" y="152400"/>
            <a:ext cx="9144000" cy="9144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C99FF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ar-SA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 rot="5400000">
            <a:off x="-2552700" y="2933700"/>
            <a:ext cx="6858000" cy="9906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C99FF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58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58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3000"/>
                                        <p:tgtEl>
                                          <p:spTgt spid="358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358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358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3000"/>
                                        <p:tgtEl>
                                          <p:spTgt spid="358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358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358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3000"/>
                                        <p:tgtEl>
                                          <p:spTgt spid="358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2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358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358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3000"/>
                                        <p:tgtEl>
                                          <p:spTgt spid="358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358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358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3000"/>
                                        <p:tgtEl>
                                          <p:spTgt spid="358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3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3000" fill="hold"/>
                                        <p:tgtEl>
                                          <p:spTgt spid="358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0" fill="hold"/>
                                        <p:tgtEl>
                                          <p:spTgt spid="358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3000"/>
                                        <p:tgtEl>
                                          <p:spTgt spid="358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4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3000" fill="hold"/>
                                        <p:tgtEl>
                                          <p:spTgt spid="358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0" fill="hold"/>
                                        <p:tgtEl>
                                          <p:spTgt spid="358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" dur="3000"/>
                                        <p:tgtEl>
                                          <p:spTgt spid="358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4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3000" fill="hold"/>
                                        <p:tgtEl>
                                          <p:spTgt spid="3584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0" fill="hold"/>
                                        <p:tgtEl>
                                          <p:spTgt spid="3584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1" dur="3000"/>
                                        <p:tgtEl>
                                          <p:spTgt spid="3584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5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3000" fill="hold"/>
                                        <p:tgtEl>
                                          <p:spTgt spid="3584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000" fill="hold"/>
                                        <p:tgtEl>
                                          <p:spTgt spid="3584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7" dur="3000"/>
                                        <p:tgtEl>
                                          <p:spTgt spid="3584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5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3000" fill="hold"/>
                                        <p:tgtEl>
                                          <p:spTgt spid="3584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000" fill="hold"/>
                                        <p:tgtEl>
                                          <p:spTgt spid="3584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3" dur="3000"/>
                                        <p:tgtEl>
                                          <p:spTgt spid="3584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52502-3C5A-47FD-AFE6-6AD3B48A77D7}" type="slidenum">
              <a:rPr lang="ar-SA"/>
              <a:pPr/>
              <a:t>9</a:t>
            </a:fld>
            <a:endParaRPr lang="en-US"/>
          </a:p>
        </p:txBody>
      </p:sp>
      <p:sp>
        <p:nvSpPr>
          <p:cNvPr id="378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524000" y="1219200"/>
            <a:ext cx="7162800" cy="4906963"/>
          </a:xfrm>
          <a:ln/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ar-SA" sz="2800" b="1"/>
              <a:t>فعقد الراية لثلاثة منهم وجعل إمرتهم بالتناوب ،</a:t>
            </a:r>
            <a:r>
              <a:rPr lang="ar-EG" sz="2800" b="1"/>
              <a:t>و</a:t>
            </a:r>
            <a:r>
              <a:rPr lang="ar-SA" sz="2800" b="1"/>
              <a:t>قال صلى </a:t>
            </a:r>
            <a:endParaRPr lang="ar-EG" sz="2800" b="1"/>
          </a:p>
          <a:p>
            <a:pPr>
              <a:lnSpc>
                <a:spcPct val="80000"/>
              </a:lnSpc>
              <a:buFontTx/>
              <a:buNone/>
            </a:pPr>
            <a:r>
              <a:rPr lang="ar-SA" sz="2800" b="1"/>
              <a:t>الله عليه وسلم :</a:t>
            </a:r>
            <a:r>
              <a:rPr lang="en-US" sz="2800" b="1">
                <a:solidFill>
                  <a:srgbClr val="3333FF"/>
                </a:solidFill>
              </a:rPr>
              <a:t>” </a:t>
            </a:r>
            <a:r>
              <a:rPr lang="ar-SA" sz="2800" b="1">
                <a:solidFill>
                  <a:srgbClr val="3333FF"/>
                </a:solidFill>
              </a:rPr>
              <a:t> إن أصيب زيد بن حارثة فجعفر</a:t>
            </a:r>
            <a:r>
              <a:rPr lang="ar-EG" sz="2800" b="1">
                <a:solidFill>
                  <a:srgbClr val="3333FF"/>
                </a:solidFill>
              </a:rPr>
              <a:t> </a:t>
            </a:r>
            <a:r>
              <a:rPr lang="ar-SA" sz="2800" b="1">
                <a:solidFill>
                  <a:srgbClr val="3333FF"/>
                </a:solidFill>
              </a:rPr>
              <a:t>بن أبي </a:t>
            </a:r>
            <a:endParaRPr lang="ar-EG" sz="2800" b="1">
              <a:solidFill>
                <a:srgbClr val="3333FF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ar-SA" sz="2800" b="1">
                <a:solidFill>
                  <a:srgbClr val="3333FF"/>
                </a:solidFill>
              </a:rPr>
              <a:t>طالب فإن أصيب جعفر فعبد الله بن رواحة </a:t>
            </a:r>
            <a:r>
              <a:rPr lang="en-US" sz="2800" b="1">
                <a:solidFill>
                  <a:srgbClr val="3333FF"/>
                </a:solidFill>
              </a:rPr>
              <a:t>“</a:t>
            </a:r>
            <a:r>
              <a:rPr lang="ar-SA" sz="2800" b="1"/>
              <a:t> رواه البخاري </a:t>
            </a:r>
            <a:endParaRPr lang="ar-EG" sz="2800" b="1"/>
          </a:p>
          <a:p>
            <a:pPr>
              <a:lnSpc>
                <a:spcPct val="80000"/>
              </a:lnSpc>
              <a:buFontTx/>
              <a:buNone/>
            </a:pPr>
            <a:r>
              <a:rPr lang="ar-SA" sz="2800" b="1"/>
              <a:t>ومسلم ، فتجهّز الناس وخرجوا ، وكان ذلك يوم الجمعة من </a:t>
            </a:r>
            <a:endParaRPr lang="ar-EG" sz="2800" b="1"/>
          </a:p>
          <a:p>
            <a:pPr>
              <a:lnSpc>
                <a:spcPct val="80000"/>
              </a:lnSpc>
              <a:buFontTx/>
              <a:buNone/>
            </a:pPr>
            <a:r>
              <a:rPr lang="ar-SA" sz="2800" b="1"/>
              <a:t>السنة الثامنة للهجرة النبوية ، فلما ودّع الناس أمراء رسول </a:t>
            </a:r>
            <a:endParaRPr lang="ar-EG" sz="2800" b="1"/>
          </a:p>
          <a:p>
            <a:pPr>
              <a:lnSpc>
                <a:spcPct val="80000"/>
              </a:lnSpc>
              <a:buFontTx/>
              <a:buNone/>
            </a:pPr>
            <a:r>
              <a:rPr lang="ar-SA" sz="2800" b="1"/>
              <a:t>الله صلى الله عليه وسلم ، وسلّموا عليهم ، بكى عبد الله بن </a:t>
            </a:r>
            <a:endParaRPr lang="ar-EG" sz="2800" b="1"/>
          </a:p>
          <a:p>
            <a:pPr>
              <a:lnSpc>
                <a:spcPct val="80000"/>
              </a:lnSpc>
              <a:buFontTx/>
              <a:buNone/>
            </a:pPr>
            <a:r>
              <a:rPr lang="ar-SA" sz="2800" b="1"/>
              <a:t>رواحة فقالوا : ما يبكيك يا ابن رواحة فقال : </a:t>
            </a:r>
            <a:r>
              <a:rPr lang="ar-SA" sz="2800" b="1">
                <a:solidFill>
                  <a:srgbClr val="800080"/>
                </a:solidFill>
              </a:rPr>
              <a:t>" أما والله ما </a:t>
            </a:r>
            <a:endParaRPr lang="ar-EG" sz="2800" b="1">
              <a:solidFill>
                <a:srgbClr val="800080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ar-SA" sz="2800" b="1">
                <a:solidFill>
                  <a:srgbClr val="800080"/>
                </a:solidFill>
              </a:rPr>
              <a:t>بي حب الدنيا ولا صبابة بكم ، ولكني سمعت رسول الله صلى </a:t>
            </a:r>
            <a:endParaRPr lang="ar-EG" sz="2800" b="1">
              <a:solidFill>
                <a:srgbClr val="800080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ar-SA" sz="2800" b="1">
                <a:solidFill>
                  <a:srgbClr val="800080"/>
                </a:solidFill>
              </a:rPr>
              <a:t>الله عليه وسلم يقرأ آية من كتاب الله يذكر فيها النار</a:t>
            </a:r>
            <a:r>
              <a:rPr lang="ar-SA" sz="2800" b="1"/>
              <a:t> </a:t>
            </a:r>
            <a:r>
              <a:rPr lang="ar-SA" sz="2800" b="1">
                <a:solidFill>
                  <a:srgbClr val="3333FF"/>
                </a:solidFill>
              </a:rPr>
              <a:t>:{وإن </a:t>
            </a:r>
            <a:endParaRPr lang="ar-EG" sz="2800" b="1">
              <a:solidFill>
                <a:srgbClr val="3333FF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ar-SA" sz="2800" b="1">
                <a:solidFill>
                  <a:srgbClr val="3333FF"/>
                </a:solidFill>
              </a:rPr>
              <a:t>منكم إلا واردها كان على ربك حتما مقضيا}</a:t>
            </a:r>
            <a:r>
              <a:rPr lang="ar-SA" sz="2800" b="1"/>
              <a:t>(مريم: 71) </a:t>
            </a:r>
            <a:endParaRPr lang="ar-EG" sz="2800" b="1"/>
          </a:p>
          <a:p>
            <a:pPr>
              <a:lnSpc>
                <a:spcPct val="80000"/>
              </a:lnSpc>
              <a:buFontTx/>
              <a:buNone/>
            </a:pPr>
            <a:r>
              <a:rPr lang="ar-SA" sz="2800" b="1">
                <a:solidFill>
                  <a:srgbClr val="800080"/>
                </a:solidFill>
              </a:rPr>
              <a:t>فلست أدري كيف لي بالصدر بعد الورود ؟ ".</a:t>
            </a:r>
            <a:r>
              <a:rPr lang="ar-SA" sz="2800" b="1"/>
              <a:t> </a:t>
            </a:r>
            <a:endParaRPr lang="en-US" sz="2800"/>
          </a:p>
        </p:txBody>
      </p:sp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0" y="152400"/>
            <a:ext cx="9144000" cy="9144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C99FF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ar-SA"/>
          </a:p>
        </p:txBody>
      </p:sp>
      <p:sp>
        <p:nvSpPr>
          <p:cNvPr id="37892" name="Rectangle 4"/>
          <p:cNvSpPr>
            <a:spLocks noChangeArrowheads="1"/>
          </p:cNvSpPr>
          <p:nvPr/>
        </p:nvSpPr>
        <p:spPr bwMode="auto">
          <a:xfrm rot="5400000">
            <a:off x="-2552700" y="2933700"/>
            <a:ext cx="6858000" cy="9906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C99FF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78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78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3000"/>
                                        <p:tgtEl>
                                          <p:spTgt spid="378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378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378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3000"/>
                                        <p:tgtEl>
                                          <p:spTgt spid="378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378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378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3000"/>
                                        <p:tgtEl>
                                          <p:spTgt spid="378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2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378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378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3000"/>
                                        <p:tgtEl>
                                          <p:spTgt spid="378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378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378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3000"/>
                                        <p:tgtEl>
                                          <p:spTgt spid="378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3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3000" fill="hold"/>
                                        <p:tgtEl>
                                          <p:spTgt spid="378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0" fill="hold"/>
                                        <p:tgtEl>
                                          <p:spTgt spid="378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3000"/>
                                        <p:tgtEl>
                                          <p:spTgt spid="378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4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3000" fill="hold"/>
                                        <p:tgtEl>
                                          <p:spTgt spid="378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0" fill="hold"/>
                                        <p:tgtEl>
                                          <p:spTgt spid="378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" dur="3000"/>
                                        <p:tgtEl>
                                          <p:spTgt spid="378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4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3000" fill="hold"/>
                                        <p:tgtEl>
                                          <p:spTgt spid="3789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0" fill="hold"/>
                                        <p:tgtEl>
                                          <p:spTgt spid="3789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1" dur="3000"/>
                                        <p:tgtEl>
                                          <p:spTgt spid="3789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5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3000" fill="hold"/>
                                        <p:tgtEl>
                                          <p:spTgt spid="3789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000" fill="hold"/>
                                        <p:tgtEl>
                                          <p:spTgt spid="3789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7" dur="3000"/>
                                        <p:tgtEl>
                                          <p:spTgt spid="3789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5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3000" fill="hold"/>
                                        <p:tgtEl>
                                          <p:spTgt spid="3789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000" fill="hold"/>
                                        <p:tgtEl>
                                          <p:spTgt spid="3789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3" dur="3000"/>
                                        <p:tgtEl>
                                          <p:spTgt spid="3789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6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3000" fill="hold"/>
                                        <p:tgtEl>
                                          <p:spTgt spid="3789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000" fill="hold"/>
                                        <p:tgtEl>
                                          <p:spTgt spid="3789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9" dur="3000"/>
                                        <p:tgtEl>
                                          <p:spTgt spid="3789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92077-7966-4D5D-AA27-0ABF481693E3}" type="slidenum">
              <a:rPr lang="ar-SA"/>
              <a:pPr/>
              <a:t>10</a:t>
            </a:fld>
            <a:endParaRPr lang="en-US"/>
          </a:p>
        </p:txBody>
      </p:sp>
      <p:sp>
        <p:nvSpPr>
          <p:cNvPr id="3993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524000" y="1219200"/>
            <a:ext cx="7162800" cy="4906963"/>
          </a:xfrm>
          <a:ln/>
        </p:spPr>
        <p:txBody>
          <a:bodyPr/>
          <a:lstStyle/>
          <a:p>
            <a:pPr>
              <a:buFontTx/>
              <a:buNone/>
            </a:pPr>
            <a:r>
              <a:rPr lang="ar-SA" sz="2800" b="1"/>
              <a:t>قال المسلمون : </a:t>
            </a:r>
            <a:r>
              <a:rPr lang="ar-SA" sz="2800" b="1">
                <a:solidFill>
                  <a:srgbClr val="800080"/>
                </a:solidFill>
              </a:rPr>
              <a:t>" صحبكم الله ، ودفع عنكم ، وردّكم</a:t>
            </a:r>
            <a:r>
              <a:rPr lang="ar-EG" sz="2800" b="1">
                <a:solidFill>
                  <a:srgbClr val="800080"/>
                </a:solidFill>
              </a:rPr>
              <a:t> </a:t>
            </a:r>
            <a:r>
              <a:rPr lang="ar-SA" sz="2800" b="1">
                <a:solidFill>
                  <a:srgbClr val="800080"/>
                </a:solidFill>
              </a:rPr>
              <a:t>إلينا </a:t>
            </a:r>
            <a:endParaRPr lang="ar-EG" sz="2800" b="1">
              <a:solidFill>
                <a:srgbClr val="800080"/>
              </a:solidFill>
            </a:endParaRPr>
          </a:p>
          <a:p>
            <a:pPr>
              <a:lnSpc>
                <a:spcPct val="70000"/>
              </a:lnSpc>
              <a:buFontTx/>
              <a:buNone/>
            </a:pPr>
            <a:r>
              <a:rPr lang="ar-SA" sz="2800" b="1">
                <a:solidFill>
                  <a:srgbClr val="800080"/>
                </a:solidFill>
              </a:rPr>
              <a:t>صالحين </a:t>
            </a:r>
            <a:r>
              <a:rPr lang="en-US" sz="2800" b="1">
                <a:solidFill>
                  <a:srgbClr val="800080"/>
                </a:solidFill>
              </a:rPr>
              <a:t>“</a:t>
            </a:r>
            <a:r>
              <a:rPr lang="ar-SA" sz="2800" b="1"/>
              <a:t> فأجابهم عبد الله بن رواحة </a:t>
            </a:r>
            <a:r>
              <a:rPr lang="ar-EG" sz="2800" b="1"/>
              <a:t>مبينا تطلعه إلى 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ar-EG" sz="2800" b="1"/>
              <a:t>الشهادة</a:t>
            </a:r>
            <a:r>
              <a:rPr lang="ar-SA" sz="2800" b="1"/>
              <a:t>:</a:t>
            </a:r>
            <a:endParaRPr lang="ar-EG" sz="2800" b="1"/>
          </a:p>
          <a:p>
            <a:pPr>
              <a:lnSpc>
                <a:spcPct val="70000"/>
              </a:lnSpc>
              <a:buFontTx/>
              <a:buNone/>
            </a:pPr>
            <a:r>
              <a:rPr lang="ar-SA" sz="2800" b="1">
                <a:solidFill>
                  <a:srgbClr val="800080"/>
                </a:solidFill>
              </a:rPr>
              <a:t>لكنني أسأل الرحمن مغفرة  </a:t>
            </a:r>
            <a:r>
              <a:rPr lang="ar-EG" sz="2800" b="1">
                <a:solidFill>
                  <a:srgbClr val="800080"/>
                </a:solidFill>
              </a:rPr>
              <a:t>/</a:t>
            </a:r>
            <a:r>
              <a:rPr lang="ar-SA" sz="2800" b="1">
                <a:solidFill>
                  <a:srgbClr val="800080"/>
                </a:solidFill>
              </a:rPr>
              <a:t>  </a:t>
            </a:r>
            <a:r>
              <a:rPr lang="ar-EG" sz="2800" b="1">
                <a:solidFill>
                  <a:srgbClr val="800080"/>
                </a:solidFill>
              </a:rPr>
              <a:t> </a:t>
            </a:r>
            <a:r>
              <a:rPr lang="ar-SA" sz="2800" b="1">
                <a:solidFill>
                  <a:srgbClr val="800080"/>
                </a:solidFill>
              </a:rPr>
              <a:t>وضربة ذات فرغ تقذف الزبدا</a:t>
            </a:r>
            <a:endParaRPr lang="ar-EG" sz="2800" b="1">
              <a:solidFill>
                <a:srgbClr val="800080"/>
              </a:solidFill>
            </a:endParaRPr>
          </a:p>
          <a:p>
            <a:pPr>
              <a:lnSpc>
                <a:spcPct val="70000"/>
              </a:lnSpc>
              <a:buFontTx/>
              <a:buNone/>
            </a:pPr>
            <a:r>
              <a:rPr lang="ar-SA" sz="2800" b="1">
                <a:solidFill>
                  <a:srgbClr val="800080"/>
                </a:solidFill>
              </a:rPr>
              <a:t>أو طعنة بيدي حران مجهزة  </a:t>
            </a:r>
            <a:r>
              <a:rPr lang="ar-EG" sz="2800" b="1">
                <a:solidFill>
                  <a:srgbClr val="800080"/>
                </a:solidFill>
              </a:rPr>
              <a:t>/</a:t>
            </a:r>
            <a:r>
              <a:rPr lang="ar-SA" sz="2800" b="1">
                <a:solidFill>
                  <a:srgbClr val="800080"/>
                </a:solidFill>
              </a:rPr>
              <a:t>  بحربة تنفذ الأحشاء والكبــدا</a:t>
            </a:r>
            <a:endParaRPr lang="ar-EG" sz="2800" b="1">
              <a:solidFill>
                <a:srgbClr val="800080"/>
              </a:solidFill>
            </a:endParaRPr>
          </a:p>
          <a:p>
            <a:pPr>
              <a:lnSpc>
                <a:spcPct val="70000"/>
              </a:lnSpc>
              <a:buFontTx/>
              <a:buNone/>
            </a:pPr>
            <a:r>
              <a:rPr lang="ar-SA" sz="2800" b="1">
                <a:solidFill>
                  <a:srgbClr val="800080"/>
                </a:solidFill>
              </a:rPr>
              <a:t>حتى يقال إذا مروا على جدثي </a:t>
            </a:r>
            <a:r>
              <a:rPr lang="ar-EG" sz="2800" b="1">
                <a:solidFill>
                  <a:srgbClr val="800080"/>
                </a:solidFill>
              </a:rPr>
              <a:t>/</a:t>
            </a:r>
            <a:r>
              <a:rPr lang="ar-SA" sz="2800" b="1">
                <a:solidFill>
                  <a:srgbClr val="800080"/>
                </a:solidFill>
              </a:rPr>
              <a:t>  أرشده الله من غاز وقد رشدا</a:t>
            </a:r>
            <a:endParaRPr lang="ar-EG" sz="2800" b="1">
              <a:solidFill>
                <a:srgbClr val="800080"/>
              </a:solidFill>
            </a:endParaRPr>
          </a:p>
          <a:p>
            <a:pPr>
              <a:lnSpc>
                <a:spcPct val="70000"/>
              </a:lnSpc>
              <a:buFontTx/>
              <a:buNone/>
            </a:pPr>
            <a:r>
              <a:rPr lang="ar-SA" sz="2800" b="1"/>
              <a:t>وأوصى النبي  صلى الله عليه وسلم صحابته قائلاً : </a:t>
            </a:r>
            <a:r>
              <a:rPr lang="ar-EG" sz="2800" b="1">
                <a:solidFill>
                  <a:srgbClr val="3333FF"/>
                </a:solidFill>
              </a:rPr>
              <a:t>”</a:t>
            </a:r>
            <a:r>
              <a:rPr lang="ar-SA" sz="2800" b="1">
                <a:solidFill>
                  <a:srgbClr val="3333FF"/>
                </a:solidFill>
              </a:rPr>
              <a:t> اغزوا </a:t>
            </a:r>
            <a:endParaRPr lang="ar-EG" sz="2800" b="1">
              <a:solidFill>
                <a:srgbClr val="3333FF"/>
              </a:solidFill>
            </a:endParaRPr>
          </a:p>
          <a:p>
            <a:pPr>
              <a:lnSpc>
                <a:spcPct val="70000"/>
              </a:lnSpc>
              <a:buFontTx/>
              <a:buNone/>
            </a:pPr>
            <a:r>
              <a:rPr lang="ar-SA" sz="2800" b="1">
                <a:solidFill>
                  <a:srgbClr val="3333FF"/>
                </a:solidFill>
              </a:rPr>
              <a:t>باسم الله وفي سبيل الله ،  وقاتلوا من كفر بالله . اغزوا ولا </a:t>
            </a:r>
            <a:endParaRPr lang="ar-EG" sz="2800" b="1">
              <a:solidFill>
                <a:srgbClr val="3333FF"/>
              </a:solidFill>
            </a:endParaRPr>
          </a:p>
          <a:p>
            <a:pPr>
              <a:lnSpc>
                <a:spcPct val="70000"/>
              </a:lnSpc>
              <a:buFontTx/>
              <a:buNone/>
            </a:pPr>
            <a:r>
              <a:rPr lang="ar-SA" sz="2800" b="1">
                <a:solidFill>
                  <a:srgbClr val="3333FF"/>
                </a:solidFill>
              </a:rPr>
              <a:t>تغدروا ، ولا تغلوا ولا تمثّلوا ، ولا تقتلوا وليدا ولا أصحاب</a:t>
            </a:r>
            <a:endParaRPr lang="ar-EG" sz="2800" b="1">
              <a:solidFill>
                <a:srgbClr val="3333FF"/>
              </a:solidFill>
            </a:endParaRPr>
          </a:p>
          <a:p>
            <a:pPr>
              <a:lnSpc>
                <a:spcPct val="70000"/>
              </a:lnSpc>
              <a:buFontTx/>
              <a:buNone/>
            </a:pPr>
            <a:r>
              <a:rPr lang="ar-SA" sz="2800" b="1">
                <a:solidFill>
                  <a:srgbClr val="3333FF"/>
                </a:solidFill>
              </a:rPr>
              <a:t>الصوامع </a:t>
            </a:r>
            <a:r>
              <a:rPr lang="ar-EG" sz="2800" b="1">
                <a:solidFill>
                  <a:srgbClr val="3333FF"/>
                </a:solidFill>
              </a:rPr>
              <a:t>”</a:t>
            </a:r>
            <a:r>
              <a:rPr lang="ar-SA" sz="2800" b="1"/>
              <a:t> رواه أحمد وغيره من أصحاب السنن . </a:t>
            </a:r>
            <a:endParaRPr lang="ar-EG" sz="2800" b="1"/>
          </a:p>
          <a:p>
            <a:pPr>
              <a:lnSpc>
                <a:spcPct val="70000"/>
              </a:lnSpc>
              <a:buFontTx/>
              <a:buNone/>
            </a:pPr>
            <a:r>
              <a:rPr lang="ar-SA" sz="2800" b="1"/>
              <a:t>وسار المسلمون حتى نزلوا معان - اسم قرية - من أرض </a:t>
            </a:r>
            <a:endParaRPr lang="ar-EG" sz="2800" b="1"/>
          </a:p>
          <a:p>
            <a:pPr>
              <a:lnSpc>
                <a:spcPct val="70000"/>
              </a:lnSpc>
              <a:buFontTx/>
              <a:buNone/>
            </a:pPr>
            <a:r>
              <a:rPr lang="ar-SA" sz="2800" b="1"/>
              <a:t>الشام ، فبلغهم أن هرقل قد نزل مآب من أرض البلقاء </a:t>
            </a:r>
            <a:r>
              <a:rPr lang="ar-EG" sz="2800" b="1"/>
              <a:t>،</a:t>
            </a:r>
            <a:endParaRPr lang="en-US" sz="2800" b="1"/>
          </a:p>
        </p:txBody>
      </p:sp>
      <p:sp>
        <p:nvSpPr>
          <p:cNvPr id="39939" name="Rectangle 3"/>
          <p:cNvSpPr>
            <a:spLocks noChangeArrowheads="1"/>
          </p:cNvSpPr>
          <p:nvPr/>
        </p:nvSpPr>
        <p:spPr bwMode="auto">
          <a:xfrm>
            <a:off x="0" y="152400"/>
            <a:ext cx="9144000" cy="9144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C99FF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ar-SA"/>
          </a:p>
        </p:txBody>
      </p:sp>
      <p:sp>
        <p:nvSpPr>
          <p:cNvPr id="39940" name="Rectangle 4"/>
          <p:cNvSpPr>
            <a:spLocks noChangeArrowheads="1"/>
          </p:cNvSpPr>
          <p:nvPr/>
        </p:nvSpPr>
        <p:spPr bwMode="auto">
          <a:xfrm rot="5400000">
            <a:off x="-2552700" y="2933700"/>
            <a:ext cx="6858000" cy="9906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C99FF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99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99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3000"/>
                                        <p:tgtEl>
                                          <p:spTgt spid="399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399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399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3000"/>
                                        <p:tgtEl>
                                          <p:spTgt spid="399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399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399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3000"/>
                                        <p:tgtEl>
                                          <p:spTgt spid="399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2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399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399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3000"/>
                                        <p:tgtEl>
                                          <p:spTgt spid="399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399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399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3000"/>
                                        <p:tgtEl>
                                          <p:spTgt spid="399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3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3000" fill="hold"/>
                                        <p:tgtEl>
                                          <p:spTgt spid="399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0" fill="hold"/>
                                        <p:tgtEl>
                                          <p:spTgt spid="399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3000"/>
                                        <p:tgtEl>
                                          <p:spTgt spid="399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4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3000" fill="hold"/>
                                        <p:tgtEl>
                                          <p:spTgt spid="399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0" fill="hold"/>
                                        <p:tgtEl>
                                          <p:spTgt spid="399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" dur="3000"/>
                                        <p:tgtEl>
                                          <p:spTgt spid="399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4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3000" fill="hold"/>
                                        <p:tgtEl>
                                          <p:spTgt spid="399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0" fill="hold"/>
                                        <p:tgtEl>
                                          <p:spTgt spid="399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1" dur="3000"/>
                                        <p:tgtEl>
                                          <p:spTgt spid="399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5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3000" fill="hold"/>
                                        <p:tgtEl>
                                          <p:spTgt spid="399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000" fill="hold"/>
                                        <p:tgtEl>
                                          <p:spTgt spid="399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7" dur="3000"/>
                                        <p:tgtEl>
                                          <p:spTgt spid="399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5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3000" fill="hold"/>
                                        <p:tgtEl>
                                          <p:spTgt spid="3993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000" fill="hold"/>
                                        <p:tgtEl>
                                          <p:spTgt spid="3993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3" dur="3000"/>
                                        <p:tgtEl>
                                          <p:spTgt spid="3993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6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3000" fill="hold"/>
                                        <p:tgtEl>
                                          <p:spTgt spid="3993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000" fill="hold"/>
                                        <p:tgtEl>
                                          <p:spTgt spid="3993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9" dur="3000"/>
                                        <p:tgtEl>
                                          <p:spTgt spid="3993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7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3000" fill="hold"/>
                                        <p:tgtEl>
                                          <p:spTgt spid="3993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000" fill="hold"/>
                                        <p:tgtEl>
                                          <p:spTgt spid="3993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5" dur="3000"/>
                                        <p:tgtEl>
                                          <p:spTgt spid="3993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9A95F-706B-445D-B8D4-0E06476BC00E}" type="slidenum">
              <a:rPr lang="ar-SA"/>
              <a:pPr/>
              <a:t>11</a:t>
            </a:fld>
            <a:endParaRPr lang="en-US"/>
          </a:p>
        </p:txBody>
      </p:sp>
      <p:sp>
        <p:nvSpPr>
          <p:cNvPr id="4198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524000" y="1219200"/>
            <a:ext cx="7162800" cy="4906963"/>
          </a:xfrm>
          <a:ln/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ar-SA" sz="2800" b="1"/>
              <a:t>في مائة ألف من الروم ، وانضم إليه مائة ألف أخرى من</a:t>
            </a:r>
            <a:endParaRPr lang="ar-EG" sz="2800" b="1"/>
          </a:p>
          <a:p>
            <a:pPr>
              <a:lnSpc>
                <a:spcPct val="80000"/>
              </a:lnSpc>
              <a:buFontTx/>
              <a:buNone/>
            </a:pPr>
            <a:r>
              <a:rPr lang="ar-SA" sz="2800" b="1"/>
              <a:t>القبائل العربية الموالية له</a:t>
            </a:r>
            <a:r>
              <a:rPr lang="ar-EG" sz="2800" b="1"/>
              <a:t> </a:t>
            </a:r>
            <a:r>
              <a:rPr lang="ar-SA" sz="2800" b="1"/>
              <a:t>، فاجتمع لهرقل مائتي ألف مقاتل ،</a:t>
            </a:r>
            <a:endParaRPr lang="ar-EG" sz="2800" b="1"/>
          </a:p>
          <a:p>
            <a:pPr>
              <a:lnSpc>
                <a:spcPct val="80000"/>
              </a:lnSpc>
              <a:buFontTx/>
              <a:buNone/>
            </a:pPr>
            <a:r>
              <a:rPr lang="ar-SA" sz="2800" b="1"/>
              <a:t>فعقد المسلمون مجلسا للتشاور ، فقال بعضهم : نكتب للنبي </a:t>
            </a:r>
            <a:endParaRPr lang="ar-EG" sz="2800" b="1"/>
          </a:p>
          <a:p>
            <a:pPr>
              <a:lnSpc>
                <a:spcPct val="80000"/>
              </a:lnSpc>
              <a:buFontTx/>
              <a:buNone/>
            </a:pPr>
            <a:r>
              <a:rPr lang="ar-SA" sz="2800" b="1"/>
              <a:t>صلى الله عليه وسلم نخبره بعدد عدونا ، فإما أن يمدنا </a:t>
            </a:r>
            <a:endParaRPr lang="ar-EG" sz="2800" b="1"/>
          </a:p>
          <a:p>
            <a:pPr>
              <a:lnSpc>
                <a:spcPct val="80000"/>
              </a:lnSpc>
              <a:buFontTx/>
              <a:buNone/>
            </a:pPr>
            <a:r>
              <a:rPr lang="ar-SA" sz="2800" b="1"/>
              <a:t>بالرجال ، وإما أن يأمرنا بأمره فنمضي له ، فقال </a:t>
            </a:r>
            <a:r>
              <a:rPr lang="ar-EG" sz="2800" b="1"/>
              <a:t>عبد الله بن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ar-EG" sz="2800" b="1"/>
              <a:t>رواحة</a:t>
            </a:r>
            <a:r>
              <a:rPr lang="ar-SA" sz="2800" b="1"/>
              <a:t>:</a:t>
            </a:r>
            <a:r>
              <a:rPr lang="en-US" sz="2800" b="1">
                <a:solidFill>
                  <a:srgbClr val="800080"/>
                </a:solidFill>
              </a:rPr>
              <a:t>”</a:t>
            </a:r>
            <a:r>
              <a:rPr lang="ar-SA" sz="2800" b="1"/>
              <a:t> </a:t>
            </a:r>
            <a:r>
              <a:rPr lang="ar-SA" sz="2800" b="1">
                <a:solidFill>
                  <a:srgbClr val="800080"/>
                </a:solidFill>
              </a:rPr>
              <a:t>يا قوم والله إن الذي تكرهون للذي خرجتم له </a:t>
            </a:r>
            <a:endParaRPr lang="ar-EG" sz="2800" b="1">
              <a:solidFill>
                <a:srgbClr val="800080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ar-SA" sz="2800" b="1">
                <a:solidFill>
                  <a:srgbClr val="800080"/>
                </a:solidFill>
              </a:rPr>
              <a:t>تطلبون الشهادة ، ما نقاتل الناس بعدد ، ولا عدة ، ولا كثرة ،</a:t>
            </a:r>
            <a:endParaRPr lang="ar-EG" sz="2800" b="1">
              <a:solidFill>
                <a:srgbClr val="800080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ar-SA" sz="2800" b="1">
                <a:solidFill>
                  <a:srgbClr val="800080"/>
                </a:solidFill>
              </a:rPr>
              <a:t>ما نقاتلهم إلا بهذا الدين الذي أكرمنا الله به ، فانطلقوا فإنما </a:t>
            </a:r>
            <a:endParaRPr lang="ar-EG" sz="2800" b="1">
              <a:solidFill>
                <a:srgbClr val="800080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ar-SA" sz="2800" b="1">
                <a:solidFill>
                  <a:srgbClr val="800080"/>
                </a:solidFill>
              </a:rPr>
              <a:t>هي إحدى الحسنيين ، إما ظهور ، وإما شهادة </a:t>
            </a:r>
            <a:r>
              <a:rPr lang="en-US" sz="2800" b="1">
                <a:solidFill>
                  <a:srgbClr val="800080"/>
                </a:solidFill>
              </a:rPr>
              <a:t>“</a:t>
            </a:r>
            <a:r>
              <a:rPr lang="ar-SA" sz="2800" b="1"/>
              <a:t> فقال الناس </a:t>
            </a:r>
            <a:endParaRPr lang="ar-EG" sz="2800" b="1"/>
          </a:p>
          <a:p>
            <a:pPr>
              <a:lnSpc>
                <a:spcPct val="80000"/>
              </a:lnSpc>
              <a:buFontTx/>
              <a:buNone/>
            </a:pPr>
            <a:r>
              <a:rPr lang="ar-SA" sz="2800" b="1"/>
              <a:t>: صدق والله ابن رواحة </a:t>
            </a:r>
            <a:r>
              <a:rPr lang="ar-EG" sz="2800" b="1"/>
              <a:t>.</a:t>
            </a:r>
            <a:r>
              <a:rPr lang="ar-SA" sz="2800" b="1"/>
              <a:t> فمضوا حتى إذا قاربوا البلقاء – </a:t>
            </a:r>
            <a:endParaRPr lang="ar-EG" sz="2800" b="1"/>
          </a:p>
          <a:p>
            <a:pPr>
              <a:lnSpc>
                <a:spcPct val="80000"/>
              </a:lnSpc>
              <a:buFontTx/>
              <a:buNone/>
            </a:pPr>
            <a:r>
              <a:rPr lang="ar-SA" sz="2800" b="1"/>
              <a:t>منطقة بالشام - ، لقيتهم جموع هرقل من الروم والعرب</a:t>
            </a:r>
            <a:endParaRPr lang="en-US" sz="2800" b="1"/>
          </a:p>
        </p:txBody>
      </p:sp>
      <p:sp>
        <p:nvSpPr>
          <p:cNvPr id="41987" name="Rectangle 3"/>
          <p:cNvSpPr>
            <a:spLocks noChangeArrowheads="1"/>
          </p:cNvSpPr>
          <p:nvPr/>
        </p:nvSpPr>
        <p:spPr bwMode="auto">
          <a:xfrm>
            <a:off x="0" y="152400"/>
            <a:ext cx="9144000" cy="9144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C99FF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ar-SA"/>
          </a:p>
        </p:txBody>
      </p:sp>
      <p:sp>
        <p:nvSpPr>
          <p:cNvPr id="41988" name="Rectangle 4"/>
          <p:cNvSpPr>
            <a:spLocks noChangeArrowheads="1"/>
          </p:cNvSpPr>
          <p:nvPr/>
        </p:nvSpPr>
        <p:spPr bwMode="auto">
          <a:xfrm rot="5400000">
            <a:off x="-2552700" y="2933700"/>
            <a:ext cx="6858000" cy="9906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C99FF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19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19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3000"/>
                                        <p:tgtEl>
                                          <p:spTgt spid="419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419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419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3000"/>
                                        <p:tgtEl>
                                          <p:spTgt spid="419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419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419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3000"/>
                                        <p:tgtEl>
                                          <p:spTgt spid="419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2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419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419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3000"/>
                                        <p:tgtEl>
                                          <p:spTgt spid="419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419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419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3000"/>
                                        <p:tgtEl>
                                          <p:spTgt spid="419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3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3000" fill="hold"/>
                                        <p:tgtEl>
                                          <p:spTgt spid="419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0" fill="hold"/>
                                        <p:tgtEl>
                                          <p:spTgt spid="419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3000"/>
                                        <p:tgtEl>
                                          <p:spTgt spid="419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4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3000" fill="hold"/>
                                        <p:tgtEl>
                                          <p:spTgt spid="419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0" fill="hold"/>
                                        <p:tgtEl>
                                          <p:spTgt spid="419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" dur="3000"/>
                                        <p:tgtEl>
                                          <p:spTgt spid="419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4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3000" fill="hold"/>
                                        <p:tgtEl>
                                          <p:spTgt spid="419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0" fill="hold"/>
                                        <p:tgtEl>
                                          <p:spTgt spid="419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1" dur="3000"/>
                                        <p:tgtEl>
                                          <p:spTgt spid="419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5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3000" fill="hold"/>
                                        <p:tgtEl>
                                          <p:spTgt spid="4198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000" fill="hold"/>
                                        <p:tgtEl>
                                          <p:spTgt spid="4198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7" dur="3000"/>
                                        <p:tgtEl>
                                          <p:spTgt spid="4198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5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3000" fill="hold"/>
                                        <p:tgtEl>
                                          <p:spTgt spid="4198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000" fill="hold"/>
                                        <p:tgtEl>
                                          <p:spTgt spid="4198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3" dur="3000"/>
                                        <p:tgtEl>
                                          <p:spTgt spid="4198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6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3000" fill="hold"/>
                                        <p:tgtEl>
                                          <p:spTgt spid="4198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000" fill="hold"/>
                                        <p:tgtEl>
                                          <p:spTgt spid="4198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9" dur="3000"/>
                                        <p:tgtEl>
                                          <p:spTgt spid="4198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065AE-3752-4C79-8163-541B34FE0DC2}" type="slidenum">
              <a:rPr lang="ar-SA"/>
              <a:pPr/>
              <a:t>12</a:t>
            </a:fld>
            <a:endParaRPr lang="en-US"/>
          </a:p>
        </p:txBody>
      </p:sp>
      <p:sp>
        <p:nvSpPr>
          <p:cNvPr id="4403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524000" y="1219200"/>
            <a:ext cx="7162800" cy="4906963"/>
          </a:xfrm>
          <a:ln/>
        </p:spPr>
        <p:txBody>
          <a:bodyPr/>
          <a:lstStyle/>
          <a:p>
            <a:pPr>
              <a:buFontTx/>
              <a:buNone/>
            </a:pPr>
            <a:r>
              <a:rPr lang="ar-SA" sz="2800" b="1"/>
              <a:t>بقرية يقال لها مشارف</a:t>
            </a:r>
            <a:r>
              <a:rPr lang="ar-EG" sz="2800" b="1"/>
              <a:t> </a:t>
            </a:r>
            <a:r>
              <a:rPr lang="ar-SA" sz="2800" b="1"/>
              <a:t>، فدنا العدو وانحاز المسلمون إلى </a:t>
            </a:r>
            <a:endParaRPr lang="ar-EG" sz="2800" b="1"/>
          </a:p>
          <a:p>
            <a:pPr>
              <a:buFontTx/>
              <a:buNone/>
            </a:pPr>
            <a:r>
              <a:rPr lang="ar-SA" sz="2800" b="1"/>
              <a:t>قرية يقال لها </a:t>
            </a:r>
            <a:r>
              <a:rPr lang="ar-EG" sz="2800" b="1"/>
              <a:t>(</a:t>
            </a:r>
            <a:r>
              <a:rPr lang="ar-SA" sz="2800" b="1"/>
              <a:t> مؤتة </a:t>
            </a:r>
            <a:r>
              <a:rPr lang="ar-EG" sz="2800" b="1"/>
              <a:t>) - جنوب </a:t>
            </a:r>
            <a:r>
              <a:rPr lang="ar-SA" sz="2800" b="1"/>
              <a:t>الكرك</a:t>
            </a:r>
            <a:r>
              <a:rPr lang="ar-EG" sz="2800" b="1"/>
              <a:t> -</a:t>
            </a:r>
            <a:r>
              <a:rPr lang="ar-SA" sz="2800" b="1"/>
              <a:t>،</a:t>
            </a:r>
            <a:r>
              <a:rPr lang="ar-EG" sz="2800"/>
              <a:t> </a:t>
            </a:r>
            <a:r>
              <a:rPr lang="ar-SA" sz="2800" b="1"/>
              <a:t>فالتقى الناس عندها</a:t>
            </a:r>
            <a:endParaRPr lang="ar-EG" sz="2800" b="1"/>
          </a:p>
          <a:p>
            <a:pPr>
              <a:buFontTx/>
              <a:buNone/>
            </a:pPr>
            <a:r>
              <a:rPr lang="ar-SA" sz="2800" b="1"/>
              <a:t>، فتجهز المسلمون</a:t>
            </a:r>
            <a:r>
              <a:rPr lang="ar-EG" sz="2800" b="1"/>
              <a:t> </a:t>
            </a:r>
            <a:r>
              <a:rPr lang="ar-SA" sz="2800" b="1"/>
              <a:t>والتحم الجيشان، واقتتلوا قتالا شديداً ، </a:t>
            </a:r>
            <a:endParaRPr lang="ar-EG" sz="2800" b="1"/>
          </a:p>
          <a:p>
            <a:pPr>
              <a:buFontTx/>
              <a:buNone/>
            </a:pPr>
            <a:r>
              <a:rPr lang="ar-SA" sz="2800" b="1"/>
              <a:t>وقتل أول قادة المسلمين زيد بن حارثة رضي الله عنه ، فأخذ </a:t>
            </a:r>
            <a:endParaRPr lang="ar-EG" sz="2800" b="1"/>
          </a:p>
          <a:p>
            <a:pPr>
              <a:buFontTx/>
              <a:buNone/>
            </a:pPr>
            <a:r>
              <a:rPr lang="ar-SA" sz="2800" b="1"/>
              <a:t>الراية جعفر بن أبي طالب بيمينه ، ، وأخذ ينشد : </a:t>
            </a:r>
          </a:p>
          <a:p>
            <a:pPr>
              <a:buFontTx/>
              <a:buNone/>
            </a:pPr>
            <a:r>
              <a:rPr lang="ar-SA" sz="2800" b="1">
                <a:solidFill>
                  <a:srgbClr val="800080"/>
                </a:solidFill>
              </a:rPr>
              <a:t>يا حبذا الجنة واقترابها  </a:t>
            </a:r>
            <a:r>
              <a:rPr lang="ar-EG" sz="2800" b="1">
                <a:solidFill>
                  <a:srgbClr val="800080"/>
                </a:solidFill>
              </a:rPr>
              <a:t>  </a:t>
            </a:r>
            <a:r>
              <a:rPr lang="ar-SA" sz="2800" b="1">
                <a:solidFill>
                  <a:srgbClr val="800080"/>
                </a:solidFill>
              </a:rPr>
              <a:t> </a:t>
            </a:r>
            <a:r>
              <a:rPr lang="ar-EG" sz="2800" b="1">
                <a:solidFill>
                  <a:srgbClr val="800080"/>
                </a:solidFill>
              </a:rPr>
              <a:t>/</a:t>
            </a:r>
            <a:r>
              <a:rPr lang="ar-SA" sz="2800" b="1">
                <a:solidFill>
                  <a:srgbClr val="800080"/>
                </a:solidFill>
              </a:rPr>
              <a:t> </a:t>
            </a:r>
            <a:r>
              <a:rPr lang="ar-EG" sz="2800" b="1">
                <a:solidFill>
                  <a:srgbClr val="800080"/>
                </a:solidFill>
              </a:rPr>
              <a:t>    </a:t>
            </a:r>
            <a:r>
              <a:rPr lang="ar-SA" sz="2800" b="1">
                <a:solidFill>
                  <a:srgbClr val="800080"/>
                </a:solidFill>
              </a:rPr>
              <a:t> طيبة وبارد شرابها</a:t>
            </a:r>
            <a:endParaRPr lang="ar-EG" sz="2800" b="1">
              <a:solidFill>
                <a:srgbClr val="800080"/>
              </a:solidFill>
            </a:endParaRPr>
          </a:p>
          <a:p>
            <a:pPr>
              <a:buFontTx/>
              <a:buNone/>
            </a:pPr>
            <a:r>
              <a:rPr lang="ar-SA" sz="2800" b="1">
                <a:solidFill>
                  <a:srgbClr val="800080"/>
                </a:solidFill>
              </a:rPr>
              <a:t>والروم روم قد دنا عذابها </a:t>
            </a:r>
            <a:r>
              <a:rPr lang="ar-EG" sz="2800" b="1">
                <a:solidFill>
                  <a:srgbClr val="800080"/>
                </a:solidFill>
              </a:rPr>
              <a:t> /    </a:t>
            </a:r>
            <a:r>
              <a:rPr lang="ar-SA" sz="2800" b="1">
                <a:solidFill>
                  <a:srgbClr val="800080"/>
                </a:solidFill>
              </a:rPr>
              <a:t> كافرة بعيدة أنسابها</a:t>
            </a:r>
            <a:endParaRPr lang="ar-EG" sz="2800" b="1">
              <a:solidFill>
                <a:srgbClr val="800080"/>
              </a:solidFill>
            </a:endParaRPr>
          </a:p>
          <a:p>
            <a:pPr>
              <a:buFontTx/>
              <a:buNone/>
            </a:pPr>
            <a:r>
              <a:rPr lang="ar-SA" sz="2800" b="1"/>
              <a:t>فقطعت يمينه رضي الله عنه ، فأخذ الراية بشماله فقطعت ،</a:t>
            </a:r>
            <a:endParaRPr lang="ar-EG" sz="2800" b="1"/>
          </a:p>
          <a:p>
            <a:pPr>
              <a:buFontTx/>
              <a:buNone/>
            </a:pPr>
            <a:r>
              <a:rPr lang="ar-SA" sz="2800" b="1"/>
              <a:t>فاحتضنها بعضديه حتى قتل رضي الله</a:t>
            </a:r>
            <a:r>
              <a:rPr lang="ar-EG" sz="2800" b="1"/>
              <a:t> </a:t>
            </a:r>
            <a:r>
              <a:rPr lang="ar-SA" sz="2800" b="1"/>
              <a:t>عنه ،</a:t>
            </a:r>
            <a:endParaRPr lang="ar-EG" sz="2800" b="1"/>
          </a:p>
        </p:txBody>
      </p:sp>
      <p:sp>
        <p:nvSpPr>
          <p:cNvPr id="44035" name="Rectangle 3"/>
          <p:cNvSpPr>
            <a:spLocks noChangeArrowheads="1"/>
          </p:cNvSpPr>
          <p:nvPr/>
        </p:nvSpPr>
        <p:spPr bwMode="auto">
          <a:xfrm>
            <a:off x="0" y="152400"/>
            <a:ext cx="9144000" cy="9144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C99FF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ar-SA"/>
          </a:p>
        </p:txBody>
      </p:sp>
      <p:sp>
        <p:nvSpPr>
          <p:cNvPr id="44036" name="Rectangle 4"/>
          <p:cNvSpPr>
            <a:spLocks noChangeArrowheads="1"/>
          </p:cNvSpPr>
          <p:nvPr/>
        </p:nvSpPr>
        <p:spPr bwMode="auto">
          <a:xfrm rot="5400000">
            <a:off x="-2552700" y="2933700"/>
            <a:ext cx="6858000" cy="9906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C99FF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40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40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3000"/>
                                        <p:tgtEl>
                                          <p:spTgt spid="440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440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440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3000"/>
                                        <p:tgtEl>
                                          <p:spTgt spid="440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440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440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3000"/>
                                        <p:tgtEl>
                                          <p:spTgt spid="440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2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440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440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3000"/>
                                        <p:tgtEl>
                                          <p:spTgt spid="440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440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440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3000"/>
                                        <p:tgtEl>
                                          <p:spTgt spid="440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3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3000" fill="hold"/>
                                        <p:tgtEl>
                                          <p:spTgt spid="440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0" fill="hold"/>
                                        <p:tgtEl>
                                          <p:spTgt spid="440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3000"/>
                                        <p:tgtEl>
                                          <p:spTgt spid="440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4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3000" fill="hold"/>
                                        <p:tgtEl>
                                          <p:spTgt spid="440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0" fill="hold"/>
                                        <p:tgtEl>
                                          <p:spTgt spid="440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" dur="3000"/>
                                        <p:tgtEl>
                                          <p:spTgt spid="440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4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3000" fill="hold"/>
                                        <p:tgtEl>
                                          <p:spTgt spid="440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0" fill="hold"/>
                                        <p:tgtEl>
                                          <p:spTgt spid="440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1" dur="3000"/>
                                        <p:tgtEl>
                                          <p:spTgt spid="440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5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3000" fill="hold"/>
                                        <p:tgtEl>
                                          <p:spTgt spid="440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000" fill="hold"/>
                                        <p:tgtEl>
                                          <p:spTgt spid="440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7" dur="3000"/>
                                        <p:tgtEl>
                                          <p:spTgt spid="440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8B0B3-DEE2-4FC4-93A9-3DD124E4A68A}" type="slidenum">
              <a:rPr lang="ar-SA"/>
              <a:pPr/>
              <a:t>13</a:t>
            </a:fld>
            <a:endParaRPr lang="en-US"/>
          </a:p>
        </p:txBody>
      </p:sp>
      <p:sp>
        <p:nvSpPr>
          <p:cNvPr id="4608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524000" y="1219200"/>
            <a:ext cx="7162800" cy="4906963"/>
          </a:xfrm>
          <a:ln/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ar-SA" sz="2800" b="1"/>
              <a:t>فأخذ الراية عبد الله بن رواحة، ثم تقدم بها على فرسه فجعل</a:t>
            </a:r>
            <a:endParaRPr lang="ar-EG" sz="2800" b="1"/>
          </a:p>
          <a:p>
            <a:pPr>
              <a:lnSpc>
                <a:spcPct val="90000"/>
              </a:lnSpc>
              <a:buFontTx/>
              <a:buNone/>
            </a:pPr>
            <a:r>
              <a:rPr lang="ar-SA" sz="2800" b="1"/>
              <a:t>يستنزل نفسه ، ويقول :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ar-SA" sz="2800" b="1">
                <a:solidFill>
                  <a:srgbClr val="800080"/>
                </a:solidFill>
              </a:rPr>
              <a:t>أقسمت يا نفس لتنزلن    </a:t>
            </a:r>
            <a:r>
              <a:rPr lang="ar-EG" sz="2800" b="1">
                <a:solidFill>
                  <a:srgbClr val="800080"/>
                </a:solidFill>
              </a:rPr>
              <a:t>     </a:t>
            </a:r>
            <a:r>
              <a:rPr lang="ar-SA" sz="2800" b="1">
                <a:solidFill>
                  <a:srgbClr val="800080"/>
                </a:solidFill>
              </a:rPr>
              <a:t> </a:t>
            </a:r>
            <a:r>
              <a:rPr lang="ar-EG" sz="2800" b="1">
                <a:solidFill>
                  <a:srgbClr val="800080"/>
                </a:solidFill>
              </a:rPr>
              <a:t>/</a:t>
            </a:r>
            <a:r>
              <a:rPr lang="ar-SA" sz="2800" b="1">
                <a:solidFill>
                  <a:srgbClr val="800080"/>
                </a:solidFill>
              </a:rPr>
              <a:t>       لتنزلن أو لتكرهنه</a:t>
            </a:r>
            <a:endParaRPr lang="ar-EG" sz="2800" b="1">
              <a:solidFill>
                <a:srgbClr val="800080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ar-SA" sz="2800" b="1">
                <a:solidFill>
                  <a:srgbClr val="800080"/>
                </a:solidFill>
              </a:rPr>
              <a:t>إن أجلب الناس وشدوا الرنة    </a:t>
            </a:r>
            <a:r>
              <a:rPr lang="ar-EG" sz="2800" b="1">
                <a:solidFill>
                  <a:srgbClr val="800080"/>
                </a:solidFill>
              </a:rPr>
              <a:t>/</a:t>
            </a:r>
            <a:r>
              <a:rPr lang="ar-SA" sz="2800" b="1">
                <a:solidFill>
                  <a:srgbClr val="800080"/>
                </a:solidFill>
              </a:rPr>
              <a:t>   </a:t>
            </a:r>
            <a:r>
              <a:rPr lang="ar-EG" sz="2800" b="1">
                <a:solidFill>
                  <a:srgbClr val="800080"/>
                </a:solidFill>
              </a:rPr>
              <a:t> </a:t>
            </a:r>
            <a:r>
              <a:rPr lang="ar-SA" sz="2800" b="1">
                <a:solidFill>
                  <a:srgbClr val="800080"/>
                </a:solidFill>
              </a:rPr>
              <a:t>ما لي أراك تكرهين الجنة</a:t>
            </a:r>
            <a:endParaRPr lang="ar-EG" sz="2800" b="1">
              <a:solidFill>
                <a:srgbClr val="800080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ar-SA" sz="2800" b="1">
                <a:solidFill>
                  <a:srgbClr val="800080"/>
                </a:solidFill>
              </a:rPr>
              <a:t>قد طال ما قد كنت مطمئنة      </a:t>
            </a:r>
            <a:r>
              <a:rPr lang="ar-EG" sz="2800" b="1">
                <a:solidFill>
                  <a:srgbClr val="800080"/>
                </a:solidFill>
              </a:rPr>
              <a:t> </a:t>
            </a:r>
            <a:r>
              <a:rPr lang="ar-SA" sz="2800" b="1">
                <a:solidFill>
                  <a:srgbClr val="800080"/>
                </a:solidFill>
              </a:rPr>
              <a:t> </a:t>
            </a:r>
            <a:r>
              <a:rPr lang="ar-EG" sz="2800" b="1">
                <a:solidFill>
                  <a:srgbClr val="800080"/>
                </a:solidFill>
              </a:rPr>
              <a:t>/</a:t>
            </a:r>
            <a:r>
              <a:rPr lang="ar-SA" sz="2800" b="1">
                <a:solidFill>
                  <a:srgbClr val="800080"/>
                </a:solidFill>
              </a:rPr>
              <a:t> </a:t>
            </a:r>
            <a:r>
              <a:rPr lang="ar-EG" sz="2800" b="1">
                <a:solidFill>
                  <a:srgbClr val="800080"/>
                </a:solidFill>
              </a:rPr>
              <a:t> </a:t>
            </a:r>
            <a:r>
              <a:rPr lang="ar-SA" sz="2800" b="1">
                <a:solidFill>
                  <a:srgbClr val="800080"/>
                </a:solidFill>
              </a:rPr>
              <a:t>هل أنت إلا نطفة في شنة </a:t>
            </a:r>
            <a:endParaRPr lang="ar-EG" sz="2800" b="1">
              <a:solidFill>
                <a:srgbClr val="800080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ar-SA" sz="2800" b="1"/>
              <a:t>ولما نزل أتاه ابن عم له بقطعة لحم ، فقال : اشدد بها صلبك </a:t>
            </a:r>
            <a:endParaRPr lang="ar-EG" sz="2800" b="1"/>
          </a:p>
          <a:p>
            <a:pPr>
              <a:lnSpc>
                <a:spcPct val="90000"/>
              </a:lnSpc>
              <a:buFontTx/>
              <a:buNone/>
            </a:pPr>
            <a:r>
              <a:rPr lang="ar-SA" sz="2800" b="1"/>
              <a:t>، فإنك قد لقيت أيامك هذه ما لقيت ، فأخذه</a:t>
            </a:r>
            <a:r>
              <a:rPr lang="ar-EG" sz="2800" b="1"/>
              <a:t>ا</a:t>
            </a:r>
            <a:r>
              <a:rPr lang="ar-SA" sz="2800" b="1"/>
              <a:t> من يده، فنهش </a:t>
            </a:r>
            <a:endParaRPr lang="ar-EG" sz="2800" b="1"/>
          </a:p>
          <a:p>
            <a:pPr>
              <a:lnSpc>
                <a:spcPct val="90000"/>
              </a:lnSpc>
              <a:buFontTx/>
              <a:buNone/>
            </a:pPr>
            <a:r>
              <a:rPr lang="ar-SA" sz="2800" b="1"/>
              <a:t>منه</a:t>
            </a:r>
            <a:r>
              <a:rPr lang="ar-EG" sz="2800" b="1"/>
              <a:t>ا</a:t>
            </a:r>
            <a:r>
              <a:rPr lang="ar-SA" sz="2800" b="1"/>
              <a:t> نهشة،</a:t>
            </a:r>
            <a:r>
              <a:rPr lang="ar-SA" sz="2800" b="1">
                <a:solidFill>
                  <a:srgbClr val="800080"/>
                </a:solidFill>
              </a:rPr>
              <a:t> </a:t>
            </a:r>
            <a:r>
              <a:rPr lang="ar-SA" sz="2800" b="1"/>
              <a:t>ثم سمع تدافع الناس للقتال</a:t>
            </a:r>
            <a:r>
              <a:rPr lang="ar-EG" sz="2800" b="1"/>
              <a:t>، </a:t>
            </a:r>
            <a:r>
              <a:rPr lang="ar-SA" sz="2800" b="1"/>
              <a:t>فقال :</a:t>
            </a:r>
            <a:r>
              <a:rPr lang="ar-SA" sz="2800" b="1">
                <a:solidFill>
                  <a:srgbClr val="800080"/>
                </a:solidFill>
              </a:rPr>
              <a:t>وأنت في </a:t>
            </a:r>
            <a:endParaRPr lang="ar-EG" sz="2800" b="1">
              <a:solidFill>
                <a:srgbClr val="800080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ar-SA" sz="2800" b="1">
                <a:solidFill>
                  <a:srgbClr val="800080"/>
                </a:solidFill>
              </a:rPr>
              <a:t>الدنيا</a:t>
            </a:r>
            <a:r>
              <a:rPr lang="ar-SA" sz="2800" b="1"/>
              <a:t> ! ثم ألقاه</a:t>
            </a:r>
            <a:r>
              <a:rPr lang="ar-EG" sz="2800" b="1"/>
              <a:t>ا</a:t>
            </a:r>
            <a:r>
              <a:rPr lang="ar-SA" sz="2800" b="1"/>
              <a:t> من يده ، وأخذ سيفه ، فتقدم فقاتل حتى قُتل</a:t>
            </a:r>
            <a:endParaRPr lang="ar-EG" sz="2800" b="1"/>
          </a:p>
          <a:p>
            <a:pPr>
              <a:lnSpc>
                <a:spcPct val="90000"/>
              </a:lnSpc>
              <a:buFontTx/>
              <a:buNone/>
            </a:pPr>
            <a:r>
              <a:rPr lang="ar-SA" sz="2800" b="1"/>
              <a:t>، ثم أخذ الراية ثابت بن أرقم بن ثعلبة الأنصاري </a:t>
            </a:r>
            <a:r>
              <a:rPr lang="ar-EG" sz="2800" b="1"/>
              <a:t>،</a:t>
            </a:r>
            <a:endParaRPr lang="en-US" sz="2800" b="1"/>
          </a:p>
        </p:txBody>
      </p:sp>
      <p:sp>
        <p:nvSpPr>
          <p:cNvPr id="46083" name="Rectangle 3"/>
          <p:cNvSpPr>
            <a:spLocks noChangeArrowheads="1"/>
          </p:cNvSpPr>
          <p:nvPr/>
        </p:nvSpPr>
        <p:spPr bwMode="auto">
          <a:xfrm>
            <a:off x="0" y="152400"/>
            <a:ext cx="9144000" cy="9144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C99FF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ar-SA"/>
          </a:p>
        </p:txBody>
      </p:sp>
      <p:sp>
        <p:nvSpPr>
          <p:cNvPr id="46084" name="Rectangle 4"/>
          <p:cNvSpPr>
            <a:spLocks noChangeArrowheads="1"/>
          </p:cNvSpPr>
          <p:nvPr/>
        </p:nvSpPr>
        <p:spPr bwMode="auto">
          <a:xfrm rot="5400000">
            <a:off x="-2552700" y="2933700"/>
            <a:ext cx="6858000" cy="9906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C99FF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60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60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3000"/>
                                        <p:tgtEl>
                                          <p:spTgt spid="460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460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460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3000"/>
                                        <p:tgtEl>
                                          <p:spTgt spid="460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460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460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3000"/>
                                        <p:tgtEl>
                                          <p:spTgt spid="460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2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460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460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3000"/>
                                        <p:tgtEl>
                                          <p:spTgt spid="460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460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460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3000"/>
                                        <p:tgtEl>
                                          <p:spTgt spid="460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3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3000" fill="hold"/>
                                        <p:tgtEl>
                                          <p:spTgt spid="460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0" fill="hold"/>
                                        <p:tgtEl>
                                          <p:spTgt spid="460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3000"/>
                                        <p:tgtEl>
                                          <p:spTgt spid="460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4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3000" fill="hold"/>
                                        <p:tgtEl>
                                          <p:spTgt spid="460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0" fill="hold"/>
                                        <p:tgtEl>
                                          <p:spTgt spid="460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" dur="3000"/>
                                        <p:tgtEl>
                                          <p:spTgt spid="460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4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3000" fill="hold"/>
                                        <p:tgtEl>
                                          <p:spTgt spid="460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0" fill="hold"/>
                                        <p:tgtEl>
                                          <p:spTgt spid="460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1" dur="3000"/>
                                        <p:tgtEl>
                                          <p:spTgt spid="460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5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3000" fill="hold"/>
                                        <p:tgtEl>
                                          <p:spTgt spid="4608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000" fill="hold"/>
                                        <p:tgtEl>
                                          <p:spTgt spid="4608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7" dur="3000"/>
                                        <p:tgtEl>
                                          <p:spTgt spid="4608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5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3000" fill="hold"/>
                                        <p:tgtEl>
                                          <p:spTgt spid="4608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000" fill="hold"/>
                                        <p:tgtEl>
                                          <p:spTgt spid="4608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3" dur="3000"/>
                                        <p:tgtEl>
                                          <p:spTgt spid="4608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9F712-DEF5-430B-9FFF-4EECEAAE4E59}" type="slidenum">
              <a:rPr lang="ar-SA"/>
              <a:pPr/>
              <a:t>14</a:t>
            </a:fld>
            <a:endParaRPr lang="en-US"/>
          </a:p>
        </p:txBody>
      </p:sp>
      <p:sp>
        <p:nvSpPr>
          <p:cNvPr id="4813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524000" y="1219200"/>
            <a:ext cx="7162800" cy="4906963"/>
          </a:xfrm>
          <a:ln/>
        </p:spPr>
        <p:txBody>
          <a:bodyPr/>
          <a:lstStyle/>
          <a:p>
            <a:pPr>
              <a:buFontTx/>
              <a:buNone/>
            </a:pPr>
            <a:r>
              <a:rPr lang="ar-SA" sz="2800" b="1"/>
              <a:t>فقال :</a:t>
            </a:r>
            <a:r>
              <a:rPr lang="en-US" sz="2800" b="1">
                <a:solidFill>
                  <a:srgbClr val="800080"/>
                </a:solidFill>
              </a:rPr>
              <a:t>”</a:t>
            </a:r>
            <a:r>
              <a:rPr lang="ar-SA" sz="2800" b="1">
                <a:solidFill>
                  <a:srgbClr val="800080"/>
                </a:solidFill>
              </a:rPr>
              <a:t> يا معشر المسلمين اصطلحوا على رجل منكم ، فقالوا </a:t>
            </a:r>
            <a:endParaRPr lang="ar-EG" sz="2800" b="1">
              <a:solidFill>
                <a:srgbClr val="800080"/>
              </a:solidFill>
            </a:endParaRPr>
          </a:p>
          <a:p>
            <a:pPr>
              <a:lnSpc>
                <a:spcPct val="70000"/>
              </a:lnSpc>
              <a:buFontTx/>
              <a:buNone/>
            </a:pPr>
            <a:r>
              <a:rPr lang="ar-SA" sz="2800" b="1">
                <a:solidFill>
                  <a:srgbClr val="800080"/>
                </a:solidFill>
              </a:rPr>
              <a:t>: أنت فقال : ما أنا بفاعل </a:t>
            </a:r>
            <a:r>
              <a:rPr lang="en-US" sz="2800" b="1">
                <a:solidFill>
                  <a:srgbClr val="800080"/>
                </a:solidFill>
              </a:rPr>
              <a:t>“</a:t>
            </a:r>
            <a:r>
              <a:rPr lang="ar-SA" sz="2800" b="1">
                <a:solidFill>
                  <a:srgbClr val="800080"/>
                </a:solidFill>
              </a:rPr>
              <a:t>،</a:t>
            </a:r>
            <a:r>
              <a:rPr lang="ar-SA" sz="2800" b="1"/>
              <a:t> فاصطلح الناس على</a:t>
            </a:r>
            <a:r>
              <a:rPr lang="ar-EG" sz="2800" b="1"/>
              <a:t> </a:t>
            </a:r>
            <a:r>
              <a:rPr lang="ar-SA" sz="2800" b="1"/>
              <a:t>خالد بن </a:t>
            </a:r>
            <a:endParaRPr lang="ar-EG" sz="2800" b="1"/>
          </a:p>
          <a:p>
            <a:pPr>
              <a:lnSpc>
                <a:spcPct val="70000"/>
              </a:lnSpc>
              <a:buFontTx/>
              <a:buNone/>
            </a:pPr>
            <a:r>
              <a:rPr lang="ar-SA" sz="2800" b="1"/>
              <a:t>الوليد .</a:t>
            </a:r>
            <a:r>
              <a:rPr lang="ar-EG" sz="2800" b="1"/>
              <a:t> 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ar-SA" sz="2800" b="1"/>
              <a:t>وقد سارع الوحي إلى إبلاغ رسول الله صلى الله عليه</a:t>
            </a:r>
            <a:r>
              <a:rPr lang="ar-EG" sz="2800" b="1"/>
              <a:t> </a:t>
            </a:r>
            <a:r>
              <a:rPr lang="ar-SA" sz="2800" b="1"/>
              <a:t>وسلم </a:t>
            </a:r>
            <a:endParaRPr lang="ar-EG" sz="2800" b="1"/>
          </a:p>
          <a:p>
            <a:pPr>
              <a:lnSpc>
                <a:spcPct val="70000"/>
              </a:lnSpc>
              <a:buFontTx/>
              <a:buNone/>
            </a:pPr>
            <a:r>
              <a:rPr lang="ar-SA" sz="2800" b="1"/>
              <a:t>بأحداث المعركة ، فعن أنس رضي الله عنه ، أن النبي صلى </a:t>
            </a:r>
            <a:endParaRPr lang="ar-EG" sz="2800" b="1"/>
          </a:p>
          <a:p>
            <a:pPr>
              <a:lnSpc>
                <a:spcPct val="70000"/>
              </a:lnSpc>
              <a:buFontTx/>
              <a:buNone/>
            </a:pPr>
            <a:r>
              <a:rPr lang="ar-SA" sz="2800" b="1"/>
              <a:t>الله عليه وسلم نعى زيدا و جعفرا و ابن رواحة</a:t>
            </a:r>
            <a:r>
              <a:rPr lang="ar-EG" sz="2800" b="1"/>
              <a:t> </a:t>
            </a:r>
            <a:r>
              <a:rPr lang="ar-SA" sz="2800" b="1"/>
              <a:t>للناس قبل أن </a:t>
            </a:r>
            <a:endParaRPr lang="ar-EG" sz="2800" b="1"/>
          </a:p>
          <a:p>
            <a:pPr>
              <a:lnSpc>
                <a:spcPct val="70000"/>
              </a:lnSpc>
              <a:buFontTx/>
              <a:buNone/>
            </a:pPr>
            <a:r>
              <a:rPr lang="ar-SA" sz="2800" b="1"/>
              <a:t>يأتيهم خبرهم فقال : </a:t>
            </a:r>
            <a:r>
              <a:rPr lang="ar-EG" sz="2800" b="1">
                <a:solidFill>
                  <a:srgbClr val="3333FF"/>
                </a:solidFill>
              </a:rPr>
              <a:t>”</a:t>
            </a:r>
            <a:r>
              <a:rPr lang="ar-SA" sz="2800" b="1">
                <a:solidFill>
                  <a:srgbClr val="3333FF"/>
                </a:solidFill>
              </a:rPr>
              <a:t>أخذ الراية زيد فأصيب ،ثم أخذها جعفر</a:t>
            </a:r>
            <a:endParaRPr lang="ar-EG" sz="2800" b="1">
              <a:solidFill>
                <a:srgbClr val="3333FF"/>
              </a:solidFill>
            </a:endParaRPr>
          </a:p>
          <a:p>
            <a:pPr>
              <a:lnSpc>
                <a:spcPct val="70000"/>
              </a:lnSpc>
              <a:buFontTx/>
              <a:buNone/>
            </a:pPr>
            <a:r>
              <a:rPr lang="ar-SA" sz="2800" b="1">
                <a:solidFill>
                  <a:srgbClr val="3333FF"/>
                </a:solidFill>
              </a:rPr>
              <a:t>فأصيب ، ثم أخذ ابن رواحة فأصيب - وعيناه تذرفان – حتى </a:t>
            </a:r>
            <a:endParaRPr lang="ar-EG" sz="2800" b="1">
              <a:solidFill>
                <a:srgbClr val="3333FF"/>
              </a:solidFill>
            </a:endParaRPr>
          </a:p>
          <a:p>
            <a:pPr>
              <a:lnSpc>
                <a:spcPct val="70000"/>
              </a:lnSpc>
              <a:buFontTx/>
              <a:buNone/>
            </a:pPr>
            <a:r>
              <a:rPr lang="ar-SA" sz="2800" b="1">
                <a:solidFill>
                  <a:srgbClr val="3333FF"/>
                </a:solidFill>
              </a:rPr>
              <a:t>أخذ الراية سيف من سيوف الله ، حتى فتح الله عليهم</a:t>
            </a:r>
            <a:r>
              <a:rPr lang="en-US" sz="2800" b="1">
                <a:solidFill>
                  <a:srgbClr val="3333FF"/>
                </a:solidFill>
              </a:rPr>
              <a:t>“</a:t>
            </a:r>
            <a:r>
              <a:rPr lang="en-US" sz="2800" b="1"/>
              <a:t> </a:t>
            </a:r>
            <a:r>
              <a:rPr lang="ar-EG" sz="2800" b="1"/>
              <a:t> ر</a:t>
            </a:r>
            <a:r>
              <a:rPr lang="ar-SA" sz="2800" b="1"/>
              <a:t>واه</a:t>
            </a:r>
            <a:endParaRPr lang="ar-EG" sz="2800" b="1"/>
          </a:p>
          <a:p>
            <a:pPr>
              <a:lnSpc>
                <a:spcPct val="70000"/>
              </a:lnSpc>
              <a:buFontTx/>
              <a:buNone/>
            </a:pPr>
            <a:r>
              <a:rPr lang="ar-SA" sz="2800" b="1"/>
              <a:t>البخاري . </a:t>
            </a:r>
            <a:endParaRPr lang="en-US" sz="2800" b="1"/>
          </a:p>
          <a:p>
            <a:pPr>
              <a:lnSpc>
                <a:spcPct val="70000"/>
              </a:lnSpc>
              <a:buFontTx/>
              <a:buNone/>
            </a:pPr>
            <a:r>
              <a:rPr lang="ar-SA" sz="2800" b="1"/>
              <a:t>وبعد أن استلم الإمرة خالد أراد أن ينقذ الجيش الإسلامي </a:t>
            </a:r>
            <a:endParaRPr lang="ar-EG" sz="2800" b="1"/>
          </a:p>
          <a:p>
            <a:pPr>
              <a:lnSpc>
                <a:spcPct val="70000"/>
              </a:lnSpc>
              <a:buFontTx/>
              <a:buNone/>
            </a:pPr>
            <a:r>
              <a:rPr lang="ar-SA" sz="2800" b="1"/>
              <a:t>بطريقة تحفظ له كيانه وتبقي هيبته ،</a:t>
            </a:r>
            <a:endParaRPr lang="en-US" sz="2800" b="1"/>
          </a:p>
        </p:txBody>
      </p:sp>
      <p:sp>
        <p:nvSpPr>
          <p:cNvPr id="48131" name="Rectangle 3"/>
          <p:cNvSpPr>
            <a:spLocks noChangeArrowheads="1"/>
          </p:cNvSpPr>
          <p:nvPr/>
        </p:nvSpPr>
        <p:spPr bwMode="auto">
          <a:xfrm>
            <a:off x="0" y="152400"/>
            <a:ext cx="9144000" cy="9144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C99FF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ar-SA"/>
          </a:p>
        </p:txBody>
      </p:sp>
      <p:sp>
        <p:nvSpPr>
          <p:cNvPr id="48132" name="Rectangle 4"/>
          <p:cNvSpPr>
            <a:spLocks noChangeArrowheads="1"/>
          </p:cNvSpPr>
          <p:nvPr/>
        </p:nvSpPr>
        <p:spPr bwMode="auto">
          <a:xfrm rot="5400000">
            <a:off x="-2552700" y="2933700"/>
            <a:ext cx="6858000" cy="9906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C99FF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8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8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3000"/>
                                        <p:tgtEl>
                                          <p:spTgt spid="48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48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48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3000"/>
                                        <p:tgtEl>
                                          <p:spTgt spid="48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48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48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3000"/>
                                        <p:tgtEl>
                                          <p:spTgt spid="48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2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481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481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3000"/>
                                        <p:tgtEl>
                                          <p:spTgt spid="481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481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481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3000"/>
                                        <p:tgtEl>
                                          <p:spTgt spid="481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3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3000" fill="hold"/>
                                        <p:tgtEl>
                                          <p:spTgt spid="481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0" fill="hold"/>
                                        <p:tgtEl>
                                          <p:spTgt spid="481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3000"/>
                                        <p:tgtEl>
                                          <p:spTgt spid="481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4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3000" fill="hold"/>
                                        <p:tgtEl>
                                          <p:spTgt spid="481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0" fill="hold"/>
                                        <p:tgtEl>
                                          <p:spTgt spid="481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" dur="3000"/>
                                        <p:tgtEl>
                                          <p:spTgt spid="481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4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3000" fill="hold"/>
                                        <p:tgtEl>
                                          <p:spTgt spid="4813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0" fill="hold"/>
                                        <p:tgtEl>
                                          <p:spTgt spid="4813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1" dur="3000"/>
                                        <p:tgtEl>
                                          <p:spTgt spid="4813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5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3000" fill="hold"/>
                                        <p:tgtEl>
                                          <p:spTgt spid="4813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000" fill="hold"/>
                                        <p:tgtEl>
                                          <p:spTgt spid="4813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7" dur="3000"/>
                                        <p:tgtEl>
                                          <p:spTgt spid="4813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5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3000" fill="hold"/>
                                        <p:tgtEl>
                                          <p:spTgt spid="4813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000" fill="hold"/>
                                        <p:tgtEl>
                                          <p:spTgt spid="4813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3" dur="3000"/>
                                        <p:tgtEl>
                                          <p:spTgt spid="4813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6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3000" fill="hold"/>
                                        <p:tgtEl>
                                          <p:spTgt spid="4813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000" fill="hold"/>
                                        <p:tgtEl>
                                          <p:spTgt spid="4813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9" dur="3000"/>
                                        <p:tgtEl>
                                          <p:spTgt spid="4813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7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3000" fill="hold"/>
                                        <p:tgtEl>
                                          <p:spTgt spid="4813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000" fill="hold"/>
                                        <p:tgtEl>
                                          <p:spTgt spid="4813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5" dur="3000"/>
                                        <p:tgtEl>
                                          <p:spTgt spid="4813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166EB-07EE-4161-9112-F80B73125521}" type="slidenum">
              <a:rPr lang="ar-SA"/>
              <a:pPr/>
              <a:t>15</a:t>
            </a:fld>
            <a:endParaRPr lang="en-US"/>
          </a:p>
        </p:txBody>
      </p:sp>
      <p:sp>
        <p:nvSpPr>
          <p:cNvPr id="5017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524000" y="1219200"/>
            <a:ext cx="7162800" cy="4906963"/>
          </a:xfrm>
          <a:ln/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ar-SA" sz="2800" b="1"/>
              <a:t>وقدّر أن الحل يكمن بالانسحاب بعد إرهاب العدوّ وإيهامه </a:t>
            </a:r>
            <a:endParaRPr lang="ar-EG" sz="2800" b="1"/>
          </a:p>
          <a:p>
            <a:pPr>
              <a:lnSpc>
                <a:spcPct val="80000"/>
              </a:lnSpc>
              <a:buFontTx/>
              <a:buNone/>
            </a:pPr>
            <a:r>
              <a:rPr lang="ar-SA" sz="2800" b="1"/>
              <a:t>بوصول إمدادات جديدة ، فصمد حتى الليل واستغلّ الظلام </a:t>
            </a:r>
            <a:endParaRPr lang="ar-EG" sz="2800" b="1"/>
          </a:p>
          <a:p>
            <a:pPr>
              <a:lnSpc>
                <a:spcPct val="80000"/>
              </a:lnSpc>
              <a:buFontTx/>
              <a:buNone/>
            </a:pPr>
            <a:r>
              <a:rPr lang="ar-SA" sz="2800" b="1"/>
              <a:t>ليغيّر مراكز المقاتلين ، وحوَّل الميسرة ميمنة ، والميمنة </a:t>
            </a:r>
            <a:endParaRPr lang="ar-EG" sz="2800" b="1"/>
          </a:p>
          <a:p>
            <a:pPr>
              <a:lnSpc>
                <a:spcPct val="80000"/>
              </a:lnSpc>
              <a:buFontTx/>
              <a:buNone/>
            </a:pPr>
            <a:r>
              <a:rPr lang="ar-SA" sz="2800" b="1"/>
              <a:t>ميسرة ، والمؤخرة مقدمة والعكس ، وطلب من خيّالة </a:t>
            </a:r>
            <a:endParaRPr lang="ar-EG" sz="2800" b="1"/>
          </a:p>
          <a:p>
            <a:pPr>
              <a:lnSpc>
                <a:spcPct val="80000"/>
              </a:lnSpc>
              <a:buFontTx/>
              <a:buNone/>
            </a:pPr>
            <a:r>
              <a:rPr lang="ar-SA" sz="2800" b="1"/>
              <a:t>المسلمين اصطناع غبارٍ وجلبة قويّة ، فظن الروم أن </a:t>
            </a:r>
            <a:endParaRPr lang="ar-EG" sz="2800" b="1"/>
          </a:p>
          <a:p>
            <a:pPr>
              <a:lnSpc>
                <a:spcPct val="80000"/>
              </a:lnSpc>
              <a:buFontTx/>
              <a:buNone/>
            </a:pPr>
            <a:r>
              <a:rPr lang="ar-SA" sz="2800" b="1"/>
              <a:t>المسلمين جاءهم مدد ، فخارت عزائمهم ، واشتدّ عليهم </a:t>
            </a:r>
            <a:endParaRPr lang="ar-EG" sz="2800" b="1"/>
          </a:p>
          <a:p>
            <a:pPr>
              <a:lnSpc>
                <a:spcPct val="80000"/>
              </a:lnSpc>
              <a:buFontTx/>
              <a:buNone/>
            </a:pPr>
            <a:r>
              <a:rPr lang="ar-SA" sz="2800" b="1"/>
              <a:t>المسلمون حتى يقول خالد رضي الله</a:t>
            </a:r>
            <a:r>
              <a:rPr lang="ar-EG" sz="2800" b="1"/>
              <a:t> </a:t>
            </a:r>
            <a:r>
              <a:rPr lang="ar-SA" sz="2800" b="1"/>
              <a:t>عنه :</a:t>
            </a:r>
            <a:r>
              <a:rPr lang="ar-EG" sz="2800" b="1">
                <a:solidFill>
                  <a:srgbClr val="800080"/>
                </a:solidFill>
              </a:rPr>
              <a:t>” </a:t>
            </a:r>
            <a:r>
              <a:rPr lang="ar-SA" sz="2800" b="1">
                <a:solidFill>
                  <a:srgbClr val="800080"/>
                </a:solidFill>
              </a:rPr>
              <a:t>لقد انقطعت في </a:t>
            </a:r>
            <a:endParaRPr lang="ar-EG" sz="2800" b="1">
              <a:solidFill>
                <a:srgbClr val="800080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ar-SA" sz="2800" b="1">
                <a:solidFill>
                  <a:srgbClr val="800080"/>
                </a:solidFill>
              </a:rPr>
              <a:t>يدي يوم مؤتة تسعة أسياف فما بقي في يدي إلا صفيحة </a:t>
            </a:r>
            <a:endParaRPr lang="ar-EG" sz="2800" b="1">
              <a:solidFill>
                <a:srgbClr val="800080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ar-SA" sz="2800" b="1">
                <a:solidFill>
                  <a:srgbClr val="800080"/>
                </a:solidFill>
              </a:rPr>
              <a:t>يمانية </a:t>
            </a:r>
            <a:r>
              <a:rPr lang="ar-EG" sz="2800" b="1">
                <a:solidFill>
                  <a:srgbClr val="800080"/>
                </a:solidFill>
              </a:rPr>
              <a:t>“</a:t>
            </a:r>
            <a:r>
              <a:rPr lang="ar-SA" sz="2800" b="1"/>
              <a:t> وهكذا نجح خالد في العودة بالجيش إلى المدينة بأقلّ</a:t>
            </a:r>
            <a:endParaRPr lang="ar-EG" sz="2800" b="1"/>
          </a:p>
          <a:p>
            <a:pPr>
              <a:lnSpc>
                <a:spcPct val="80000"/>
              </a:lnSpc>
              <a:buFontTx/>
              <a:buNone/>
            </a:pPr>
            <a:r>
              <a:rPr lang="ar-SA" sz="2800" b="1"/>
              <a:t>خسارة ممكنة ، وقُتل من الروم خلقٌ كثير لا يُعرف عددهم </a:t>
            </a:r>
            <a:endParaRPr lang="ar-EG" sz="2800" b="1"/>
          </a:p>
          <a:p>
            <a:pPr>
              <a:lnSpc>
                <a:spcPct val="80000"/>
              </a:lnSpc>
              <a:buFontTx/>
              <a:buNone/>
            </a:pPr>
            <a:r>
              <a:rPr lang="ar-SA" sz="2800" b="1"/>
              <a:t>وكان في ذلك نصرٌ</a:t>
            </a:r>
            <a:r>
              <a:rPr lang="ar-EG" sz="2800" b="1"/>
              <a:t> </a:t>
            </a:r>
            <a:r>
              <a:rPr lang="ar-SA" sz="2800" b="1"/>
              <a:t>كبير للإسلام والمسلمين . </a:t>
            </a:r>
            <a:endParaRPr lang="en-US" sz="2800" b="1"/>
          </a:p>
        </p:txBody>
      </p:sp>
      <p:sp>
        <p:nvSpPr>
          <p:cNvPr id="50179" name="Rectangle 3"/>
          <p:cNvSpPr>
            <a:spLocks noChangeArrowheads="1"/>
          </p:cNvSpPr>
          <p:nvPr/>
        </p:nvSpPr>
        <p:spPr bwMode="auto">
          <a:xfrm>
            <a:off x="0" y="152400"/>
            <a:ext cx="9144000" cy="9144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C99FF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ar-SA"/>
          </a:p>
        </p:txBody>
      </p:sp>
      <p:sp>
        <p:nvSpPr>
          <p:cNvPr id="50180" name="Rectangle 4"/>
          <p:cNvSpPr>
            <a:spLocks noChangeArrowheads="1"/>
          </p:cNvSpPr>
          <p:nvPr/>
        </p:nvSpPr>
        <p:spPr bwMode="auto">
          <a:xfrm rot="5400000">
            <a:off x="-2552700" y="2933700"/>
            <a:ext cx="6858000" cy="9906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C99FF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50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50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3000"/>
                                        <p:tgtEl>
                                          <p:spTgt spid="50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501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501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3000"/>
                                        <p:tgtEl>
                                          <p:spTgt spid="501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501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501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3000"/>
                                        <p:tgtEl>
                                          <p:spTgt spid="501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2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501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501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3000"/>
                                        <p:tgtEl>
                                          <p:spTgt spid="501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501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501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3000"/>
                                        <p:tgtEl>
                                          <p:spTgt spid="501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3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3000" fill="hold"/>
                                        <p:tgtEl>
                                          <p:spTgt spid="501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0" fill="hold"/>
                                        <p:tgtEl>
                                          <p:spTgt spid="501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3000"/>
                                        <p:tgtEl>
                                          <p:spTgt spid="501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4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3000" fill="hold"/>
                                        <p:tgtEl>
                                          <p:spTgt spid="501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0" fill="hold"/>
                                        <p:tgtEl>
                                          <p:spTgt spid="501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" dur="3000"/>
                                        <p:tgtEl>
                                          <p:spTgt spid="501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4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3000" fill="hold"/>
                                        <p:tgtEl>
                                          <p:spTgt spid="5017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0" fill="hold"/>
                                        <p:tgtEl>
                                          <p:spTgt spid="5017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1" dur="3000"/>
                                        <p:tgtEl>
                                          <p:spTgt spid="5017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5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3000" fill="hold"/>
                                        <p:tgtEl>
                                          <p:spTgt spid="5017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000" fill="hold"/>
                                        <p:tgtEl>
                                          <p:spTgt spid="5017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7" dur="3000"/>
                                        <p:tgtEl>
                                          <p:spTgt spid="5017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5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3000" fill="hold"/>
                                        <p:tgtEl>
                                          <p:spTgt spid="5017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000" fill="hold"/>
                                        <p:tgtEl>
                                          <p:spTgt spid="5017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3" dur="3000"/>
                                        <p:tgtEl>
                                          <p:spTgt spid="5017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6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3000" fill="hold"/>
                                        <p:tgtEl>
                                          <p:spTgt spid="5017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000" fill="hold"/>
                                        <p:tgtEl>
                                          <p:spTgt spid="5017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9" dur="3000"/>
                                        <p:tgtEl>
                                          <p:spTgt spid="5017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1C23C-F06D-4970-B157-6FA0C7500C28}" type="slidenum">
              <a:rPr lang="ar-SA"/>
              <a:pPr/>
              <a:t>16</a:t>
            </a:fld>
            <a:endParaRPr lang="en-US"/>
          </a:p>
        </p:txBody>
      </p:sp>
      <p:sp>
        <p:nvSpPr>
          <p:cNvPr id="5325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524000" y="1219200"/>
            <a:ext cx="7162800" cy="4906963"/>
          </a:xfrm>
          <a:ln/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ar-SA" sz="2800" b="1"/>
              <a:t>ولما وصل خالد إلى المدينة ، أخذ بعض المسلمين في عتاب </a:t>
            </a:r>
            <a:endParaRPr lang="ar-EG" sz="2800" b="1"/>
          </a:p>
          <a:p>
            <a:pPr>
              <a:lnSpc>
                <a:spcPct val="90000"/>
              </a:lnSpc>
              <a:buFontTx/>
              <a:buNone/>
            </a:pPr>
            <a:r>
              <a:rPr lang="ar-SA" sz="2800" b="1"/>
              <a:t>من فرّ في بداية المعركة ، فخشي أولئك من غضب الله </a:t>
            </a:r>
            <a:endParaRPr lang="ar-EG" sz="2800" b="1"/>
          </a:p>
          <a:p>
            <a:pPr>
              <a:lnSpc>
                <a:spcPct val="90000"/>
              </a:lnSpc>
              <a:buFontTx/>
              <a:buNone/>
            </a:pPr>
            <a:r>
              <a:rPr lang="ar-SA" sz="2800" b="1"/>
              <a:t>ورسوله حتى همّوا أن يركبو</a:t>
            </a:r>
            <a:r>
              <a:rPr lang="ar-EG" sz="2800" b="1"/>
              <a:t>ا </a:t>
            </a:r>
            <a:r>
              <a:rPr lang="ar-SA" sz="2800" b="1"/>
              <a:t>البحر ، ثم قالوا : لو عرضنا </a:t>
            </a:r>
            <a:endParaRPr lang="ar-EG" sz="2800" b="1"/>
          </a:p>
          <a:p>
            <a:pPr>
              <a:lnSpc>
                <a:spcPct val="90000"/>
              </a:lnSpc>
              <a:buFontTx/>
              <a:buNone/>
            </a:pPr>
            <a:r>
              <a:rPr lang="ar-SA" sz="2800" b="1"/>
              <a:t>أنفسنا على رسول الله ، فإن كانت لنا توبة وإلا ذهبنا ، فأتوه</a:t>
            </a:r>
            <a:endParaRPr lang="ar-EG" sz="2800" b="1"/>
          </a:p>
          <a:p>
            <a:pPr>
              <a:lnSpc>
                <a:spcPct val="90000"/>
              </a:lnSpc>
              <a:buFontTx/>
              <a:buNone/>
            </a:pPr>
            <a:r>
              <a:rPr lang="ar-SA" sz="2800" b="1"/>
              <a:t>قبل صلاة الغداة فخرج فقال : </a:t>
            </a:r>
            <a:r>
              <a:rPr lang="ar-EG" sz="2800" b="1">
                <a:solidFill>
                  <a:srgbClr val="3333FF"/>
                </a:solidFill>
              </a:rPr>
              <a:t>”</a:t>
            </a:r>
            <a:r>
              <a:rPr lang="ar-SA" sz="2800" b="1">
                <a:solidFill>
                  <a:srgbClr val="3333FF"/>
                </a:solidFill>
              </a:rPr>
              <a:t>من القوم ؟ </a:t>
            </a:r>
            <a:r>
              <a:rPr lang="en-US" sz="2800" b="1">
                <a:solidFill>
                  <a:srgbClr val="3333FF"/>
                </a:solidFill>
              </a:rPr>
              <a:t>“</a:t>
            </a:r>
            <a:r>
              <a:rPr lang="ar-SA" sz="2800" b="1"/>
              <a:t> </a:t>
            </a:r>
            <a:r>
              <a:rPr lang="ar-SA" sz="2800" b="1">
                <a:solidFill>
                  <a:srgbClr val="3333FF"/>
                </a:solidFill>
              </a:rPr>
              <a:t>فقالوا : نحن </a:t>
            </a:r>
            <a:endParaRPr lang="ar-EG" sz="2800" b="1">
              <a:solidFill>
                <a:srgbClr val="3333FF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ar-SA" sz="2800" b="1">
                <a:solidFill>
                  <a:srgbClr val="3333FF"/>
                </a:solidFill>
              </a:rPr>
              <a:t>الفرارون فقال :</a:t>
            </a:r>
            <a:r>
              <a:rPr lang="ar-SA" sz="2800" b="1"/>
              <a:t> </a:t>
            </a:r>
            <a:r>
              <a:rPr lang="ar-EG" sz="2800" b="1">
                <a:solidFill>
                  <a:srgbClr val="3333FF"/>
                </a:solidFill>
              </a:rPr>
              <a:t>”</a:t>
            </a:r>
            <a:r>
              <a:rPr lang="ar-SA" sz="2800" b="1">
                <a:solidFill>
                  <a:srgbClr val="3333FF"/>
                </a:solidFill>
              </a:rPr>
              <a:t>لا ، بل أنتم الكرارون ، أنا فئتكم وأنا فئة </a:t>
            </a:r>
            <a:endParaRPr lang="ar-EG" sz="2800" b="1">
              <a:solidFill>
                <a:srgbClr val="3333FF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ar-SA" sz="2800" b="1">
                <a:solidFill>
                  <a:srgbClr val="3333FF"/>
                </a:solidFill>
              </a:rPr>
              <a:t>المسلمين</a:t>
            </a:r>
            <a:r>
              <a:rPr lang="ar-SA" sz="2800" b="1"/>
              <a:t> </a:t>
            </a:r>
            <a:r>
              <a:rPr lang="en-US" sz="2800" b="1">
                <a:solidFill>
                  <a:srgbClr val="3333FF"/>
                </a:solidFill>
              </a:rPr>
              <a:t>“</a:t>
            </a:r>
            <a:r>
              <a:rPr lang="ar-SA" sz="2800" b="1"/>
              <a:t> فأتوه وقبلوا يده الشريفة . </a:t>
            </a:r>
            <a:endParaRPr lang="en-US" sz="2800" b="1"/>
          </a:p>
          <a:p>
            <a:pPr>
              <a:lnSpc>
                <a:spcPct val="90000"/>
              </a:lnSpc>
              <a:buFontTx/>
              <a:buNone/>
            </a:pPr>
            <a:r>
              <a:rPr lang="ar-SA" sz="2800" b="1"/>
              <a:t>هذه هي غزوة مؤتة تكاد تتفجر عظة وعبرة ، فما إن يقرأ </a:t>
            </a:r>
            <a:endParaRPr lang="ar-EG" sz="2800" b="1"/>
          </a:p>
          <a:p>
            <a:pPr>
              <a:lnSpc>
                <a:spcPct val="90000"/>
              </a:lnSpc>
              <a:buFontTx/>
              <a:buNone/>
            </a:pPr>
            <a:r>
              <a:rPr lang="ar-SA" sz="2800" b="1"/>
              <a:t>القارئ هذه الأحداث إلا ويجد الإعجاب قد عقد لسانه ، </a:t>
            </a:r>
            <a:endParaRPr lang="en-US" sz="2800" b="1"/>
          </a:p>
        </p:txBody>
      </p:sp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152400"/>
            <a:ext cx="9144000" cy="9144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C99FF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ar-SA"/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 rot="5400000">
            <a:off x="-2552700" y="2933700"/>
            <a:ext cx="6858000" cy="9906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C99FF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53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53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3000"/>
                                        <p:tgtEl>
                                          <p:spTgt spid="53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532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532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3000"/>
                                        <p:tgtEl>
                                          <p:spTgt spid="532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532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532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3000"/>
                                        <p:tgtEl>
                                          <p:spTgt spid="532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2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532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532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3000"/>
                                        <p:tgtEl>
                                          <p:spTgt spid="532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532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532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3000"/>
                                        <p:tgtEl>
                                          <p:spTgt spid="532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3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3000" fill="hold"/>
                                        <p:tgtEl>
                                          <p:spTgt spid="532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0" fill="hold"/>
                                        <p:tgtEl>
                                          <p:spTgt spid="532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3000"/>
                                        <p:tgtEl>
                                          <p:spTgt spid="532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4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3000" fill="hold"/>
                                        <p:tgtEl>
                                          <p:spTgt spid="532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0" fill="hold"/>
                                        <p:tgtEl>
                                          <p:spTgt spid="532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" dur="3000"/>
                                        <p:tgtEl>
                                          <p:spTgt spid="532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4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3000" fill="hold"/>
                                        <p:tgtEl>
                                          <p:spTgt spid="5325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0" fill="hold"/>
                                        <p:tgtEl>
                                          <p:spTgt spid="5325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1" dur="3000"/>
                                        <p:tgtEl>
                                          <p:spTgt spid="5325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5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3000" fill="hold"/>
                                        <p:tgtEl>
                                          <p:spTgt spid="5325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000" fill="hold"/>
                                        <p:tgtEl>
                                          <p:spTgt spid="5325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7" dur="3000"/>
                                        <p:tgtEl>
                                          <p:spTgt spid="5325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B27CA-91DF-4140-B8CB-EB463E2AE489}" type="slidenum">
              <a:rPr lang="ar-SA"/>
              <a:pPr/>
              <a:t>17</a:t>
            </a:fld>
            <a:endParaRPr lang="en-US"/>
          </a:p>
        </p:txBody>
      </p:sp>
      <p:sp>
        <p:nvSpPr>
          <p:cNvPr id="5529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524000" y="1219200"/>
            <a:ext cx="7162800" cy="4906963"/>
          </a:xfrm>
          <a:ln/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ar-SA" sz="2800" b="1"/>
              <a:t>فأي بشر هؤلاء ، يقفون بجيش قوامه ثلاثة آلاف مقاتل أمام </a:t>
            </a:r>
            <a:endParaRPr lang="ar-EG" sz="2800" b="1"/>
          </a:p>
          <a:p>
            <a:pPr>
              <a:lnSpc>
                <a:spcPct val="90000"/>
              </a:lnSpc>
              <a:buFontTx/>
              <a:buNone/>
            </a:pPr>
            <a:r>
              <a:rPr lang="ar-SA" sz="2800" b="1"/>
              <a:t>جيش هائل قوامه مائتي ألف مقاتل ، إن تصورا سريعا </a:t>
            </a:r>
            <a:endParaRPr lang="ar-EG" sz="2800" b="1"/>
          </a:p>
          <a:p>
            <a:pPr>
              <a:lnSpc>
                <a:spcPct val="90000"/>
              </a:lnSpc>
              <a:buFontTx/>
              <a:buNone/>
            </a:pPr>
            <a:r>
              <a:rPr lang="ar-SA" sz="2800" b="1"/>
              <a:t>للقوتين ليعطي نتائج حاسمة بانتصار الجيش الكبير على </a:t>
            </a:r>
            <a:endParaRPr lang="ar-EG" sz="2800" b="1"/>
          </a:p>
          <a:p>
            <a:pPr>
              <a:lnSpc>
                <a:spcPct val="90000"/>
              </a:lnSpc>
              <a:buFontTx/>
              <a:buNone/>
            </a:pPr>
            <a:r>
              <a:rPr lang="ar-SA" sz="2800" b="1"/>
              <a:t>الجيش المقابل ، ومع ذلك يتقدم المسلمون على قلة عددهم ،</a:t>
            </a:r>
            <a:endParaRPr lang="ar-EG" sz="2800" b="1"/>
          </a:p>
          <a:p>
            <a:pPr>
              <a:lnSpc>
                <a:spcPct val="90000"/>
              </a:lnSpc>
              <a:buFontTx/>
              <a:buNone/>
            </a:pPr>
            <a:r>
              <a:rPr lang="ar-SA" sz="2800" b="1"/>
              <a:t>وضعف عُدَدَهِم - آلة الحرب - ليضربوا أعظم صور التضحية </a:t>
            </a:r>
            <a:endParaRPr lang="ar-EG" sz="2800" b="1"/>
          </a:p>
          <a:p>
            <a:pPr>
              <a:lnSpc>
                <a:spcPct val="90000"/>
              </a:lnSpc>
              <a:buFontTx/>
              <a:buNone/>
            </a:pPr>
            <a:r>
              <a:rPr lang="ar-SA" sz="2800" b="1"/>
              <a:t>والفداء </a:t>
            </a:r>
            <a:r>
              <a:rPr lang="ar-EG" sz="2800" b="1"/>
              <a:t>.</a:t>
            </a:r>
            <a:r>
              <a:rPr lang="ar-SA" sz="2800" b="1"/>
              <a:t> وقد ذكر ابن سعد أن الهزيمة كانت على المسلمين </a:t>
            </a:r>
            <a:endParaRPr lang="ar-EG" sz="2800" b="1"/>
          </a:p>
          <a:p>
            <a:pPr>
              <a:lnSpc>
                <a:spcPct val="90000"/>
              </a:lnSpc>
              <a:buFontTx/>
              <a:buNone/>
            </a:pPr>
            <a:r>
              <a:rPr lang="ar-SA" sz="2800" b="1" u="sng"/>
              <a:t>والذي في صحيح البخاري أن الهزيمة كانت في الروم </a:t>
            </a:r>
            <a:endParaRPr lang="ar-EG" sz="2800" b="1" u="sng"/>
          </a:p>
          <a:p>
            <a:pPr>
              <a:lnSpc>
                <a:spcPct val="90000"/>
              </a:lnSpc>
              <a:buFontTx/>
              <a:buNone/>
            </a:pPr>
            <a:r>
              <a:rPr lang="ar-SA" sz="2800" b="1" u="sng"/>
              <a:t>والصحيح ما ذكره ابن إسحاق أن كل فئة انحازت عن الأخرى</a:t>
            </a:r>
            <a:endParaRPr lang="ar-EG" sz="2800" b="1" u="sng"/>
          </a:p>
          <a:p>
            <a:pPr>
              <a:lnSpc>
                <a:spcPct val="90000"/>
              </a:lnSpc>
              <a:buFontTx/>
              <a:buNone/>
            </a:pPr>
            <a:r>
              <a:rPr lang="ar-SA" sz="2800" b="1"/>
              <a:t>وأطلع الله سبحانه على ذلك رسوله من يومهم ذلك فأخبر به </a:t>
            </a:r>
            <a:endParaRPr lang="ar-EG" sz="2800" b="1"/>
          </a:p>
          <a:p>
            <a:pPr>
              <a:lnSpc>
                <a:spcPct val="90000"/>
              </a:lnSpc>
              <a:buFontTx/>
              <a:buNone/>
            </a:pPr>
            <a:r>
              <a:rPr lang="ar-SA" sz="2800" b="1"/>
              <a:t>أصحابه </a:t>
            </a:r>
            <a:r>
              <a:rPr lang="ar-EG" sz="2800" b="1"/>
              <a:t>.</a:t>
            </a:r>
            <a:endParaRPr lang="en-US" sz="2800" b="1"/>
          </a:p>
        </p:txBody>
      </p:sp>
      <p:sp>
        <p:nvSpPr>
          <p:cNvPr id="55299" name="Rectangle 3"/>
          <p:cNvSpPr>
            <a:spLocks noChangeArrowheads="1"/>
          </p:cNvSpPr>
          <p:nvPr/>
        </p:nvSpPr>
        <p:spPr bwMode="auto">
          <a:xfrm>
            <a:off x="0" y="152400"/>
            <a:ext cx="9144000" cy="9144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C99FF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ar-SA"/>
          </a:p>
        </p:txBody>
      </p:sp>
      <p:sp>
        <p:nvSpPr>
          <p:cNvPr id="55300" name="Rectangle 4"/>
          <p:cNvSpPr>
            <a:spLocks noChangeArrowheads="1"/>
          </p:cNvSpPr>
          <p:nvPr/>
        </p:nvSpPr>
        <p:spPr bwMode="auto">
          <a:xfrm rot="5400000">
            <a:off x="-2552700" y="2933700"/>
            <a:ext cx="6858000" cy="9906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C99FF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552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552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3000"/>
                                        <p:tgtEl>
                                          <p:spTgt spid="552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552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552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3000"/>
                                        <p:tgtEl>
                                          <p:spTgt spid="552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552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552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3000"/>
                                        <p:tgtEl>
                                          <p:spTgt spid="552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2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552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552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3000"/>
                                        <p:tgtEl>
                                          <p:spTgt spid="552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552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552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3000"/>
                                        <p:tgtEl>
                                          <p:spTgt spid="552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3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3000" fill="hold"/>
                                        <p:tgtEl>
                                          <p:spTgt spid="552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0" fill="hold"/>
                                        <p:tgtEl>
                                          <p:spTgt spid="552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3000"/>
                                        <p:tgtEl>
                                          <p:spTgt spid="552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4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3000" fill="hold"/>
                                        <p:tgtEl>
                                          <p:spTgt spid="552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0" fill="hold"/>
                                        <p:tgtEl>
                                          <p:spTgt spid="552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" dur="3000"/>
                                        <p:tgtEl>
                                          <p:spTgt spid="552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4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3000" fill="hold"/>
                                        <p:tgtEl>
                                          <p:spTgt spid="5529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0" fill="hold"/>
                                        <p:tgtEl>
                                          <p:spTgt spid="5529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1" dur="3000"/>
                                        <p:tgtEl>
                                          <p:spTgt spid="5529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5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3000" fill="hold"/>
                                        <p:tgtEl>
                                          <p:spTgt spid="5529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000" fill="hold"/>
                                        <p:tgtEl>
                                          <p:spTgt spid="5529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7" dur="3000"/>
                                        <p:tgtEl>
                                          <p:spTgt spid="5529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5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3000" fill="hold"/>
                                        <p:tgtEl>
                                          <p:spTgt spid="5529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000" fill="hold"/>
                                        <p:tgtEl>
                                          <p:spTgt spid="5529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3" dur="3000"/>
                                        <p:tgtEl>
                                          <p:spTgt spid="5529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8A04B-65FC-4AEF-A15D-F6811CD5A0B4}" type="slidenum">
              <a:rPr lang="ar-SA"/>
              <a:pPr/>
              <a:t>18</a:t>
            </a:fld>
            <a:endParaRPr lang="en-US"/>
          </a:p>
        </p:txBody>
      </p:sp>
      <p:sp>
        <p:nvSpPr>
          <p:cNvPr id="634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524000" y="1219200"/>
            <a:ext cx="7162800" cy="4906963"/>
          </a:xfrm>
          <a:ln/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ar-SA" sz="2800" b="1"/>
              <a:t>وذكر عبد الرزاق عن ابن عيينة عن ابن جدعان عن ابن </a:t>
            </a:r>
            <a:endParaRPr lang="ar-EG" sz="2800" b="1"/>
          </a:p>
          <a:p>
            <a:pPr>
              <a:lnSpc>
                <a:spcPct val="90000"/>
              </a:lnSpc>
              <a:buFontTx/>
              <a:buNone/>
            </a:pPr>
            <a:r>
              <a:rPr lang="ar-SA" sz="2800" b="1"/>
              <a:t>المسيب قال</a:t>
            </a:r>
            <a:r>
              <a:rPr lang="ar-EG" sz="2800" b="1"/>
              <a:t>: قال</a:t>
            </a:r>
            <a:r>
              <a:rPr lang="ar-SA" sz="2800" b="1"/>
              <a:t> رسول الله </a:t>
            </a:r>
            <a:r>
              <a:rPr lang="ar-EG" sz="2800" b="1">
                <a:solidFill>
                  <a:srgbClr val="3333FF"/>
                </a:solidFill>
              </a:rPr>
              <a:t>”</a:t>
            </a:r>
            <a:r>
              <a:rPr lang="ar-SA" sz="2800" b="1">
                <a:solidFill>
                  <a:srgbClr val="3333FF"/>
                </a:solidFill>
              </a:rPr>
              <a:t>مثل لي جعفر وزيد وابن رواحة</a:t>
            </a:r>
            <a:endParaRPr lang="ar-EG" sz="2800" b="1">
              <a:solidFill>
                <a:srgbClr val="3333FF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ar-SA" sz="2800" b="1">
                <a:solidFill>
                  <a:srgbClr val="3333FF"/>
                </a:solidFill>
              </a:rPr>
              <a:t>في خيمة من در كل واحد منهم على سرير فرأيت زيدا وابن</a:t>
            </a:r>
            <a:endParaRPr lang="ar-EG" sz="2800" b="1">
              <a:solidFill>
                <a:srgbClr val="3333FF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ar-SA" sz="2800" b="1">
                <a:solidFill>
                  <a:srgbClr val="3333FF"/>
                </a:solidFill>
              </a:rPr>
              <a:t>رواحة في أعناقهما صدود ورأيت جعفرا مستقيما ليس فيه </a:t>
            </a:r>
            <a:endParaRPr lang="ar-EG" sz="2800" b="1">
              <a:solidFill>
                <a:srgbClr val="3333FF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ar-SA" sz="2800" b="1">
                <a:solidFill>
                  <a:srgbClr val="3333FF"/>
                </a:solidFill>
              </a:rPr>
              <a:t>صدود قال فسألت أو قيل لي إنهما حين غشيهما الموت </a:t>
            </a:r>
            <a:endParaRPr lang="ar-EG" sz="2800" b="1">
              <a:solidFill>
                <a:srgbClr val="3333FF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ar-SA" sz="2800" b="1">
                <a:solidFill>
                  <a:srgbClr val="3333FF"/>
                </a:solidFill>
              </a:rPr>
              <a:t>أعرضا أو كأنهما صدا بوجوههما وأما جعفر فإنه لم يفعل </a:t>
            </a:r>
            <a:r>
              <a:rPr lang="en-US" sz="2800" b="1">
                <a:solidFill>
                  <a:srgbClr val="3333FF"/>
                </a:solidFill>
              </a:rPr>
              <a:t>“</a:t>
            </a:r>
            <a:r>
              <a:rPr lang="ar-EG" sz="2800" b="1">
                <a:solidFill>
                  <a:srgbClr val="3333FF"/>
                </a:solidFill>
              </a:rPr>
              <a:t>.</a:t>
            </a:r>
            <a:r>
              <a:rPr lang="ar-EG" sz="2800" b="1"/>
              <a:t>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ar-SA" sz="2800" b="1"/>
              <a:t>وقال رسول الله في جعفر </a:t>
            </a:r>
            <a:r>
              <a:rPr lang="ar-EG" sz="2800" b="1">
                <a:solidFill>
                  <a:srgbClr val="3333FF"/>
                </a:solidFill>
              </a:rPr>
              <a:t>”</a:t>
            </a:r>
            <a:r>
              <a:rPr lang="ar-SA" sz="2800" b="1">
                <a:solidFill>
                  <a:srgbClr val="3333FF"/>
                </a:solidFill>
              </a:rPr>
              <a:t>إن الله أبدله بيديه جناحين يطير </a:t>
            </a:r>
            <a:endParaRPr lang="ar-EG" sz="2800" b="1">
              <a:solidFill>
                <a:srgbClr val="3333FF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ar-SA" sz="2800" b="1">
                <a:solidFill>
                  <a:srgbClr val="3333FF"/>
                </a:solidFill>
              </a:rPr>
              <a:t>بهما في الجنة حيث شاء </a:t>
            </a:r>
            <a:r>
              <a:rPr lang="en-US" sz="2800" b="1">
                <a:solidFill>
                  <a:srgbClr val="3333FF"/>
                </a:solidFill>
              </a:rPr>
              <a:t>“</a:t>
            </a:r>
            <a:r>
              <a:rPr lang="ar-EG" sz="2800" b="1">
                <a:solidFill>
                  <a:srgbClr val="3333FF"/>
                </a:solidFill>
              </a:rPr>
              <a:t>.</a:t>
            </a:r>
            <a:endParaRPr lang="en-US" sz="2800" b="1"/>
          </a:p>
        </p:txBody>
      </p:sp>
      <p:sp>
        <p:nvSpPr>
          <p:cNvPr id="63491" name="Rectangle 3"/>
          <p:cNvSpPr>
            <a:spLocks noChangeArrowheads="1"/>
          </p:cNvSpPr>
          <p:nvPr/>
        </p:nvSpPr>
        <p:spPr bwMode="auto">
          <a:xfrm>
            <a:off x="0" y="152400"/>
            <a:ext cx="9144000" cy="9144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C99FF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ar-SA"/>
          </a:p>
        </p:txBody>
      </p:sp>
      <p:sp>
        <p:nvSpPr>
          <p:cNvPr id="63492" name="Rectangle 4"/>
          <p:cNvSpPr>
            <a:spLocks noChangeArrowheads="1"/>
          </p:cNvSpPr>
          <p:nvPr/>
        </p:nvSpPr>
        <p:spPr bwMode="auto">
          <a:xfrm rot="5400000">
            <a:off x="-2552700" y="2933700"/>
            <a:ext cx="6858000" cy="9906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C99FF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634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634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3000"/>
                                        <p:tgtEl>
                                          <p:spTgt spid="634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634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634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3000"/>
                                        <p:tgtEl>
                                          <p:spTgt spid="634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634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634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3000"/>
                                        <p:tgtEl>
                                          <p:spTgt spid="634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2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634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634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3000"/>
                                        <p:tgtEl>
                                          <p:spTgt spid="634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634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634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3000"/>
                                        <p:tgtEl>
                                          <p:spTgt spid="634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3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3000" fill="hold"/>
                                        <p:tgtEl>
                                          <p:spTgt spid="634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0" fill="hold"/>
                                        <p:tgtEl>
                                          <p:spTgt spid="634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3000"/>
                                        <p:tgtEl>
                                          <p:spTgt spid="634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4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3000" fill="hold"/>
                                        <p:tgtEl>
                                          <p:spTgt spid="634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0" fill="hold"/>
                                        <p:tgtEl>
                                          <p:spTgt spid="634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" dur="3000"/>
                                        <p:tgtEl>
                                          <p:spTgt spid="634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4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3000" fill="hold"/>
                                        <p:tgtEl>
                                          <p:spTgt spid="6349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0" fill="hold"/>
                                        <p:tgtEl>
                                          <p:spTgt spid="6349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1" dur="3000"/>
                                        <p:tgtEl>
                                          <p:spTgt spid="6349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D0D69-BB14-44E5-96CE-6CCE52C7E5CF}" type="slidenum">
              <a:rPr lang="ar-SA"/>
              <a:pPr/>
              <a:t>19</a:t>
            </a:fld>
            <a:endParaRPr lang="en-US"/>
          </a:p>
        </p:txBody>
      </p:sp>
      <p:sp>
        <p:nvSpPr>
          <p:cNvPr id="6656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524000" y="1219200"/>
            <a:ext cx="7162800" cy="4906963"/>
          </a:xfrm>
          <a:ln/>
        </p:spPr>
        <p:txBody>
          <a:bodyPr/>
          <a:lstStyle/>
          <a:p>
            <a:pPr>
              <a:buFontTx/>
              <a:buNone/>
            </a:pPr>
            <a:r>
              <a:rPr lang="ar-SA" sz="2800" b="1">
                <a:solidFill>
                  <a:srgbClr val="800080"/>
                </a:solidFill>
              </a:rPr>
              <a:t>انفردت غزوة مؤتة بأمور</a:t>
            </a:r>
            <a:r>
              <a:rPr lang="ar-EG" sz="2800" b="1">
                <a:solidFill>
                  <a:srgbClr val="800080"/>
                </a:solidFill>
              </a:rPr>
              <a:t> </a:t>
            </a:r>
            <a:r>
              <a:rPr lang="ar-SA" sz="2800" b="1">
                <a:solidFill>
                  <a:srgbClr val="800080"/>
                </a:solidFill>
              </a:rPr>
              <a:t>وذلك على النحو التالي: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ar-SA" sz="2800" b="1" u="sng">
                <a:solidFill>
                  <a:srgbClr val="800080"/>
                </a:solidFill>
              </a:rPr>
              <a:t>1-</a:t>
            </a:r>
            <a:r>
              <a:rPr lang="ar-SA" sz="2800" b="1"/>
              <a:t> كونها سميت غزوة ولم يكن رسول الله صلى الله عليه </a:t>
            </a:r>
            <a:endParaRPr lang="ar-EG" sz="2800" b="1"/>
          </a:p>
          <a:p>
            <a:pPr>
              <a:lnSpc>
                <a:spcPct val="80000"/>
              </a:lnSpc>
              <a:buFontTx/>
              <a:buNone/>
            </a:pPr>
            <a:r>
              <a:rPr lang="ar-SA" sz="2800" b="1"/>
              <a:t>وسلم قد خرج</a:t>
            </a:r>
            <a:r>
              <a:rPr lang="ar-EG" sz="2800" b="1"/>
              <a:t> </a:t>
            </a:r>
            <a:r>
              <a:rPr lang="ar-SA" sz="2800" b="1"/>
              <a:t>فيها، والمعروف في الاصطلاح أن المعارك </a:t>
            </a:r>
            <a:endParaRPr lang="ar-EG" sz="2800" b="1"/>
          </a:p>
          <a:p>
            <a:pPr>
              <a:lnSpc>
                <a:spcPct val="80000"/>
              </a:lnSpc>
              <a:buFontTx/>
              <a:buNone/>
            </a:pPr>
            <a:r>
              <a:rPr lang="ar-SA" sz="2800" b="1"/>
              <a:t>التي لم يخرج فيها رسول الله صلى الله عليه وسلم إنما</a:t>
            </a:r>
            <a:endParaRPr lang="ar-EG" sz="2800" b="1"/>
          </a:p>
          <a:p>
            <a:pPr>
              <a:lnSpc>
                <a:spcPct val="80000"/>
              </a:lnSpc>
              <a:buFontTx/>
              <a:buNone/>
            </a:pPr>
            <a:r>
              <a:rPr lang="ar-SA" sz="2800" b="1"/>
              <a:t>تسمى سرايا. </a:t>
            </a:r>
            <a:r>
              <a:rPr lang="ar-EG" sz="2800" b="1"/>
              <a:t>و</a:t>
            </a:r>
            <a:r>
              <a:rPr lang="ar-SA" sz="2800" b="1"/>
              <a:t>تسمي</a:t>
            </a:r>
            <a:r>
              <a:rPr lang="ar-EG" sz="2800" b="1"/>
              <a:t>ته</a:t>
            </a:r>
            <a:r>
              <a:rPr lang="ar-SA" sz="2800" b="1"/>
              <a:t> معركة مؤتة غزوة صحيحة، لأن </a:t>
            </a:r>
            <a:r>
              <a:rPr lang="ar-EG" sz="2800" b="1"/>
              <a:t>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ar-SA" sz="2800" b="1"/>
              <a:t>جيش تلك المعركة انطلق بأمر النبي صلى الله عليه وسلم </a:t>
            </a:r>
            <a:endParaRPr lang="ar-EG" sz="2800" b="1"/>
          </a:p>
          <a:p>
            <a:pPr>
              <a:lnSpc>
                <a:spcPct val="80000"/>
              </a:lnSpc>
              <a:buFontTx/>
              <a:buNone/>
            </a:pPr>
            <a:r>
              <a:rPr lang="ar-SA" sz="2800" b="1"/>
              <a:t>وإشرافه المباشر.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ar-SA" sz="2800" b="1" u="sng">
                <a:solidFill>
                  <a:srgbClr val="800080"/>
                </a:solidFill>
              </a:rPr>
              <a:t>2-</a:t>
            </a:r>
            <a:r>
              <a:rPr lang="ar-SA" sz="2800" b="1"/>
              <a:t> أن رسول الله صلى الله عليه وسلم قد أمر فيها ثلاثة </a:t>
            </a:r>
            <a:endParaRPr lang="ar-EG" sz="2800" b="1"/>
          </a:p>
          <a:p>
            <a:pPr>
              <a:lnSpc>
                <a:spcPct val="80000"/>
              </a:lnSpc>
              <a:buFontTx/>
              <a:buNone/>
            </a:pPr>
            <a:r>
              <a:rPr lang="ar-SA" sz="2800" b="1"/>
              <a:t>أمراء بالترتيب، روى البخاري عن عبد الله بن عمر رضي </a:t>
            </a:r>
            <a:endParaRPr lang="ar-EG" sz="2800" b="1"/>
          </a:p>
          <a:p>
            <a:pPr>
              <a:lnSpc>
                <a:spcPct val="80000"/>
              </a:lnSpc>
              <a:buFontTx/>
              <a:buNone/>
            </a:pPr>
            <a:r>
              <a:rPr lang="ar-SA" sz="2800" b="1"/>
              <a:t>الله عنهما قال: أمر رسول الله صلى الله عليه وسلم في غزوة</a:t>
            </a:r>
            <a:endParaRPr lang="ar-EG" sz="2800" b="1"/>
          </a:p>
          <a:p>
            <a:pPr>
              <a:lnSpc>
                <a:spcPct val="80000"/>
              </a:lnSpc>
              <a:buFontTx/>
              <a:buNone/>
            </a:pPr>
            <a:r>
              <a:rPr lang="ar-SA" sz="2800" b="1"/>
              <a:t> مؤتة زيد بن حارثة، فقال رسول الله صلى الله عليه وسلم:</a:t>
            </a:r>
            <a:endParaRPr lang="en-US" sz="2800" b="1"/>
          </a:p>
        </p:txBody>
      </p:sp>
      <p:sp>
        <p:nvSpPr>
          <p:cNvPr id="66563" name="Rectangle 3"/>
          <p:cNvSpPr>
            <a:spLocks noChangeArrowheads="1"/>
          </p:cNvSpPr>
          <p:nvPr/>
        </p:nvSpPr>
        <p:spPr bwMode="auto">
          <a:xfrm>
            <a:off x="0" y="152400"/>
            <a:ext cx="9144000" cy="9144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C99FF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ar-EG" sz="3200" b="1">
                <a:solidFill>
                  <a:schemeClr val="tx2"/>
                </a:solidFill>
              </a:rPr>
              <a:t>     أمور </a:t>
            </a:r>
            <a:r>
              <a:rPr lang="ar-SA" sz="3200" b="1">
                <a:solidFill>
                  <a:schemeClr val="tx2"/>
                </a:solidFill>
              </a:rPr>
              <a:t>انفردت </a:t>
            </a:r>
            <a:r>
              <a:rPr lang="ar-EG" sz="3200" b="1">
                <a:solidFill>
                  <a:schemeClr val="tx2"/>
                </a:solidFill>
              </a:rPr>
              <a:t>بها </a:t>
            </a:r>
            <a:r>
              <a:rPr lang="ar-SA" sz="3200" b="1">
                <a:solidFill>
                  <a:schemeClr val="tx2"/>
                </a:solidFill>
              </a:rPr>
              <a:t>غزوة مؤتة لم يحدث مثلها في غيرها</a:t>
            </a:r>
            <a:endParaRPr lang="en-US" sz="3200" b="1">
              <a:solidFill>
                <a:schemeClr val="tx2"/>
              </a:solidFill>
            </a:endParaRPr>
          </a:p>
        </p:txBody>
      </p:sp>
      <p:sp>
        <p:nvSpPr>
          <p:cNvPr id="66564" name="Rectangle 4"/>
          <p:cNvSpPr>
            <a:spLocks noChangeArrowheads="1"/>
          </p:cNvSpPr>
          <p:nvPr/>
        </p:nvSpPr>
        <p:spPr bwMode="auto">
          <a:xfrm rot="5400000">
            <a:off x="-2552700" y="2933700"/>
            <a:ext cx="6858000" cy="9906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C99FF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6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6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6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665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665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3000"/>
                                        <p:tgtEl>
                                          <p:spTgt spid="665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665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665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3000"/>
                                        <p:tgtEl>
                                          <p:spTgt spid="665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665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665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3000"/>
                                        <p:tgtEl>
                                          <p:spTgt spid="665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2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665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665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3000"/>
                                        <p:tgtEl>
                                          <p:spTgt spid="665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3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3000" fill="hold"/>
                                        <p:tgtEl>
                                          <p:spTgt spid="665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0" fill="hold"/>
                                        <p:tgtEl>
                                          <p:spTgt spid="665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3000"/>
                                        <p:tgtEl>
                                          <p:spTgt spid="665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4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3000" fill="hold"/>
                                        <p:tgtEl>
                                          <p:spTgt spid="665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0" fill="hold"/>
                                        <p:tgtEl>
                                          <p:spTgt spid="665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" dur="3000"/>
                                        <p:tgtEl>
                                          <p:spTgt spid="665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4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3000" fill="hold"/>
                                        <p:tgtEl>
                                          <p:spTgt spid="665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0" fill="hold"/>
                                        <p:tgtEl>
                                          <p:spTgt spid="665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1" dur="3000"/>
                                        <p:tgtEl>
                                          <p:spTgt spid="665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5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3000" fill="hold"/>
                                        <p:tgtEl>
                                          <p:spTgt spid="665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000" fill="hold"/>
                                        <p:tgtEl>
                                          <p:spTgt spid="665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7" dur="3000"/>
                                        <p:tgtEl>
                                          <p:spTgt spid="665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5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3000" fill="hold"/>
                                        <p:tgtEl>
                                          <p:spTgt spid="6656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000" fill="hold"/>
                                        <p:tgtEl>
                                          <p:spTgt spid="6656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3" dur="3000"/>
                                        <p:tgtEl>
                                          <p:spTgt spid="6656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6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3000" fill="hold"/>
                                        <p:tgtEl>
                                          <p:spTgt spid="6656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000" fill="hold"/>
                                        <p:tgtEl>
                                          <p:spTgt spid="6656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9" dur="3000"/>
                                        <p:tgtEl>
                                          <p:spTgt spid="6656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32000"/>
                            </p:stCondLst>
                            <p:childTnLst>
                              <p:par>
                                <p:cTn id="7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3000" fill="hold"/>
                                        <p:tgtEl>
                                          <p:spTgt spid="6656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000" fill="hold"/>
                                        <p:tgtEl>
                                          <p:spTgt spid="6656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5" dur="3000"/>
                                        <p:tgtEl>
                                          <p:spTgt spid="6656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61BE4-E773-4846-BC83-53324C629F10}" type="slidenum">
              <a:rPr lang="ar-SA"/>
              <a:pPr/>
              <a:t>20</a:t>
            </a:fld>
            <a:endParaRPr lang="en-US"/>
          </a:p>
        </p:txBody>
      </p:sp>
      <p:sp>
        <p:nvSpPr>
          <p:cNvPr id="686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524000" y="1219200"/>
            <a:ext cx="7162800" cy="4906963"/>
          </a:xfrm>
          <a:ln/>
        </p:spPr>
        <p:txBody>
          <a:bodyPr/>
          <a:lstStyle/>
          <a:p>
            <a:pPr>
              <a:buFontTx/>
              <a:buNone/>
            </a:pPr>
            <a:r>
              <a:rPr lang="ar-SA" sz="2800" b="1"/>
              <a:t>إن قتل زيد فجعفر، فإن قتل جعفر فعبد الله بن رواحة.</a:t>
            </a:r>
            <a:endParaRPr lang="ar-EG" sz="2800" b="1"/>
          </a:p>
          <a:p>
            <a:pPr>
              <a:buFontTx/>
              <a:buNone/>
            </a:pPr>
            <a:r>
              <a:rPr lang="ar-SA" sz="2800" b="1" u="sng">
                <a:solidFill>
                  <a:srgbClr val="800080"/>
                </a:solidFill>
              </a:rPr>
              <a:t>3-</a:t>
            </a:r>
            <a:r>
              <a:rPr lang="ar-SA" sz="2800" b="1"/>
              <a:t> أن خالد بن الوليد قد أخذ الراية بعد قتل الأمراء الثلاثة، </a:t>
            </a:r>
            <a:endParaRPr lang="ar-EG" sz="2800" b="1"/>
          </a:p>
          <a:p>
            <a:pPr>
              <a:buFontTx/>
              <a:buNone/>
            </a:pPr>
            <a:r>
              <a:rPr lang="ar-SA" sz="2800" b="1"/>
              <a:t>ولم يكن أصلا مؤمرا من طرف رسول الله صلى الله عليه </a:t>
            </a:r>
            <a:endParaRPr lang="ar-EG" sz="2800" b="1"/>
          </a:p>
          <a:p>
            <a:pPr>
              <a:buFontTx/>
              <a:buNone/>
            </a:pPr>
            <a:r>
              <a:rPr lang="ar-SA" sz="2800" b="1"/>
              <a:t>وسلم. أخرج البخاري وغيره أن النبي صلى الله عليه وسلم:</a:t>
            </a:r>
            <a:endParaRPr lang="ar-EG" sz="2800" b="1"/>
          </a:p>
          <a:p>
            <a:pPr>
              <a:buFontTx/>
              <a:buNone/>
            </a:pPr>
            <a:r>
              <a:rPr lang="ar-SA" sz="2800" b="1"/>
              <a:t> نعى زيدا وجعفرا وابن رواحة للناس قبل أن يأتيهم خبرهم..</a:t>
            </a:r>
            <a:endParaRPr lang="ar-EG" sz="2800" b="1"/>
          </a:p>
          <a:p>
            <a:pPr>
              <a:buFontTx/>
              <a:buNone/>
            </a:pPr>
            <a:r>
              <a:rPr lang="ar-EG" sz="2800" b="1"/>
              <a:t>وأخيرا ف</a:t>
            </a:r>
            <a:r>
              <a:rPr lang="ar-SA" sz="2800" b="1"/>
              <a:t>إن غزوة مؤتة بكل المقاييس العسكرية معجزة من </a:t>
            </a:r>
            <a:endParaRPr lang="ar-EG" sz="2800" b="1"/>
          </a:p>
          <a:p>
            <a:pPr>
              <a:buFontTx/>
              <a:buNone/>
            </a:pPr>
            <a:r>
              <a:rPr lang="ar-SA" sz="2800" b="1"/>
              <a:t>المعجزات ، وكرامة من الكرامات ، لقد وضعت معركة مؤتة </a:t>
            </a:r>
            <a:endParaRPr lang="ar-EG" sz="2800" b="1"/>
          </a:p>
          <a:p>
            <a:pPr>
              <a:buFontTx/>
              <a:buNone/>
            </a:pPr>
            <a:r>
              <a:rPr lang="ar-SA" sz="2800" b="1"/>
              <a:t>القاعدة العسكرية الإسلامية في مواجهة العدو ، فنحن لا نقاتل</a:t>
            </a:r>
            <a:endParaRPr lang="ar-EG" sz="2800" b="1"/>
          </a:p>
          <a:p>
            <a:pPr>
              <a:buFontTx/>
              <a:buNone/>
            </a:pPr>
            <a:r>
              <a:rPr lang="ar-SA" sz="2800" b="1"/>
              <a:t>بعدد ولا عدة ولكن نقاتل بهذا الدين ، </a:t>
            </a:r>
            <a:endParaRPr lang="ar-EG" sz="2800" b="1"/>
          </a:p>
        </p:txBody>
      </p:sp>
      <p:sp>
        <p:nvSpPr>
          <p:cNvPr id="68611" name="Rectangle 3"/>
          <p:cNvSpPr>
            <a:spLocks noChangeArrowheads="1"/>
          </p:cNvSpPr>
          <p:nvPr/>
        </p:nvSpPr>
        <p:spPr bwMode="auto">
          <a:xfrm>
            <a:off x="0" y="152400"/>
            <a:ext cx="9144000" cy="9144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C99FF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ar-SA"/>
          </a:p>
        </p:txBody>
      </p:sp>
      <p:sp>
        <p:nvSpPr>
          <p:cNvPr id="68612" name="Rectangle 4"/>
          <p:cNvSpPr>
            <a:spLocks noChangeArrowheads="1"/>
          </p:cNvSpPr>
          <p:nvPr/>
        </p:nvSpPr>
        <p:spPr bwMode="auto">
          <a:xfrm rot="5400000">
            <a:off x="-2552700" y="2933700"/>
            <a:ext cx="6858000" cy="9906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C99FF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686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686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3000"/>
                                        <p:tgtEl>
                                          <p:spTgt spid="686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686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686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3000"/>
                                        <p:tgtEl>
                                          <p:spTgt spid="686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686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686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3000"/>
                                        <p:tgtEl>
                                          <p:spTgt spid="686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2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686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686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3000"/>
                                        <p:tgtEl>
                                          <p:spTgt spid="686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686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686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3000"/>
                                        <p:tgtEl>
                                          <p:spTgt spid="686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3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3000" fill="hold"/>
                                        <p:tgtEl>
                                          <p:spTgt spid="686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0" fill="hold"/>
                                        <p:tgtEl>
                                          <p:spTgt spid="686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3000"/>
                                        <p:tgtEl>
                                          <p:spTgt spid="686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4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3000" fill="hold"/>
                                        <p:tgtEl>
                                          <p:spTgt spid="686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0" fill="hold"/>
                                        <p:tgtEl>
                                          <p:spTgt spid="686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" dur="3000"/>
                                        <p:tgtEl>
                                          <p:spTgt spid="686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4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3000" fill="hold"/>
                                        <p:tgtEl>
                                          <p:spTgt spid="686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0" fill="hold"/>
                                        <p:tgtEl>
                                          <p:spTgt spid="686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1" dur="3000"/>
                                        <p:tgtEl>
                                          <p:spTgt spid="686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5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3000" fill="hold"/>
                                        <p:tgtEl>
                                          <p:spTgt spid="686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000" fill="hold"/>
                                        <p:tgtEl>
                                          <p:spTgt spid="686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7" dur="3000"/>
                                        <p:tgtEl>
                                          <p:spTgt spid="686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50DAB-71FF-4A1B-A887-3DAC1618C630}" type="slidenum">
              <a:rPr lang="ar-SA"/>
              <a:pPr/>
              <a:t>21</a:t>
            </a:fld>
            <a:endParaRPr lang="en-US"/>
          </a:p>
        </p:txBody>
      </p:sp>
      <p:sp>
        <p:nvSpPr>
          <p:cNvPr id="604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524000" y="1219200"/>
            <a:ext cx="7162800" cy="4906963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buFontTx/>
              <a:buNone/>
            </a:pPr>
            <a:r>
              <a:rPr lang="ar-SA" sz="2800" b="1" dirty="0"/>
              <a:t>فإذا </a:t>
            </a:r>
            <a:r>
              <a:rPr lang="ar-SA" sz="2800" b="1" dirty="0" err="1"/>
              <a:t>تمحض</a:t>
            </a:r>
            <a:r>
              <a:rPr lang="ar-SA" sz="2800" b="1" dirty="0"/>
              <a:t> قتالنا نصرة لدين الله ، وقمنا - ما استطعنا - بما </a:t>
            </a:r>
            <a:endParaRPr lang="ar-EG" sz="2800" b="1" dirty="0"/>
          </a:p>
          <a:p>
            <a:pPr>
              <a:buFontTx/>
              <a:buNone/>
            </a:pPr>
            <a:r>
              <a:rPr lang="ar-SA" sz="2800" b="1" dirty="0"/>
              <a:t>أوجبه الله علينا من الأخذ بالأسباب الظاهرة ، كان النصر </a:t>
            </a:r>
            <a:endParaRPr lang="ar-EG" sz="2800" b="1" dirty="0"/>
          </a:p>
          <a:p>
            <a:pPr>
              <a:buFontTx/>
              <a:buNone/>
            </a:pPr>
            <a:r>
              <a:rPr lang="ar-SA" sz="2800" b="1" dirty="0"/>
              <a:t>حليفنا بإذن الله . </a:t>
            </a:r>
            <a:endParaRPr lang="ar-EG" sz="2800" b="1" dirty="0"/>
          </a:p>
        </p:txBody>
      </p:sp>
      <p:sp>
        <p:nvSpPr>
          <p:cNvPr id="60419" name="Rectangle 3"/>
          <p:cNvSpPr>
            <a:spLocks noChangeArrowheads="1"/>
          </p:cNvSpPr>
          <p:nvPr/>
        </p:nvSpPr>
        <p:spPr bwMode="auto">
          <a:xfrm>
            <a:off x="0" y="152400"/>
            <a:ext cx="9144000" cy="9144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C99FF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3200" b="1"/>
          </a:p>
        </p:txBody>
      </p:sp>
      <p:sp>
        <p:nvSpPr>
          <p:cNvPr id="60420" name="Rectangle 4"/>
          <p:cNvSpPr>
            <a:spLocks noChangeArrowheads="1"/>
          </p:cNvSpPr>
          <p:nvPr/>
        </p:nvSpPr>
        <p:spPr bwMode="auto">
          <a:xfrm rot="5400000">
            <a:off x="-2552700" y="2933700"/>
            <a:ext cx="6858000" cy="9906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C99FF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ar-SA"/>
          </a:p>
        </p:txBody>
      </p:sp>
      <p:sp>
        <p:nvSpPr>
          <p:cNvPr id="60421" name="Text Box 5"/>
          <p:cNvSpPr txBox="1">
            <a:spLocks noChangeArrowheads="1"/>
          </p:cNvSpPr>
          <p:nvPr/>
        </p:nvSpPr>
        <p:spPr bwMode="auto">
          <a:xfrm>
            <a:off x="4984171" y="5334000"/>
            <a:ext cx="184731" cy="369332"/>
          </a:xfrm>
          <a:prstGeom prst="rect">
            <a:avLst/>
          </a:prstGeom>
          <a:solidFill>
            <a:srgbClr val="800080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60422" name="Picture 6" descr="2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2743200"/>
            <a:ext cx="3105150" cy="7048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5E15D-A5C9-47EF-8745-196DCBE2B640}" type="slidenum">
              <a:rPr lang="ar-SA" smtClean="0"/>
              <a:pPr/>
              <a:t>22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0"/>
            <a:ext cx="8286808" cy="6000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533400" y="214290"/>
            <a:ext cx="7851648" cy="1000132"/>
          </a:xfrm>
        </p:spPr>
        <p:txBody>
          <a:bodyPr/>
          <a:lstStyle/>
          <a:p>
            <a:pPr algn="ctr"/>
            <a:r>
              <a:rPr lang="ar-SA" dirty="0" smtClean="0">
                <a:solidFill>
                  <a:srgbClr val="FF0000"/>
                </a:solidFill>
              </a:rPr>
              <a:t>سرية ذات السلاسل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357158" y="1071546"/>
            <a:ext cx="8429684" cy="5429288"/>
          </a:xfrm>
        </p:spPr>
        <p:txBody>
          <a:bodyPr>
            <a:normAutofit fontScale="85000" lnSpcReduction="20000"/>
          </a:bodyPr>
          <a:lstStyle/>
          <a:p>
            <a:r>
              <a:rPr lang="ar-SA" b="1" dirty="0" smtClean="0"/>
              <a:t>لو سألنا التاريخ : ما هي السريّة التي بسطت هيبة الدولة الإسلامية في شمال الجزيرة ، وكسرت عصا التمرّد التي طالما أشهرتها بعض القبائل العربيّة الموالية للروم ، وكانت أيضاً سبباً في إسلام الكثير من أهالي بني مرة ، وبني </a:t>
            </a:r>
            <a:r>
              <a:rPr lang="ar-SA" b="1" dirty="0" err="1" smtClean="0"/>
              <a:t>ذبيان</a:t>
            </a:r>
            <a:r>
              <a:rPr lang="ar-SA" b="1" dirty="0" smtClean="0"/>
              <a:t> ، ودخول غيرهما في حلف مع المسلمين ، لأجابنا بدون تردّد : إنها سريّة ذات السلاسل ، التي وقعت في السنة الثامنة للهجرة.</a:t>
            </a:r>
            <a:endParaRPr lang="en-US" dirty="0" smtClean="0"/>
          </a:p>
          <a:p>
            <a:r>
              <a:rPr lang="ar-SA" b="1" dirty="0" smtClean="0"/>
              <a:t>وكان الباعث لهذه السريّة ، هو إحساس النبي – صلى الله عليه وسلم – بالخطر المحدق بهم جرّاء التحركات المريبة التي تقوم </a:t>
            </a:r>
            <a:r>
              <a:rPr lang="ar-SA" b="1" dirty="0" err="1" smtClean="0"/>
              <a:t>بها</a:t>
            </a:r>
            <a:r>
              <a:rPr lang="ar-SA" b="1" dirty="0" smtClean="0"/>
              <a:t> قبيلة </a:t>
            </a:r>
            <a:r>
              <a:rPr lang="ar-SA" b="1" dirty="0" err="1" smtClean="0"/>
              <a:t>قضاعة</a:t>
            </a:r>
            <a:r>
              <a:rPr lang="ar-SA" b="1" dirty="0" smtClean="0"/>
              <a:t> ، والتي </a:t>
            </a:r>
            <a:r>
              <a:rPr lang="ar-SA" b="1" dirty="0" err="1" smtClean="0"/>
              <a:t>تنبيء</a:t>
            </a:r>
            <a:r>
              <a:rPr lang="ar-SA" b="1" dirty="0" smtClean="0"/>
              <a:t> عن وجود محاولات حثيثة للهجوم على المدينة وتطويقها .</a:t>
            </a:r>
            <a:endParaRPr lang="en-US" dirty="0" smtClean="0"/>
          </a:p>
          <a:p>
            <a:r>
              <a:rPr lang="ar-SA" b="1" dirty="0" smtClean="0"/>
              <a:t>ومن هذا المنطلق أمر النبي – صلى الله عليه وسلم – أصحابه بالنفير ، على الرغم من عودتهم القريبة من معركتهم في مؤتة ، ولم يمض وقت طويل حتى كان ثلاثمائة من المهاجرين والأنصار على أهبة الانطلاق .</a:t>
            </a:r>
            <a:endParaRPr lang="en-US" dirty="0" smtClean="0"/>
          </a:p>
          <a:p>
            <a:r>
              <a:rPr lang="ar-SA" b="1" dirty="0" smtClean="0"/>
              <a:t>وبعث النبي - صلى الله عليه وسلم - إلى عمرو بن العاص قائلا : ( خذ عليك ثيابك وسلاحك ثم ائتني ) ، فأتاه رضي الله عنه وقد لبس عدة الحرب ، فقال له : ( إني أريد أن أبعثك على جيش ، فيسلّمك الله ويغنمك ، وأرغب </a:t>
            </a:r>
            <a:r>
              <a:rPr lang="ar-SA" b="1" dirty="0" err="1" smtClean="0"/>
              <a:t>لك</a:t>
            </a:r>
            <a:r>
              <a:rPr lang="ar-SA" b="1" dirty="0" smtClean="0"/>
              <a:t> من المال رغبة صالحة ) .</a:t>
            </a:r>
            <a:endParaRPr lang="ar-SA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533400" y="214290"/>
            <a:ext cx="7851648" cy="1000132"/>
          </a:xfrm>
        </p:spPr>
        <p:txBody>
          <a:bodyPr/>
          <a:lstStyle/>
          <a:p>
            <a:pPr algn="ctr"/>
            <a:r>
              <a:rPr lang="ar-SA" dirty="0" smtClean="0">
                <a:solidFill>
                  <a:srgbClr val="FF0000"/>
                </a:solidFill>
              </a:rPr>
              <a:t>تابع سرية ذات السلاسل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357158" y="1071546"/>
            <a:ext cx="8429684" cy="5429288"/>
          </a:xfrm>
        </p:spPr>
        <p:txBody>
          <a:bodyPr>
            <a:normAutofit fontScale="77500" lnSpcReduction="20000"/>
          </a:bodyPr>
          <a:lstStyle/>
          <a:p>
            <a:r>
              <a:rPr lang="ar-SA" b="1" dirty="0" smtClean="0"/>
              <a:t>لقد كان النبي – صلى الله عليه وسلم – يريد أن يستفيد من الخبرات القتالية لعمرو بن العاص رضي الله عنه ويتألّف قلبه في الوقت ذاته ، فلم يمضِ على إسلامه وقت طويل ، لكن إجابة عمرو رضي الله عنه كانت تعكس رسوخ إيمانه ويقينه فقد قال : " يا رسول الله ، ما أسلمت من أجل المال ، ولكني أسلمت رغبة في الإسلام ، وأن أكون مع رسول الله - صلى الله عليه وسلم – " ، فتهلّل وجه النبي – صلى الله عليه وسلم – بشراً وقال له : (  </a:t>
            </a:r>
            <a:r>
              <a:rPr lang="ar-SA" b="1" dirty="0" err="1" smtClean="0"/>
              <a:t>ياعمرو</a:t>
            </a:r>
            <a:r>
              <a:rPr lang="ar-SA" b="1" dirty="0" smtClean="0"/>
              <a:t> ، نعم المال الصالح للمرء الصالح ) رواه أحمد .</a:t>
            </a:r>
            <a:endParaRPr lang="en-US" dirty="0" smtClean="0"/>
          </a:p>
          <a:p>
            <a:r>
              <a:rPr lang="ar-SA" b="1" dirty="0" smtClean="0"/>
              <a:t>وسار الجيش الصغير بقيادة عمرو بن العاص رضي الله عنه مستحضراً وصايا رسول الله – صلى الله عليه وسلم – التي كان يوصي </a:t>
            </a:r>
            <a:r>
              <a:rPr lang="ar-SA" b="1" dirty="0" err="1" smtClean="0"/>
              <a:t>بها</a:t>
            </a:r>
            <a:r>
              <a:rPr lang="ar-SA" b="1" dirty="0" smtClean="0"/>
              <a:t> البعوث ، وفي أثناء ذلك مرّ بموضع ماء يقال له " </a:t>
            </a:r>
            <a:r>
              <a:rPr lang="ar-SA" b="1" dirty="0" err="1" smtClean="0"/>
              <a:t>السلسل</a:t>
            </a:r>
            <a:r>
              <a:rPr lang="ar-SA" b="1" dirty="0" smtClean="0"/>
              <a:t> " ، ومن هنا جاءت تسمية هذه السريّة ( ذات السلاسل ).</a:t>
            </a:r>
            <a:endParaRPr lang="en-US" dirty="0" smtClean="0"/>
          </a:p>
          <a:p>
            <a:r>
              <a:rPr lang="ar-SA" b="1" dirty="0" smtClean="0"/>
              <a:t>وترامت الأنباء إلى عمرو رضي الله عنه بالأعداد الكبيرة التي سيواجهها جيش المسلمين ، وحينها أدرك أن المعركة لن تكون متكافئة ، فأرسل رافع بن </a:t>
            </a:r>
            <a:r>
              <a:rPr lang="ar-SA" b="1" dirty="0" err="1" smtClean="0"/>
              <a:t>مكيث</a:t>
            </a:r>
            <a:r>
              <a:rPr lang="ar-SA" b="1" dirty="0" smtClean="0"/>
              <a:t> </a:t>
            </a:r>
            <a:r>
              <a:rPr lang="ar-SA" b="1" dirty="0" err="1" smtClean="0"/>
              <a:t>الجهني</a:t>
            </a:r>
            <a:r>
              <a:rPr lang="ar-SA" b="1" dirty="0" smtClean="0"/>
              <a:t> رضي الله عنه إلى النبي – صلى الله عليه وسلم – يطلب المدد ، فبعث إليه بمائتي صحابي تحت قيادة أبي عبيدة بن الجراح ، وبصحبة أبي بكر الصديق </a:t>
            </a:r>
            <a:r>
              <a:rPr lang="ar-SA" b="1" dirty="0" err="1" smtClean="0"/>
              <a:t>و</a:t>
            </a:r>
            <a:r>
              <a:rPr lang="ar-SA" b="1" dirty="0" smtClean="0"/>
              <a:t> عمر بن الخطاب ، رضي الله عنهم أجمعين .</a:t>
            </a:r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533400" y="214290"/>
            <a:ext cx="7851648" cy="1000132"/>
          </a:xfrm>
        </p:spPr>
        <p:txBody>
          <a:bodyPr/>
          <a:lstStyle/>
          <a:p>
            <a:pPr algn="ctr"/>
            <a:r>
              <a:rPr lang="ar-SA" dirty="0" smtClean="0">
                <a:solidFill>
                  <a:srgbClr val="FF0000"/>
                </a:solidFill>
              </a:rPr>
              <a:t>تابع سرية ذات السلاسل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357158" y="1071546"/>
            <a:ext cx="8429684" cy="5429288"/>
          </a:xfrm>
        </p:spPr>
        <p:txBody>
          <a:bodyPr>
            <a:normAutofit fontScale="70000" lnSpcReduction="20000"/>
          </a:bodyPr>
          <a:lstStyle/>
          <a:p>
            <a:r>
              <a:rPr lang="ar-SA" b="1" dirty="0" smtClean="0"/>
              <a:t>ووصلت الإمدادات إلى جيش عمرو بن العاص رضي الله عنه فتلقّاهم المسلمون بالفرح الشديد ، وسار الجميع على نحو بالغ الحذر حتى لا يتمكّن العدوّ من رصد تحرّكاتهم ، فكانوا يتابعون السير تحت جنح الظلام فقط مع الاختفاء في أوقات النهار .</a:t>
            </a:r>
            <a:endParaRPr lang="en-US" dirty="0" smtClean="0"/>
          </a:p>
          <a:p>
            <a:r>
              <a:rPr lang="ar-SA" b="1" dirty="0" smtClean="0"/>
              <a:t>وفي إحدى الليالي حاول بعض المسلمين إشعال النيران ليتقوا </a:t>
            </a:r>
            <a:r>
              <a:rPr lang="ar-SA" b="1" dirty="0" err="1" smtClean="0"/>
              <a:t>بها</a:t>
            </a:r>
            <a:r>
              <a:rPr lang="ar-SA" b="1" dirty="0" smtClean="0"/>
              <a:t> شدة البرد ، فنهاهم عمرو رضي الله عنه عن ذلك أشدّ النهي ، وهددّ من يخالف أمره أن يلقيه في النار ، فشكي الناس إلى أبي بكر رضي الله عنه شدّة عمرو ، فذهب إليه وكلّمه ، لكنّ عمْراً رضي الله عنه أصرّ على رأيه ولم يتنازل عنه ، وكان إصراره مثار استغراب.</a:t>
            </a:r>
            <a:endParaRPr lang="en-US" dirty="0" smtClean="0"/>
          </a:p>
          <a:p>
            <a:r>
              <a:rPr lang="ar-SA" b="1" dirty="0" smtClean="0"/>
              <a:t>وعندما وصل الجيش الإسلامي إلى وجهته صال وجال موجّهاً ضرباته المؤلمة على </a:t>
            </a:r>
            <a:r>
              <a:rPr lang="ar-SA" b="1" dirty="0" err="1" smtClean="0"/>
              <a:t>قضاعة</a:t>
            </a:r>
            <a:r>
              <a:rPr lang="ar-SA" b="1" dirty="0" smtClean="0"/>
              <a:t> ومن معها ، وأثخن فيهم القتل ، ولم يطل صمود الأعراب كثيراً فبادروا بالفرار ، وتأهّب الصحابة لمتابعة فلولهم ، لكنّ عمرو بن العاص رضي الله عنه منعهم من الإقدام على ذلك ، وأصدر أوامره بالعودة ، فأطاعه المسلمون على مضض .</a:t>
            </a:r>
            <a:endParaRPr lang="en-US" dirty="0" smtClean="0"/>
          </a:p>
          <a:p>
            <a:r>
              <a:rPr lang="ar-SA" b="1" dirty="0" smtClean="0"/>
              <a:t>ثم جاء الموقف الثالث الذي أثار حفيظة البعض ، وذلك حينما تيّمم عمرو بن العاص رضي الله عنه بدلاً من اغتساله للجنابة ، وصلّى بالناس إماماً ، ولم ينجح أحدٌ في كشف الغموض المحيط بتلك المواقف .</a:t>
            </a:r>
            <a:endParaRPr lang="en-US" dirty="0" smtClean="0"/>
          </a:p>
          <a:p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533400" y="214290"/>
            <a:ext cx="7851648" cy="1000132"/>
          </a:xfrm>
        </p:spPr>
        <p:txBody>
          <a:bodyPr/>
          <a:lstStyle/>
          <a:p>
            <a:pPr algn="ctr"/>
            <a:r>
              <a:rPr lang="ar-SA" dirty="0" smtClean="0">
                <a:solidFill>
                  <a:srgbClr val="FF0000"/>
                </a:solidFill>
              </a:rPr>
              <a:t>تابع سرية ذات السلاسل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357158" y="1142984"/>
            <a:ext cx="8429684" cy="5429288"/>
          </a:xfrm>
        </p:spPr>
        <p:txBody>
          <a:bodyPr>
            <a:normAutofit fontScale="92500" lnSpcReduction="20000"/>
          </a:bodyPr>
          <a:lstStyle/>
          <a:p>
            <a:r>
              <a:rPr lang="ar-SA" b="1" dirty="0" smtClean="0"/>
              <a:t>ووصل الناس إلى المدينة ، وكان أول ما فعلوه هو الذهاب إلى رسول الله – صلى الله عليه وسلم – يشكون إليه ما فعل بهم عمرو بن العاص رضي الله عنه في أثناء رحلتهم ، فسأله النبي عليه الصلاة والسلام  عن السبب الذي دعاه إلى فعل كل ذلك ، فبيّن أن منعه من إيقاد النار كان لأجل ألا يرى العدو قلّة عددهم فيطمع فيهم ، وأن إصراره على عدم مطاردة العدو بسبب مخافته أن يكون الهروب مجرّد كمين منصوب لهم ، وأن امتناعه عن الاغتسال بالماء كان استناداً إلى قوله تعالى : { ولا تقتلوا أنفسكم إن الله كان بكم رحيما } ( النساء 29 ) ، وقد خشي على نفسه أن يهلك من شدّة البرد ، فأعجب النبي – صلى الله عليه وسلم – بذكائه وحنكته ، وعلمه واجتهاده .</a:t>
            </a:r>
            <a:endParaRPr lang="en-US" dirty="0" smtClean="0"/>
          </a:p>
          <a:p>
            <a:r>
              <a:rPr lang="ar-SA" b="1" dirty="0" smtClean="0"/>
              <a:t>ومع ما حققته هذه المعركة من أهداف على الصعيد الميداني ، فقد أسهمت كذلك في إبراز عمرو بن العاص رضي الله عنه كشخصيّة فذّة ، وقيادة حكيمة ، كان لها دورها في الفتوح الإسلامية بعد ذلك </a:t>
            </a:r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533400" y="214290"/>
            <a:ext cx="7851648" cy="1000132"/>
          </a:xfrm>
        </p:spPr>
        <p:txBody>
          <a:bodyPr/>
          <a:lstStyle/>
          <a:p>
            <a:pPr algn="ctr"/>
            <a:r>
              <a:rPr lang="ar-SA" dirty="0" smtClean="0">
                <a:solidFill>
                  <a:srgbClr val="FF0000"/>
                </a:solidFill>
              </a:rPr>
              <a:t>تابع سرية ذات السلاسل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357158" y="1142984"/>
            <a:ext cx="8429684" cy="5429288"/>
          </a:xfrm>
        </p:spPr>
        <p:txBody>
          <a:bodyPr>
            <a:normAutofit fontScale="62500" lnSpcReduction="20000"/>
          </a:bodyPr>
          <a:lstStyle/>
          <a:p>
            <a:r>
              <a:rPr lang="ar-SA" b="1" dirty="0" smtClean="0"/>
              <a:t> ومن ملامح شخصيته </a:t>
            </a:r>
            <a:r>
              <a:rPr lang="ar-SA" b="1" dirty="0" err="1" smtClean="0"/>
              <a:t>ـ</a:t>
            </a:r>
            <a:r>
              <a:rPr lang="ar-SA" b="1" dirty="0" smtClean="0"/>
              <a:t> رضي الله عنه </a:t>
            </a:r>
            <a:r>
              <a:rPr lang="ar-SA" b="1" dirty="0" err="1" smtClean="0"/>
              <a:t>ـ</a:t>
            </a:r>
            <a:r>
              <a:rPr lang="ar-SA" b="1" dirty="0" smtClean="0"/>
              <a:t> :</a:t>
            </a:r>
            <a:endParaRPr lang="en-US" dirty="0" smtClean="0"/>
          </a:p>
          <a:p>
            <a:r>
              <a:rPr lang="ar-SA" b="1" dirty="0" smtClean="0"/>
              <a:t>إخلاصه لله عز وجل، وقوة إيمانه ويقينه، وحبه لرسول الله </a:t>
            </a:r>
            <a:r>
              <a:rPr lang="ar-SA" b="1" dirty="0" err="1" smtClean="0"/>
              <a:t>ـ</a:t>
            </a:r>
            <a:r>
              <a:rPr lang="ar-SA" b="1" dirty="0" smtClean="0"/>
              <a:t> صلى الله عليه وسلم </a:t>
            </a:r>
            <a:r>
              <a:rPr lang="ar-SA" b="1" dirty="0" err="1" smtClean="0"/>
              <a:t>ـ</a:t>
            </a:r>
            <a:r>
              <a:rPr lang="ar-SA" b="1" dirty="0" smtClean="0"/>
              <a:t>، يظهر ذلك في قوله </a:t>
            </a:r>
            <a:r>
              <a:rPr lang="ar-SA" b="1" dirty="0" err="1" smtClean="0"/>
              <a:t>ـ</a:t>
            </a:r>
            <a:r>
              <a:rPr lang="ar-SA" b="1" dirty="0" smtClean="0"/>
              <a:t> رضي الله عنه </a:t>
            </a:r>
            <a:r>
              <a:rPr lang="ar-SA" b="1" dirty="0" err="1" smtClean="0"/>
              <a:t>ـ</a:t>
            </a:r>
            <a:r>
              <a:rPr lang="ar-SA" b="1" dirty="0" smtClean="0"/>
              <a:t>: " ما أسلمت من أجل المال، ولكني أسلمت رغبة في الإسلام، وأن أكون مع رسول الله - صلى الله عليه وسلم </a:t>
            </a:r>
            <a:r>
              <a:rPr lang="ar-SA" b="1" dirty="0" err="1" smtClean="0"/>
              <a:t>ـ</a:t>
            </a:r>
            <a:r>
              <a:rPr lang="ar-SA" b="1" dirty="0" smtClean="0"/>
              <a:t> " .</a:t>
            </a:r>
            <a:endParaRPr lang="en-US" dirty="0" smtClean="0"/>
          </a:p>
          <a:p>
            <a:r>
              <a:rPr lang="ar-SA" b="1" dirty="0" smtClean="0"/>
              <a:t>كذلك حكمته وخبرته العسكرية </a:t>
            </a:r>
            <a:r>
              <a:rPr lang="ar-SA" b="1" dirty="0" err="1" smtClean="0"/>
              <a:t>ـ</a:t>
            </a:r>
            <a:r>
              <a:rPr lang="ar-SA" b="1" dirty="0" smtClean="0"/>
              <a:t> رضي الله عنه </a:t>
            </a:r>
            <a:r>
              <a:rPr lang="ar-SA" b="1" dirty="0" err="1" smtClean="0"/>
              <a:t>ـ</a:t>
            </a:r>
            <a:r>
              <a:rPr lang="ar-SA" b="1" dirty="0" smtClean="0"/>
              <a:t> وقد ظهر ذلك من خلال بعض المواقف في هذه السرية .</a:t>
            </a:r>
            <a:endParaRPr lang="en-US" dirty="0" smtClean="0"/>
          </a:p>
          <a:p>
            <a:r>
              <a:rPr lang="ar-SA" b="1" dirty="0" smtClean="0"/>
              <a:t>ففي إحدى الليالي حاول بعض الجنود إشعال النيران ليتقوا </a:t>
            </a:r>
            <a:r>
              <a:rPr lang="ar-SA" b="1" dirty="0" err="1" smtClean="0"/>
              <a:t>بها</a:t>
            </a:r>
            <a:r>
              <a:rPr lang="ar-SA" b="1" dirty="0" smtClean="0"/>
              <a:t> من شدة البرد، فنهاهم عمرو </a:t>
            </a:r>
            <a:r>
              <a:rPr lang="ar-SA" b="1" dirty="0" err="1" smtClean="0"/>
              <a:t>ـ</a:t>
            </a:r>
            <a:r>
              <a:rPr lang="ar-SA" b="1" dirty="0" smtClean="0"/>
              <a:t> رضي الله عنه </a:t>
            </a:r>
            <a:r>
              <a:rPr lang="ar-SA" b="1" dirty="0" err="1" smtClean="0"/>
              <a:t>ـ</a:t>
            </a:r>
            <a:r>
              <a:rPr lang="ar-SA" b="1" dirty="0" smtClean="0"/>
              <a:t> عن ذلك أشدّ النهي، </a:t>
            </a:r>
            <a:r>
              <a:rPr lang="ar-SA" b="1" dirty="0" err="1" smtClean="0"/>
              <a:t>فشكى</a:t>
            </a:r>
            <a:r>
              <a:rPr lang="ar-SA" b="1" dirty="0" smtClean="0"/>
              <a:t> الناس إلى أبي بكر </a:t>
            </a:r>
            <a:r>
              <a:rPr lang="ar-SA" b="1" dirty="0" err="1" smtClean="0"/>
              <a:t>ـ</a:t>
            </a:r>
            <a:r>
              <a:rPr lang="ar-SA" b="1" dirty="0" smtClean="0"/>
              <a:t> رضي الله عنه </a:t>
            </a:r>
            <a:r>
              <a:rPr lang="ar-SA" b="1" dirty="0" err="1" smtClean="0"/>
              <a:t>ـ</a:t>
            </a:r>
            <a:r>
              <a:rPr lang="ar-SA" b="1" dirty="0" smtClean="0"/>
              <a:t> شدّة عمرو، فذهب إليه وكلّمه ، لكنَّ عمرو </a:t>
            </a:r>
            <a:r>
              <a:rPr lang="ar-SA" b="1" dirty="0" err="1" smtClean="0"/>
              <a:t>ـ</a:t>
            </a:r>
            <a:r>
              <a:rPr lang="ar-SA" b="1" dirty="0" smtClean="0"/>
              <a:t> رضي الله عنه </a:t>
            </a:r>
            <a:r>
              <a:rPr lang="ar-SA" b="1" dirty="0" err="1" smtClean="0"/>
              <a:t>ـ</a:t>
            </a:r>
            <a:r>
              <a:rPr lang="ar-SA" b="1" dirty="0" smtClean="0"/>
              <a:t> أصرّ على رأيه ومنعهم، معتمداً في ذلك على عمق فكره العسكري، وخوفهً من وقوع مفسدة أعظم من تلك المصلحة وهي أن يمتد ضوء النار فيكشف المسلمين - وهم قلة - لأعدائهم فيهجموا عليهم .</a:t>
            </a:r>
            <a:endParaRPr lang="en-US" dirty="0" smtClean="0"/>
          </a:p>
          <a:p>
            <a:r>
              <a:rPr lang="ar-SA" b="1" dirty="0" smtClean="0"/>
              <a:t>وكان يسير ليلا، ويختفي ويستريح نهارا، وقد حقق بذلك أمرين مهمين: إخفاء تحركاته عن عدوه، وبذلك يضمن سلامة قواته، وحماية الجند من حر الشمس، وفي ذلك حماية وتقوية وعونا لهم على القتال ..</a:t>
            </a:r>
            <a:endParaRPr lang="en-US" dirty="0" smtClean="0"/>
          </a:p>
          <a:p>
            <a:r>
              <a:rPr lang="ar-SA" b="1" dirty="0" smtClean="0"/>
              <a:t>ومن فقهه - رضي الله عنه </a:t>
            </a:r>
            <a:r>
              <a:rPr lang="ar-SA" b="1" dirty="0" err="1" smtClean="0"/>
              <a:t>ـ</a:t>
            </a:r>
            <a:r>
              <a:rPr lang="ar-SA" b="1" dirty="0" smtClean="0"/>
              <a:t> في هذه السرية ما حدث </a:t>
            </a:r>
            <a:r>
              <a:rPr lang="ar-SA" b="1" dirty="0" err="1" smtClean="0"/>
              <a:t>به</a:t>
            </a:r>
            <a:r>
              <a:rPr lang="ar-SA" b="1" dirty="0" smtClean="0"/>
              <a:t> حين قال: ( احتلمت في ليلة باردة في غزوة ذات السلاسل، فأشفقت إن اغتسلت أن أهلك، فتيممت، ثم صليت بأصحابي الصبح، فذكروا ذلك للنبي - صلى الله عليه وسلم - فقال: يا عمرو صليت بأصحابك وأنت جنب؟ فأخبرته بالذي منعني من الاغتسال، وقلت: إني سمعت الله يقول: { وَلا تَقْتُلُوا أَنْفُسَكُمْ إِنَّ اللَّهَ كَانَ بِكُمْ رَحِيماً } (النساء: من الآية29)، فضحك رسول الله - صلى الله عليه وسلم - ولم يقل شيئاً ) ( أبو داود ).</a:t>
            </a:r>
            <a:endParaRPr lang="en-US" dirty="0" smtClean="0"/>
          </a:p>
          <a:p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533400" y="214290"/>
            <a:ext cx="7851648" cy="1000132"/>
          </a:xfrm>
        </p:spPr>
        <p:txBody>
          <a:bodyPr/>
          <a:lstStyle/>
          <a:p>
            <a:pPr algn="ctr"/>
            <a:r>
              <a:rPr lang="ar-SA" dirty="0" smtClean="0">
                <a:solidFill>
                  <a:srgbClr val="FF0000"/>
                </a:solidFill>
              </a:rPr>
              <a:t>تابع سرية ذات السلاسل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357158" y="1142984"/>
            <a:ext cx="8429684" cy="5429288"/>
          </a:xfrm>
        </p:spPr>
        <p:txBody>
          <a:bodyPr>
            <a:normAutofit fontScale="92500" lnSpcReduction="20000"/>
          </a:bodyPr>
          <a:lstStyle/>
          <a:p>
            <a:r>
              <a:rPr lang="ar-SA" b="1" dirty="0" smtClean="0"/>
              <a:t> وقد استُنبط العلماء من ذلك : أن التيمم يقوم مقام الغسل بالنسبة للجنب مع وجود الماء إذا خشي أن يؤدي استخدام الماء إلى الضرر، فلقد تيمم عمرو بن العاص </a:t>
            </a:r>
            <a:r>
              <a:rPr lang="ar-SA" b="1" dirty="0" err="1" smtClean="0"/>
              <a:t>ـ</a:t>
            </a:r>
            <a:r>
              <a:rPr lang="ar-SA" b="1" dirty="0" smtClean="0"/>
              <a:t> رضي الله عنه </a:t>
            </a:r>
            <a:r>
              <a:rPr lang="ar-SA" b="1" dirty="0" err="1" smtClean="0"/>
              <a:t>ـ</a:t>
            </a:r>
            <a:r>
              <a:rPr lang="ar-SA" b="1" dirty="0" smtClean="0"/>
              <a:t> لما أصبح جنباً مع وجود الماء عنده وصلى، وأقره النبي - صلى الله عليه وسلم - ولم ينكر عليه .</a:t>
            </a:r>
            <a:endParaRPr lang="en-US" dirty="0" smtClean="0"/>
          </a:p>
          <a:p>
            <a:r>
              <a:rPr lang="ar-SA" b="1" dirty="0" smtClean="0"/>
              <a:t>لقد مكنت هذه السرية الناجحة </a:t>
            </a:r>
            <a:r>
              <a:rPr lang="ar-SA" b="1" dirty="0" err="1" smtClean="0"/>
              <a:t>ـ</a:t>
            </a:r>
            <a:r>
              <a:rPr lang="ar-SA" b="1" dirty="0" smtClean="0"/>
              <a:t> مع صغرها </a:t>
            </a:r>
            <a:r>
              <a:rPr lang="ar-SA" b="1" dirty="0" err="1" smtClean="0"/>
              <a:t>ـ</a:t>
            </a:r>
            <a:r>
              <a:rPr lang="ar-SA" b="1" dirty="0" smtClean="0"/>
              <a:t> من استعادة هيبة المسلمين في شمال الجزيرة، بعد أن تزعزعت في أعقاب سرية مؤتة، كما بسطت هيبة الدولة الإسلامية، وكسرت عصا التمرد التي طالما أشهرتها بعض القبائل العربية الموالية للروم .</a:t>
            </a:r>
            <a:endParaRPr lang="en-US" dirty="0" smtClean="0"/>
          </a:p>
          <a:p>
            <a:r>
              <a:rPr lang="ar-SA" b="1" dirty="0" smtClean="0"/>
              <a:t>وأسهمت كذلك في إسلام الكثير من أهالي بني مرة، وبني </a:t>
            </a:r>
            <a:r>
              <a:rPr lang="ar-SA" b="1" dirty="0" err="1" smtClean="0"/>
              <a:t>ذبيان</a:t>
            </a:r>
            <a:r>
              <a:rPr lang="ar-SA" b="1" dirty="0" smtClean="0"/>
              <a:t>،، وكذلك </a:t>
            </a:r>
            <a:r>
              <a:rPr lang="ar-SA" b="1" dirty="0" err="1" smtClean="0"/>
              <a:t>فزارة</a:t>
            </a:r>
            <a:r>
              <a:rPr lang="ar-SA" b="1" dirty="0" smtClean="0"/>
              <a:t> </a:t>
            </a:r>
            <a:r>
              <a:rPr lang="ar-SA" b="1" dirty="0" err="1" smtClean="0"/>
              <a:t>وسيدهاعيينة</a:t>
            </a:r>
            <a:r>
              <a:rPr lang="ar-SA" b="1" dirty="0" smtClean="0"/>
              <a:t> بن حصن ، وتبعها بنو سُلَيم، وعلى رأسهم العباس بن </a:t>
            </a:r>
            <a:r>
              <a:rPr lang="ar-SA" b="1" dirty="0" err="1" smtClean="0"/>
              <a:t>مرداس</a:t>
            </a:r>
            <a:r>
              <a:rPr lang="ar-SA" b="1" dirty="0" smtClean="0"/>
              <a:t> ، وبنو أشجع، ومن ثم أصبح المسلمون هم الأقوى في شمال بلاد العرب ..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533400" y="214290"/>
            <a:ext cx="7851648" cy="1000132"/>
          </a:xfrm>
        </p:spPr>
        <p:txBody>
          <a:bodyPr/>
          <a:lstStyle/>
          <a:p>
            <a:pPr algn="ctr"/>
            <a:r>
              <a:rPr lang="ar-SA" dirty="0" smtClean="0">
                <a:solidFill>
                  <a:srgbClr val="FF0000"/>
                </a:solidFill>
              </a:rPr>
              <a:t>فوائد فقهية في أحداث هذه السرية: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357158" y="1142984"/>
            <a:ext cx="8429684" cy="5429288"/>
          </a:xfrm>
        </p:spPr>
        <p:txBody>
          <a:bodyPr>
            <a:normAutofit fontScale="85000" lnSpcReduction="20000"/>
          </a:bodyPr>
          <a:lstStyle/>
          <a:p>
            <a:r>
              <a:rPr lang="ar-SA" b="1" dirty="0" smtClean="0"/>
              <a:t> 1</a:t>
            </a:r>
            <a:r>
              <a:rPr lang="ar-SA" sz="4400" b="1" dirty="0" smtClean="0"/>
              <a:t> – أن في خبر تأمير عمرو بن العاص على جيش فيه أبو بكر الصديق رضي الله عنه دليلا على جواز تأمير </a:t>
            </a:r>
            <a:r>
              <a:rPr lang="ar-SA" sz="4400" b="1" dirty="0" err="1" smtClean="0"/>
              <a:t>المفضول</a:t>
            </a:r>
            <a:r>
              <a:rPr lang="ar-SA" sz="4400" b="1" dirty="0" smtClean="0"/>
              <a:t> على الفاضل ,إذا امتاز </a:t>
            </a:r>
            <a:r>
              <a:rPr lang="ar-SA" sz="4400" b="1" dirty="0" err="1" smtClean="0"/>
              <a:t>المفضول</a:t>
            </a:r>
            <a:r>
              <a:rPr lang="ar-SA" sz="4400" b="1" dirty="0" smtClean="0"/>
              <a:t> على الفاضل بصفة تتعلق بتلك الإمارة أو الولاية . فعمرو خبير بحرب .</a:t>
            </a:r>
          </a:p>
          <a:p>
            <a:r>
              <a:rPr lang="ar-SA" sz="4400" b="1" dirty="0" smtClean="0"/>
              <a:t>2- وفي حديث تيمم عمرو جواز التيمم لمن يتوقع الهلاك من استعمال الماء البارد .</a:t>
            </a:r>
          </a:p>
          <a:p>
            <a:r>
              <a:rPr lang="ar-SA" sz="4400" b="1" dirty="0" smtClean="0"/>
              <a:t>3- وفيه جواز صلاة المتيمم بالمتوضئين .</a:t>
            </a:r>
          </a:p>
          <a:p>
            <a:r>
              <a:rPr lang="ar-SA" sz="4400" b="1" dirty="0" smtClean="0"/>
              <a:t>4- جواز الاجتهاد في زمن الرسول كما في خبر تيمم عمرو وصلاته وهو جنب. </a:t>
            </a:r>
            <a:endParaRPr lang="en-US" sz="4400" dirty="0" smtClean="0"/>
          </a:p>
          <a:p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533400" y="214290"/>
            <a:ext cx="7851648" cy="928694"/>
          </a:xfrm>
        </p:spPr>
        <p:txBody>
          <a:bodyPr/>
          <a:lstStyle/>
          <a:p>
            <a:pPr algn="ctr"/>
            <a:r>
              <a:rPr lang="ar-SA" dirty="0" smtClean="0">
                <a:solidFill>
                  <a:srgbClr val="FF0000"/>
                </a:solidFill>
              </a:rPr>
              <a:t>سرية أبي قتادة إلى بطن </a:t>
            </a:r>
            <a:r>
              <a:rPr lang="ar-SA" dirty="0" err="1" smtClean="0">
                <a:solidFill>
                  <a:srgbClr val="FF0000"/>
                </a:solidFill>
              </a:rPr>
              <a:t>إضم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571472" y="1214422"/>
            <a:ext cx="7854696" cy="5214974"/>
          </a:xfrm>
        </p:spPr>
        <p:txBody>
          <a:bodyPr>
            <a:normAutofit fontScale="85000" lnSpcReduction="20000"/>
          </a:bodyPr>
          <a:lstStyle/>
          <a:p>
            <a:r>
              <a:rPr lang="ar-SA" b="1" dirty="0" smtClean="0"/>
              <a:t>كانت سرية أبي قتادة بن ربعي الأنصاري إلى بطن </a:t>
            </a:r>
            <a:r>
              <a:rPr lang="ar-SA" b="1" dirty="0" err="1" smtClean="0"/>
              <a:t>إضم</a:t>
            </a:r>
            <a:r>
              <a:rPr lang="ar-SA" b="1" dirty="0" smtClean="0"/>
              <a:t> في أول شهر رمضان سنة ثمان من مهاجر رسول الله -صلى الله عليه وسلم-.</a:t>
            </a:r>
            <a:endParaRPr lang="en-US" dirty="0" smtClean="0"/>
          </a:p>
          <a:p>
            <a:r>
              <a:rPr lang="ar-SA" b="1" dirty="0" smtClean="0"/>
              <a:t>وذلك لما همَّ رسول الله -صلى الله عليه وسلم- بغزوة أهل مكة بعث أبا قتادة بن ربعي في ثمانية نفر سريةً إلى بطن </a:t>
            </a:r>
            <a:r>
              <a:rPr lang="ar-SA" b="1" dirty="0" err="1" smtClean="0"/>
              <a:t>إضم</a:t>
            </a:r>
            <a:r>
              <a:rPr lang="ar-SA" b="1" dirty="0" smtClean="0"/>
              <a:t>، وهي فيما بين ذي خشب وذي المروة، وبينها وبين المدينة ثلاثة برد، ليظن </a:t>
            </a:r>
            <a:r>
              <a:rPr lang="ar-SA" b="1" dirty="0" err="1" smtClean="0"/>
              <a:t>ظان</a:t>
            </a:r>
            <a:r>
              <a:rPr lang="ar-SA" b="1" dirty="0" smtClean="0"/>
              <a:t> أن رسول الله -صلى الله عليه وسلم- توجه إلى تلك الناحية ولتذهب بذلك الأخبار، وكان في السرية </a:t>
            </a:r>
            <a:r>
              <a:rPr lang="ar-SA" b="1" dirty="0" err="1" smtClean="0"/>
              <a:t>محلم</a:t>
            </a:r>
            <a:r>
              <a:rPr lang="ar-SA" b="1" dirty="0" smtClean="0"/>
              <a:t> بن </a:t>
            </a:r>
            <a:r>
              <a:rPr lang="ar-SA" b="1" dirty="0" err="1" smtClean="0"/>
              <a:t>جثامة</a:t>
            </a:r>
            <a:r>
              <a:rPr lang="ar-SA" b="1" dirty="0" smtClean="0"/>
              <a:t> </a:t>
            </a:r>
            <a:r>
              <a:rPr lang="ar-SA" b="1" dirty="0" err="1" smtClean="0"/>
              <a:t>الليثي</a:t>
            </a:r>
            <a:r>
              <a:rPr lang="ar-SA" b="1" dirty="0" smtClean="0"/>
              <a:t>، فمر عامر بن الأضبط </a:t>
            </a:r>
            <a:r>
              <a:rPr lang="ar-SA" b="1" dirty="0" err="1" smtClean="0"/>
              <a:t>الأشجعي</a:t>
            </a:r>
            <a:r>
              <a:rPr lang="ar-SA" b="1" dirty="0" smtClean="0"/>
              <a:t> فسلم بتحية الإسلام فأمسك عنه القوم وحمل عليه </a:t>
            </a:r>
            <a:r>
              <a:rPr lang="ar-SA" b="1" dirty="0" err="1" smtClean="0"/>
              <a:t>محلم</a:t>
            </a:r>
            <a:r>
              <a:rPr lang="ar-SA" b="1" dirty="0" smtClean="0"/>
              <a:t> بن </a:t>
            </a:r>
            <a:r>
              <a:rPr lang="ar-SA" b="1" dirty="0" err="1" smtClean="0"/>
              <a:t>جثامة</a:t>
            </a:r>
            <a:r>
              <a:rPr lang="ar-SA" b="1" dirty="0" smtClean="0"/>
              <a:t> فقتله وسلبه بعيره ومتاعه </a:t>
            </a:r>
            <a:r>
              <a:rPr lang="ar-SA" b="1" dirty="0" err="1" smtClean="0"/>
              <a:t>ووطب</a:t>
            </a:r>
            <a:r>
              <a:rPr lang="ar-SA" b="1" dirty="0" smtClean="0"/>
              <a:t> لبن كان معه, فلما . لحقوا بالنبي -صلى الله عليه وسلم- نزل فيهم القرآن: {يَا أَيُّهَا الَّذِينَ آمَنُواْ إِذَا ضَرَبْتُمْ فِي سَبِيلِ اللّهِ فَتَبَيَّنُواْ وَلاَ تَقُولُواْ لِمَنْ أَلْقَى إِلَيْكُمُ السَّلاَمَ لَسْتَ مُؤْمِنًا تَبْتَغُونَ عَرَضَ الْحَيَاةِ الدُّنْيَا فَعِندَ اللّهِ مَغَانِمُ كَثِيرَةٌ} إلى آخر الآية. فمضوا ولم يلحقوا جمعاً فانصرفوا حتى انتهوا إلى ذي خشب فبلغهم أن رسول الله -صلى الله عليه وسلم- قد توجه إلى مكة فلحقوا النبي -صلى الله عليه وسلم-، بالسقي</a:t>
            </a:r>
            <a:endParaRPr lang="en-US" dirty="0" smtClean="0"/>
          </a:p>
          <a:p>
            <a:endParaRPr lang="ar-SA" b="1" dirty="0" smtClean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533400" y="214290"/>
            <a:ext cx="7851648" cy="928694"/>
          </a:xfrm>
        </p:spPr>
        <p:txBody>
          <a:bodyPr/>
          <a:lstStyle/>
          <a:p>
            <a:pPr algn="ctr"/>
            <a:r>
              <a:rPr lang="ar-SA" dirty="0" smtClean="0">
                <a:solidFill>
                  <a:srgbClr val="FF0000"/>
                </a:solidFill>
              </a:rPr>
              <a:t>تابع سرية أبي قتادة إلى بطن </a:t>
            </a:r>
            <a:r>
              <a:rPr lang="ar-SA" dirty="0" err="1" smtClean="0">
                <a:solidFill>
                  <a:srgbClr val="FF0000"/>
                </a:solidFill>
              </a:rPr>
              <a:t>إضم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533400" y="1071546"/>
            <a:ext cx="7854696" cy="5214974"/>
          </a:xfrm>
        </p:spPr>
        <p:txBody>
          <a:bodyPr>
            <a:normAutofit/>
          </a:bodyPr>
          <a:lstStyle/>
          <a:p>
            <a:r>
              <a:rPr lang="ar-SA" sz="2400" b="1" dirty="0" smtClean="0"/>
              <a:t>فارس رسول الله -صلى الله عليه وسلم- شهد أحدا ، والحديبية . وله عدة أحاديث . اسمه الحارث بن ربعي ، على الصحيح ، وقيل : اسمه : </a:t>
            </a:r>
            <a:r>
              <a:rPr lang="ar-SA" sz="2400" b="1" dirty="0" err="1" smtClean="0"/>
              <a:t>النعمان</a:t>
            </a:r>
            <a:r>
              <a:rPr lang="ar-SA" sz="2400" b="1" dirty="0" smtClean="0"/>
              <a:t> ، وقيل : عمرو</a:t>
            </a:r>
            <a:r>
              <a:rPr lang="en-US" sz="2400" b="1" dirty="0" smtClean="0"/>
              <a:t> . </a:t>
            </a:r>
            <a:br>
              <a:rPr lang="en-US" sz="2400" b="1" dirty="0" smtClean="0"/>
            </a:br>
            <a:r>
              <a:rPr lang="ar-SA" sz="2400" b="1" dirty="0" smtClean="0"/>
              <a:t>حدث عنه أنس بن مالك ، وسعيد بن </a:t>
            </a:r>
            <a:r>
              <a:rPr lang="ar-SA" sz="2400" b="1" dirty="0" err="1" smtClean="0"/>
              <a:t>المسيب</a:t>
            </a:r>
            <a:r>
              <a:rPr lang="ar-SA" sz="2400" b="1" dirty="0" smtClean="0"/>
              <a:t> ، وعطاء بن يسار ، وعلي بن </a:t>
            </a:r>
            <a:r>
              <a:rPr lang="ar-SA" sz="2400" b="1" dirty="0" err="1" smtClean="0"/>
              <a:t>رباح</a:t>
            </a:r>
            <a:r>
              <a:rPr lang="ar-SA" sz="2400" b="1" dirty="0" smtClean="0"/>
              <a:t> ، وعبد الله بن </a:t>
            </a:r>
            <a:r>
              <a:rPr lang="ar-SA" sz="2400" b="1" dirty="0" err="1" smtClean="0"/>
              <a:t>رباح</a:t>
            </a:r>
            <a:r>
              <a:rPr lang="ar-SA" sz="2400" b="1" dirty="0" smtClean="0"/>
              <a:t> الأنصاري . وعبد الله بن معبد </a:t>
            </a:r>
            <a:r>
              <a:rPr lang="ar-SA" sz="2400" b="1" dirty="0" err="1" smtClean="0"/>
              <a:t>الزماني</a:t>
            </a:r>
            <a:r>
              <a:rPr lang="ar-SA" sz="2400" b="1" dirty="0" smtClean="0"/>
              <a:t> ، وعمرو بن سليم </a:t>
            </a:r>
            <a:r>
              <a:rPr lang="ar-SA" sz="2400" b="1" dirty="0" err="1" smtClean="0"/>
              <a:t>الزرقي</a:t>
            </a:r>
            <a:r>
              <a:rPr lang="ar-SA" sz="2400" b="1" dirty="0" smtClean="0"/>
              <a:t> ، وأبو </a:t>
            </a:r>
            <a:r>
              <a:rPr lang="ar-SA" sz="2400" b="1" dirty="0" err="1" smtClean="0"/>
              <a:t>سلمة</a:t>
            </a:r>
            <a:r>
              <a:rPr lang="ar-SA" sz="2400" b="1" dirty="0" smtClean="0"/>
              <a:t> بن عبد الرحمن ، ومعبد بن كعب بن مالك ، وابنه عبد الله بن أبي قتادة ، ومولاه نافع ; وآخرون</a:t>
            </a:r>
            <a:r>
              <a:rPr lang="en-US" sz="2400" b="1" dirty="0" smtClean="0"/>
              <a:t> . </a:t>
            </a:r>
            <a:br>
              <a:rPr lang="en-US" sz="2400" b="1" dirty="0" smtClean="0"/>
            </a:br>
            <a:r>
              <a:rPr lang="ar-SA" sz="2400" b="1" dirty="0" smtClean="0"/>
              <a:t>روى إياس بن </a:t>
            </a:r>
            <a:r>
              <a:rPr lang="ar-SA" sz="2400" b="1" dirty="0" err="1" smtClean="0"/>
              <a:t>سلمة</a:t>
            </a:r>
            <a:r>
              <a:rPr lang="ar-SA" sz="2400" b="1" dirty="0" smtClean="0"/>
              <a:t> بن </a:t>
            </a:r>
            <a:r>
              <a:rPr lang="ar-SA" sz="2400" b="1" dirty="0" err="1" smtClean="0"/>
              <a:t>الأكوع</a:t>
            </a:r>
            <a:r>
              <a:rPr lang="ar-SA" sz="2400" b="1" dirty="0" smtClean="0"/>
              <a:t> ، عن أبيه ، عن النبي -صلى الله عليه وسلم- ، قال : خير فرساننا أبو قتادة ، وخير رجـالتنا </a:t>
            </a:r>
            <a:r>
              <a:rPr lang="ar-SA" sz="2400" b="1" dirty="0" err="1" smtClean="0"/>
              <a:t>سلمة</a:t>
            </a:r>
            <a:r>
              <a:rPr lang="ar-SA" sz="2400" b="1" dirty="0" smtClean="0"/>
              <a:t> بن </a:t>
            </a:r>
            <a:r>
              <a:rPr lang="ar-SA" sz="2400" b="1" dirty="0" err="1" smtClean="0"/>
              <a:t>الأكوع</a:t>
            </a:r>
            <a:r>
              <a:rPr lang="en-US" sz="2400" b="1" dirty="0" smtClean="0"/>
              <a:t> . </a:t>
            </a:r>
            <a:br>
              <a:rPr lang="en-US" sz="2400" b="1" dirty="0" smtClean="0"/>
            </a:br>
            <a:r>
              <a:rPr lang="ar-SA" sz="2400" b="1" dirty="0" err="1" smtClean="0"/>
              <a:t>الواقدي</a:t>
            </a:r>
            <a:r>
              <a:rPr lang="ar-SA" sz="2400" b="1" dirty="0" smtClean="0"/>
              <a:t> : حدثني يحيى بن عبد الله بن أبي قتادة ، عن أمه ، عن أبيه ، قال : قال أبو قتادة : إني لأغسل رأسي ، قد غسلت أحد شقيه ، إذ سمعت فرسي </a:t>
            </a:r>
            <a:r>
              <a:rPr lang="ar-SA" sz="2400" b="1" dirty="0" err="1" smtClean="0"/>
              <a:t>جروة</a:t>
            </a:r>
            <a:r>
              <a:rPr lang="ar-SA" sz="2400" b="1" dirty="0" smtClean="0"/>
              <a:t> تصهل ، وتبحث بحافرها . فقلت : هذه حرب قد حضرت</a:t>
            </a:r>
            <a:r>
              <a:rPr lang="en-US" sz="2400" b="1" dirty="0" smtClean="0"/>
              <a:t> . </a:t>
            </a:r>
            <a:br>
              <a:rPr lang="en-US" sz="2400" b="1" dirty="0" smtClean="0"/>
            </a:br>
            <a:r>
              <a:rPr lang="ar-SA" sz="2400" b="1" dirty="0" smtClean="0"/>
              <a:t>فقمت ، ولم أغسل شق رأسي الآخر ، فركبتُ ، وعليَّ بردة ، فإذا رسول الله -صلى الله عليه وسلم- يصيح : الفزع! الفزع</a:t>
            </a:r>
            <a:r>
              <a:rPr lang="en-US" sz="2400" b="1" dirty="0" smtClean="0"/>
              <a:t>! </a:t>
            </a:r>
            <a:endParaRPr lang="ar-SA" sz="24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533400" y="214290"/>
            <a:ext cx="7851648" cy="928694"/>
          </a:xfrm>
        </p:spPr>
        <p:txBody>
          <a:bodyPr/>
          <a:lstStyle/>
          <a:p>
            <a:pPr algn="ctr"/>
            <a:r>
              <a:rPr lang="ar-SA" dirty="0" smtClean="0">
                <a:solidFill>
                  <a:srgbClr val="FF0000"/>
                </a:solidFill>
              </a:rPr>
              <a:t>تابع سرية أبي قتادة إلى بطن </a:t>
            </a:r>
            <a:r>
              <a:rPr lang="ar-SA" dirty="0" err="1" smtClean="0">
                <a:solidFill>
                  <a:srgbClr val="FF0000"/>
                </a:solidFill>
              </a:rPr>
              <a:t>إضم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533400" y="1071546"/>
            <a:ext cx="7854696" cy="5214974"/>
          </a:xfrm>
        </p:spPr>
        <p:txBody>
          <a:bodyPr>
            <a:normAutofit fontScale="55000" lnSpcReduction="20000"/>
          </a:bodyPr>
          <a:lstStyle/>
          <a:p>
            <a:endParaRPr lang="ar-SA" sz="3100" b="1" dirty="0" smtClean="0"/>
          </a:p>
          <a:p>
            <a:r>
              <a:rPr lang="ar-SA" sz="3600" b="1" dirty="0" smtClean="0"/>
              <a:t>قال : فأدرك المقداد ، فسايرته ساعة ، ثم تقدمه فرسي ، وكان أجود من فرسه . وأخبرني المقداد بقتل مسعدة محرزا -يعني: ابن </a:t>
            </a:r>
            <a:r>
              <a:rPr lang="ar-SA" sz="3600" b="1" dirty="0" err="1" smtClean="0"/>
              <a:t>نضلة</a:t>
            </a:r>
            <a:r>
              <a:rPr lang="ar-SA" sz="3600" b="1" dirty="0" smtClean="0"/>
              <a:t>- فقلت للمقداد: إما أن أموت ، أو أقتل قاتل محرز</a:t>
            </a:r>
            <a:r>
              <a:rPr lang="en-US" sz="3600" b="1" dirty="0" smtClean="0"/>
              <a:t>. </a:t>
            </a:r>
            <a:br>
              <a:rPr lang="en-US" sz="3600" b="1" dirty="0" smtClean="0"/>
            </a:b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ar-SA" sz="3600" b="1" dirty="0" smtClean="0"/>
              <a:t>فضرب فرسه ، فلحقه أبو قتادة ، فوقف له مسعدة ، فنزل أبو قتادة فقتله ، وجنب فرسه معه</a:t>
            </a:r>
            <a:r>
              <a:rPr lang="en-US" sz="3600" b="1" dirty="0" smtClean="0"/>
              <a:t> . </a:t>
            </a:r>
            <a:br>
              <a:rPr lang="en-US" sz="3600" b="1" dirty="0" smtClean="0"/>
            </a:b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ar-SA" sz="3600" b="1" dirty="0" smtClean="0"/>
              <a:t>قال : فلما مَرَّ الناس ، تلاحقُوا ، ونظروا إلى بُرْدِي ، فعرفوها ، وقالوا : أبو قتادة قتل! فقال رسول الله -صلى الله عليه وسلم- : لا ، ولكنه قتيل أبي قتادة عليه برده ، فخلوا بينه وبين سَلبه وفرسه</a:t>
            </a:r>
            <a:r>
              <a:rPr lang="en-US" sz="3600" b="1" dirty="0" smtClean="0"/>
              <a:t> . </a:t>
            </a:r>
            <a:br>
              <a:rPr lang="en-US" sz="3600" b="1" dirty="0" smtClean="0"/>
            </a:b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ar-SA" sz="3600" b="1" dirty="0" smtClean="0"/>
              <a:t>قال : فلما أدركني ، قال : اللهم بارك له في شَعره وبشَرِه ، أفلحَ وجهُك ! قتلتَ مسعدة ؟ قلت : نعم . قال : فما هذا الذي بوجهك ؟</a:t>
            </a:r>
            <a:r>
              <a:rPr lang="en-US" sz="3600" b="1" dirty="0" smtClean="0"/>
              <a:t> . </a:t>
            </a:r>
            <a:br>
              <a:rPr lang="en-US" sz="3600" b="1" dirty="0" smtClean="0"/>
            </a:b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ar-SA" sz="3600" b="1" dirty="0" smtClean="0"/>
              <a:t>قلت : سهمٌ رُمِيتُ </a:t>
            </a:r>
            <a:r>
              <a:rPr lang="ar-SA" sz="3600" b="1" dirty="0" err="1" smtClean="0"/>
              <a:t>به</a:t>
            </a:r>
            <a:r>
              <a:rPr lang="ar-SA" sz="3600" b="1" dirty="0" smtClean="0"/>
              <a:t> ; قال : فادْنُ منِّي . فبصَق عليه ، فما ضرب عليَّ قط ولا </a:t>
            </a:r>
            <a:r>
              <a:rPr lang="ar-SA" sz="3600" b="1" dirty="0" err="1" smtClean="0"/>
              <a:t>قاح</a:t>
            </a:r>
            <a:r>
              <a:rPr lang="en-US" sz="3600" b="1" dirty="0" smtClean="0"/>
              <a:t> . </a:t>
            </a:r>
            <a:br>
              <a:rPr lang="en-US" sz="3600" b="1" dirty="0" smtClean="0"/>
            </a:b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ar-SA" sz="3600" b="1" dirty="0" smtClean="0"/>
              <a:t>فمات أبو قتادة وهو ابن سبعين سنة ; وكأنه ابن خمس عشرة سنة</a:t>
            </a:r>
            <a:r>
              <a:rPr lang="en-US" sz="3600" b="1" dirty="0" smtClean="0"/>
              <a:t> . </a:t>
            </a:r>
            <a:br>
              <a:rPr lang="en-US" sz="3600" b="1" dirty="0" smtClean="0"/>
            </a:b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ar-SA" sz="3600" b="1" dirty="0" smtClean="0"/>
              <a:t>قال : وأعطاني فرس مسعدة وسلاحه</a:t>
            </a:r>
            <a:r>
              <a:rPr lang="en-US" sz="3600" b="1" dirty="0" smtClean="0"/>
              <a:t> . 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endParaRPr lang="ar-SA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533400" y="214290"/>
            <a:ext cx="7851648" cy="928694"/>
          </a:xfrm>
        </p:spPr>
        <p:txBody>
          <a:bodyPr/>
          <a:lstStyle/>
          <a:p>
            <a:pPr algn="ctr"/>
            <a:r>
              <a:rPr lang="ar-SA" dirty="0" smtClean="0">
                <a:solidFill>
                  <a:srgbClr val="FF0000"/>
                </a:solidFill>
              </a:rPr>
              <a:t>تابع سرية أبي قتادة إلى بطن </a:t>
            </a:r>
            <a:r>
              <a:rPr lang="ar-SA" dirty="0" err="1" smtClean="0">
                <a:solidFill>
                  <a:srgbClr val="FF0000"/>
                </a:solidFill>
              </a:rPr>
              <a:t>إضم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214282" y="1071546"/>
            <a:ext cx="8429684" cy="5572164"/>
          </a:xfrm>
        </p:spPr>
        <p:txBody>
          <a:bodyPr>
            <a:noAutofit/>
          </a:bodyPr>
          <a:lstStyle/>
          <a:p>
            <a:r>
              <a:rPr lang="ar-SA" sz="2000" b="1" dirty="0" smtClean="0"/>
              <a:t>مالك ، عن يحيى بن سعيد ، عن عمر بن كثير ، عن أبي محمد مولى أبي قتادة ، عن أبي قتادة ، قال : خرجنا مع رسول الله -صلى الله عليه وسلم- عام حنين ، فلما التقينا ، رأيت رجلا قد علا المسلمين ، فاستدرت له من ورائه ، فضربته بالسيف على حبل عاتقه ، ضربة قطعت منها الدرع ، فأقبل عليَّ ، وضمني ضمة وجَدْتُ منها ريح الموت ، ثم أرسلني ، ومات. إلى أن قال : فقال رسول الله -صلى الله عليه وسلم- : من قتل قتيلا له بيِّنَة ، فله سَلَبُه. فقمت ، فقلت : من يشهد لي ؟ وقصصت عليه ، فقال رجل : صدق يا رسول الله ، وسَلَبُ ذلك القتيل عندي. فأَرْضِه منه . فقال أبو بكر : لا ها الله ، إذا لا </a:t>
            </a:r>
            <a:r>
              <a:rPr lang="ar-SA" sz="2000" b="1" dirty="0" err="1" smtClean="0"/>
              <a:t>يعمد</a:t>
            </a:r>
            <a:r>
              <a:rPr lang="ar-SA" sz="2000" b="1" dirty="0" smtClean="0"/>
              <a:t> إلى أسد من أسد الله يقاتل عن الله ورسوله فيعطيك سلبه! فقال النبي -صلى الله عليه وسلم- : صدق </a:t>
            </a:r>
            <a:r>
              <a:rPr lang="ar-SA" sz="2000" b="1" dirty="0" err="1" smtClean="0"/>
              <a:t>فأعطانيه</a:t>
            </a:r>
            <a:r>
              <a:rPr lang="ar-SA" sz="2000" b="1" dirty="0" smtClean="0"/>
              <a:t> ، فبعت الدرع ، وابتعت </a:t>
            </a:r>
            <a:r>
              <a:rPr lang="ar-SA" sz="2000" b="1" dirty="0" err="1" smtClean="0"/>
              <a:t>به</a:t>
            </a:r>
            <a:r>
              <a:rPr lang="ar-SA" sz="2000" b="1" dirty="0" smtClean="0"/>
              <a:t> مَخْرَفًا في بني </a:t>
            </a:r>
            <a:r>
              <a:rPr lang="ar-SA" sz="2000" b="1" dirty="0" err="1" smtClean="0"/>
              <a:t>سلمة</a:t>
            </a:r>
            <a:r>
              <a:rPr lang="ar-SA" sz="2000" b="1" dirty="0" smtClean="0"/>
              <a:t> ; فإنه لأول مال </a:t>
            </a:r>
            <a:r>
              <a:rPr lang="ar-SA" sz="2000" b="1" dirty="0" err="1" smtClean="0"/>
              <a:t>تأثَّلْتُه</a:t>
            </a:r>
            <a:r>
              <a:rPr lang="ar-SA" sz="2000" b="1" dirty="0" smtClean="0"/>
              <a:t> في الإسلام</a:t>
            </a:r>
            <a:r>
              <a:rPr lang="en-US" sz="2000" b="1" dirty="0" smtClean="0"/>
              <a:t> </a:t>
            </a:r>
            <a:br>
              <a:rPr lang="en-US" sz="2000" b="1" dirty="0" smtClean="0"/>
            </a:br>
            <a:r>
              <a:rPr lang="ar-SA" sz="2000" b="1" dirty="0" smtClean="0"/>
              <a:t>قال ابن سعد : كانت سرية أبي قتادة إلى حضرة ، وهي بنجد ، سنة ثمان ، وكان في خمسة عشر رجلا ، فغنموا مائتي بعير وألفي شاة ، وسبوا سبيا. ثم سرية أبي قتادة إلى بطن </a:t>
            </a:r>
            <a:r>
              <a:rPr lang="ar-SA" sz="2000" b="1" dirty="0" err="1" smtClean="0"/>
              <a:t>إضم</a:t>
            </a:r>
            <a:r>
              <a:rPr lang="ar-SA" sz="2000" b="1" dirty="0" smtClean="0"/>
              <a:t> بعد شهر</a:t>
            </a:r>
            <a:r>
              <a:rPr lang="en-US" sz="2000" b="1" dirty="0" smtClean="0"/>
              <a:t> . </a:t>
            </a:r>
            <a:br>
              <a:rPr lang="en-US" sz="2000" b="1" dirty="0" smtClean="0"/>
            </a:br>
            <a:r>
              <a:rPr lang="ar-SA" sz="2000" b="1" dirty="0" err="1" smtClean="0"/>
              <a:t>الدراوردي</a:t>
            </a:r>
            <a:r>
              <a:rPr lang="ar-SA" sz="2000" b="1" dirty="0" smtClean="0"/>
              <a:t> ، عن أسيد بن أبي أسيد ، عن أبيه : قلت لأبي قتادة : مالك لا تحدث عن رسول الله -صلى الله عليه وسلم- كما يحدث عنه الناس ؟ فقال : سمعت رسول الله -صلى الله عليه وسلم- يقول : من كذب عليَّ فليَشْهَد لجنْبِهِ مضجعًا من النار وجعل رسول الله -صلى الله عليه وسلم- يقول ذلك ، ويمسح الأرض بيده</a:t>
            </a:r>
            <a:r>
              <a:rPr lang="en-US" sz="2000" b="1" dirty="0" smtClean="0"/>
              <a:t> . </a:t>
            </a:r>
            <a:br>
              <a:rPr lang="en-US" sz="2000" b="1" dirty="0" smtClean="0"/>
            </a:br>
            <a:r>
              <a:rPr lang="en-US" sz="2000" b="1" dirty="0" smtClean="0"/>
              <a:t/>
            </a:r>
            <a:br>
              <a:rPr lang="en-US" sz="2000" b="1" dirty="0" smtClean="0"/>
            </a:br>
            <a:r>
              <a:rPr lang="ar-SA" sz="2000" b="1" dirty="0" smtClean="0"/>
              <a:t>سمعه </a:t>
            </a:r>
            <a:r>
              <a:rPr lang="ar-SA" sz="2000" b="1" dirty="0" err="1" smtClean="0"/>
              <a:t>قتيبة</a:t>
            </a:r>
            <a:r>
              <a:rPr lang="ar-SA" sz="2000" b="1" dirty="0" smtClean="0"/>
              <a:t> منه</a:t>
            </a:r>
            <a:r>
              <a:rPr lang="en-US" sz="2000" b="1" dirty="0" smtClean="0"/>
              <a:t> . </a:t>
            </a:r>
            <a:br>
              <a:rPr lang="en-US" sz="2000" b="1" dirty="0" smtClean="0"/>
            </a:br>
            <a:r>
              <a:rPr lang="en-US" sz="2000" b="1" dirty="0" smtClean="0"/>
              <a:t/>
            </a:r>
            <a:br>
              <a:rPr lang="en-US" sz="2000" b="1" dirty="0" smtClean="0"/>
            </a:br>
            <a:endParaRPr lang="ar-SA" sz="2000" b="1" dirty="0" smtClean="0"/>
          </a:p>
          <a:p>
            <a:r>
              <a:rPr lang="en-US" sz="2000" b="1" dirty="0" smtClean="0"/>
              <a:t/>
            </a:r>
            <a:br>
              <a:rPr lang="en-US" sz="2000" b="1" dirty="0" smtClean="0"/>
            </a:br>
            <a:r>
              <a:rPr lang="en-US" sz="2000" b="1" dirty="0" smtClean="0"/>
              <a:t/>
            </a:r>
            <a:br>
              <a:rPr lang="en-US" sz="2000" b="1" dirty="0" smtClean="0"/>
            </a:br>
            <a:endParaRPr lang="ar-SA" sz="20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533400" y="214290"/>
            <a:ext cx="7851648" cy="928694"/>
          </a:xfrm>
        </p:spPr>
        <p:txBody>
          <a:bodyPr/>
          <a:lstStyle/>
          <a:p>
            <a:pPr algn="ctr"/>
            <a:r>
              <a:rPr lang="ar-SA" dirty="0" smtClean="0">
                <a:solidFill>
                  <a:srgbClr val="FF0000"/>
                </a:solidFill>
              </a:rPr>
              <a:t>تابع سرية أبي قتادة إلى بطن </a:t>
            </a:r>
            <a:r>
              <a:rPr lang="ar-SA" dirty="0" err="1" smtClean="0">
                <a:solidFill>
                  <a:srgbClr val="FF0000"/>
                </a:solidFill>
              </a:rPr>
              <a:t>إضم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214282" y="1071546"/>
            <a:ext cx="8429684" cy="5572164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 </a:t>
            </a:r>
            <a:r>
              <a:rPr lang="ar-SA" sz="2000" b="1" dirty="0" smtClean="0"/>
              <a:t>شعبة ، عن أبي مسلمة عن أبي نضرة ، عن أبي سعيد : أخبرني من هو خير مني - أبو قتادة - : أن رسول الله -صلى الله عليه وسلم- قال لعمار : تقتلك الفئة الباغية</a:t>
            </a:r>
            <a:r>
              <a:rPr lang="en-US" sz="2000" b="1" dirty="0" smtClean="0"/>
              <a:t> . </a:t>
            </a:r>
            <a:br>
              <a:rPr lang="en-US" sz="2000" b="1" dirty="0" smtClean="0"/>
            </a:br>
            <a:r>
              <a:rPr lang="ar-SA" sz="2000" b="1" dirty="0" smtClean="0"/>
              <a:t>ابن سعد : حدثنا أبو الوليد : حدثنا عكرمة بن عمار : حدثني عبد الله ابن عبيد بن </a:t>
            </a:r>
            <a:r>
              <a:rPr lang="ar-SA" sz="2000" b="1" dirty="0" err="1" smtClean="0"/>
              <a:t>عمير</a:t>
            </a:r>
            <a:r>
              <a:rPr lang="ar-SA" sz="2000" b="1" dirty="0" smtClean="0"/>
              <a:t> : أن عمر بعث أبا قتادة ، فقتل ملك فارس بيده ، وعليه منطقة قيمتها خمسة عشر ألفا ، فنفلها إياه عمر</a:t>
            </a:r>
            <a:r>
              <a:rPr lang="en-US" sz="2000" b="1" dirty="0" smtClean="0"/>
              <a:t> . </a:t>
            </a:r>
            <a:br>
              <a:rPr lang="en-US" sz="2000" b="1" dirty="0" smtClean="0"/>
            </a:br>
            <a:r>
              <a:rPr lang="ar-SA" sz="2000" b="1" dirty="0" smtClean="0"/>
              <a:t>قال خليفة : استعمل علي على مكة أبا قتادة الأنصاري ، ثم عزله </a:t>
            </a:r>
            <a:r>
              <a:rPr lang="ar-SA" sz="2000" b="1" dirty="0" err="1" smtClean="0"/>
              <a:t>بقثم</a:t>
            </a:r>
            <a:r>
              <a:rPr lang="ar-SA" sz="2000" b="1" dirty="0" smtClean="0"/>
              <a:t> ابن العباس</a:t>
            </a:r>
            <a:r>
              <a:rPr lang="en-US" sz="2000" b="1" dirty="0" smtClean="0"/>
              <a:t> . </a:t>
            </a:r>
            <a:br>
              <a:rPr lang="en-US" sz="2000" b="1" dirty="0" smtClean="0"/>
            </a:br>
            <a:r>
              <a:rPr lang="ar-SA" sz="2000" b="1" dirty="0" smtClean="0"/>
              <a:t>معمر ، عن عبد الله بن محمد بن </a:t>
            </a:r>
            <a:r>
              <a:rPr lang="ar-SA" sz="2000" b="1" dirty="0" err="1" smtClean="0"/>
              <a:t>عقيل</a:t>
            </a:r>
            <a:r>
              <a:rPr lang="ar-SA" sz="2000" b="1" dirty="0" smtClean="0"/>
              <a:t> : أن معاوية قدم المدينة ، </a:t>
            </a:r>
            <a:r>
              <a:rPr lang="ar-SA" sz="2000" b="1" dirty="0" err="1" smtClean="0"/>
              <a:t>فلقيه</a:t>
            </a:r>
            <a:r>
              <a:rPr lang="ar-SA" sz="2000" b="1" dirty="0" smtClean="0"/>
              <a:t> أبو قتادة ، فقال : تلقاني الناس كلهم غيركم يا معشر الأنصار ، فما منعكم ؟ قالوا : لم يكن لنا دواب . قال : فأين </a:t>
            </a:r>
            <a:r>
              <a:rPr lang="ar-SA" sz="2000" b="1" dirty="0" err="1" smtClean="0"/>
              <a:t>النواضح</a:t>
            </a:r>
            <a:r>
              <a:rPr lang="ar-SA" sz="2000" b="1" dirty="0" smtClean="0"/>
              <a:t> ؟ . قال أبو قتادة : </a:t>
            </a:r>
            <a:r>
              <a:rPr lang="ar-SA" sz="2000" b="1" dirty="0" err="1" smtClean="0"/>
              <a:t>عقرناها</a:t>
            </a:r>
            <a:r>
              <a:rPr lang="ar-SA" sz="2000" b="1" dirty="0" smtClean="0"/>
              <a:t> في طلب أبيك يوم بدر ; إن رسول الله -صلى الله عليه وسلم- قال لنا : إنكم ستلقون بعدي أثرة قال معاوية : فما أمَرَكُم ؟ قال : أمرنا أن نصبر</a:t>
            </a:r>
            <a:r>
              <a:rPr lang="en-US" sz="2000" b="1" dirty="0" smtClean="0"/>
              <a:t> . </a:t>
            </a:r>
            <a:br>
              <a:rPr lang="en-US" sz="2000" b="1" dirty="0" smtClean="0"/>
            </a:br>
            <a:r>
              <a:rPr lang="ar-SA" sz="2000" b="1" dirty="0" smtClean="0"/>
              <a:t>قال : فاصبروا</a:t>
            </a:r>
            <a:r>
              <a:rPr lang="en-US" sz="2000" b="1" dirty="0" smtClean="0"/>
              <a:t> . </a:t>
            </a:r>
            <a:br>
              <a:rPr lang="en-US" sz="2000" b="1" dirty="0" smtClean="0"/>
            </a:br>
            <a:r>
              <a:rPr lang="ar-SA" sz="2000" b="1" dirty="0" smtClean="0"/>
              <a:t>وروي ، أن عليا كبر على أبي قتادة سبعا . فقال أبو بكر </a:t>
            </a:r>
            <a:r>
              <a:rPr lang="ar-SA" sz="2000" b="1" dirty="0" err="1" smtClean="0"/>
              <a:t>البيهقي</a:t>
            </a:r>
            <a:r>
              <a:rPr lang="ar-SA" sz="2000" b="1" dirty="0" smtClean="0"/>
              <a:t> : هذا غلط ; فإن أبا قتادة تأخر عن علي</a:t>
            </a:r>
            <a:r>
              <a:rPr lang="en-US" sz="2000" b="1" dirty="0" smtClean="0"/>
              <a:t> . </a:t>
            </a:r>
            <a:br>
              <a:rPr lang="en-US" sz="2000" b="1" dirty="0" smtClean="0"/>
            </a:br>
            <a:r>
              <a:rPr lang="ar-SA" sz="2000" b="1" dirty="0" smtClean="0"/>
              <a:t>وقال </a:t>
            </a:r>
            <a:r>
              <a:rPr lang="ar-SA" sz="2000" b="1" dirty="0" err="1" smtClean="0"/>
              <a:t>الواقدي</a:t>
            </a:r>
            <a:r>
              <a:rPr lang="ar-SA" sz="2000" b="1" dirty="0" smtClean="0"/>
              <a:t> : لم أر بين ولد أبي قتادة وأهل البلد عندنا اختلاف أنه توفي بالمدينة</a:t>
            </a:r>
            <a:r>
              <a:rPr lang="en-US" sz="2000" b="1" dirty="0" smtClean="0"/>
              <a:t> . </a:t>
            </a:r>
            <a:br>
              <a:rPr lang="en-US" sz="2000" b="1" dirty="0" smtClean="0"/>
            </a:br>
            <a:r>
              <a:rPr lang="ar-SA" sz="2000" b="1" dirty="0" smtClean="0"/>
              <a:t>قال : وروى أهل الكوفة أنه توفي </a:t>
            </a:r>
            <a:r>
              <a:rPr lang="ar-SA" sz="2000" b="1" dirty="0" err="1" smtClean="0"/>
              <a:t>بها</a:t>
            </a:r>
            <a:r>
              <a:rPr lang="ar-SA" sz="2000" b="1" dirty="0" smtClean="0"/>
              <a:t> ، وأن عليا صلى عليه</a:t>
            </a:r>
            <a:r>
              <a:rPr lang="en-US" sz="2000" b="1" dirty="0" smtClean="0"/>
              <a:t> . </a:t>
            </a:r>
            <a:br>
              <a:rPr lang="en-US" sz="2000" b="1" dirty="0" smtClean="0"/>
            </a:br>
            <a:r>
              <a:rPr lang="ar-SA" sz="2000" b="1" dirty="0" smtClean="0"/>
              <a:t>قال يحيى بن عبد الله بن أبي قتادة ، </a:t>
            </a:r>
            <a:r>
              <a:rPr lang="ar-SA" sz="2000" b="1" dirty="0" err="1" smtClean="0"/>
              <a:t>والمدائني</a:t>
            </a:r>
            <a:r>
              <a:rPr lang="ar-SA" sz="2000" b="1" dirty="0" smtClean="0"/>
              <a:t> ، وسعيد بن </a:t>
            </a:r>
            <a:r>
              <a:rPr lang="ar-SA" sz="2000" b="1" dirty="0" err="1" smtClean="0"/>
              <a:t>عفير</a:t>
            </a:r>
            <a:r>
              <a:rPr lang="ar-SA" sz="2000" b="1" dirty="0" smtClean="0"/>
              <a:t> ، وابن بكير ، وشباب ، وابن نمير : مات أبو قتادة سنه أربع وخمسين</a:t>
            </a:r>
            <a:r>
              <a:rPr lang="en-US" sz="2000" b="1" dirty="0" smtClean="0"/>
              <a:t> . </a:t>
            </a:r>
            <a:br>
              <a:rPr lang="en-US" sz="2000" b="1" dirty="0" smtClean="0"/>
            </a:br>
            <a:r>
              <a:rPr lang="en-US" sz="2000" b="1" dirty="0" smtClean="0"/>
              <a:t/>
            </a:r>
            <a:br>
              <a:rPr lang="en-US" sz="2000" b="1" dirty="0" smtClean="0"/>
            </a:br>
            <a:r>
              <a:rPr lang="en-US" sz="2000" b="1" dirty="0" smtClean="0"/>
              <a:t/>
            </a:r>
            <a:br>
              <a:rPr lang="en-US" sz="2000" b="1" dirty="0" smtClean="0"/>
            </a:br>
            <a:endParaRPr lang="ar-SA" sz="2000" b="1" dirty="0" smtClean="0"/>
          </a:p>
          <a:p>
            <a:r>
              <a:rPr lang="en-US" sz="2000" b="1" dirty="0" smtClean="0"/>
              <a:t/>
            </a:r>
            <a:br>
              <a:rPr lang="en-US" sz="2000" b="1" dirty="0" smtClean="0"/>
            </a:br>
            <a:r>
              <a:rPr lang="en-US" sz="2000" b="1" dirty="0" smtClean="0"/>
              <a:t/>
            </a:r>
            <a:br>
              <a:rPr lang="en-US" sz="2000" b="1" dirty="0" smtClean="0"/>
            </a:br>
            <a:endParaRPr lang="ar-SA" sz="20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533400" y="214290"/>
            <a:ext cx="7851648" cy="928694"/>
          </a:xfrm>
        </p:spPr>
        <p:txBody>
          <a:bodyPr/>
          <a:lstStyle/>
          <a:p>
            <a:pPr algn="ctr"/>
            <a:r>
              <a:rPr lang="ar-SA" dirty="0" smtClean="0">
                <a:solidFill>
                  <a:srgbClr val="FF0000"/>
                </a:solidFill>
              </a:rPr>
              <a:t>تابع سرية أبي قتادة إلى بطن </a:t>
            </a:r>
            <a:r>
              <a:rPr lang="ar-SA" dirty="0" err="1" smtClean="0">
                <a:solidFill>
                  <a:srgbClr val="FF0000"/>
                </a:solidFill>
              </a:rPr>
              <a:t>إضم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214282" y="1071546"/>
            <a:ext cx="8429684" cy="5572164"/>
          </a:xfrm>
        </p:spPr>
        <p:txBody>
          <a:bodyPr>
            <a:noAutofit/>
          </a:bodyPr>
          <a:lstStyle/>
          <a:p>
            <a:r>
              <a:rPr lang="ar-SA" sz="2000" b="1" dirty="0" smtClean="0"/>
              <a:t>معمر ، عن قتادة ، عن عبد الله بن </a:t>
            </a:r>
            <a:r>
              <a:rPr lang="ar-SA" sz="2000" b="1" dirty="0" err="1" smtClean="0"/>
              <a:t>رباح</a:t>
            </a:r>
            <a:r>
              <a:rPr lang="ar-SA" sz="2000" b="1" dirty="0" smtClean="0"/>
              <a:t> ، عن أبي قتادة ، قال : كنَّا مع رسول الله -صلى الله عليه وسلم- في بعض أسفاره ، إذ تأخر عن الراحلة ، فدعمته بيدي ، حتى استيقظ ، فقال : اللهم </a:t>
            </a:r>
            <a:r>
              <a:rPr lang="ar-SA" sz="2000" b="1" dirty="0" err="1" smtClean="0"/>
              <a:t>احفظ</a:t>
            </a:r>
            <a:r>
              <a:rPr lang="ar-SA" sz="2000" b="1" dirty="0" smtClean="0"/>
              <a:t> أبا قتادة كما حفظني منذ الليلة ، ما أرانا إلا قد شققنا عليك</a:t>
            </a:r>
            <a:r>
              <a:rPr lang="en-US" sz="2000" b="1" dirty="0" smtClean="0"/>
              <a:t> . </a:t>
            </a:r>
            <a:br>
              <a:rPr lang="en-US" sz="2000" b="1" dirty="0" smtClean="0"/>
            </a:br>
            <a:r>
              <a:rPr lang="ar-SA" sz="2000" b="1" dirty="0" smtClean="0"/>
              <a:t>قال ابن سعد : أبو قتادة بن ربعي بن </a:t>
            </a:r>
            <a:r>
              <a:rPr lang="ar-SA" sz="2000" b="1" dirty="0" err="1" smtClean="0"/>
              <a:t>بلدمة</a:t>
            </a:r>
            <a:r>
              <a:rPr lang="ar-SA" sz="2000" b="1" dirty="0" smtClean="0"/>
              <a:t> بن خناس بن سنان بن عبيد بن عدي بن غنم بن كعب بن </a:t>
            </a:r>
            <a:r>
              <a:rPr lang="ar-SA" sz="2000" b="1" dirty="0" err="1" smtClean="0"/>
              <a:t>سلمة</a:t>
            </a:r>
            <a:r>
              <a:rPr lang="en-US" sz="2000" b="1" dirty="0" smtClean="0"/>
              <a:t> . </a:t>
            </a:r>
            <a:br>
              <a:rPr lang="en-US" sz="2000" b="1" dirty="0" smtClean="0"/>
            </a:br>
            <a:r>
              <a:rPr lang="ar-SA" sz="2000" b="1" dirty="0" smtClean="0"/>
              <a:t>قال : وقد اختلف علينا في اسمه : فقال ابن إسحاق : الحارث ; وقال ابن عمارة </a:t>
            </a:r>
            <a:r>
              <a:rPr lang="ar-SA" sz="2000" b="1" dirty="0" err="1" smtClean="0"/>
              <a:t>والواقدي</a:t>
            </a:r>
            <a:r>
              <a:rPr lang="ar-SA" sz="2000" b="1" dirty="0" smtClean="0"/>
              <a:t> : </a:t>
            </a:r>
            <a:r>
              <a:rPr lang="ar-SA" sz="2000" b="1" dirty="0" err="1" smtClean="0"/>
              <a:t>النعمان</a:t>
            </a:r>
            <a:r>
              <a:rPr lang="ar-SA" sz="2000" b="1" dirty="0" smtClean="0"/>
              <a:t> . وقيل : عمرو</a:t>
            </a:r>
            <a:r>
              <a:rPr lang="en-US" sz="2000" b="1" dirty="0" smtClean="0"/>
              <a:t> . </a:t>
            </a:r>
            <a:br>
              <a:rPr lang="en-US" sz="2000" b="1" dirty="0" smtClean="0"/>
            </a:br>
            <a:r>
              <a:rPr lang="ar-SA" sz="2000" b="1" dirty="0" smtClean="0"/>
              <a:t>وله أولاد ، وهم : عبد الله ، وعبد الرحمن ، وثابت ، وعبيد ، وأم البنين ، وأم أبان</a:t>
            </a:r>
            <a:r>
              <a:rPr lang="en-US" sz="2000" b="1" dirty="0" smtClean="0"/>
              <a:t> . </a:t>
            </a:r>
            <a:br>
              <a:rPr lang="en-US" sz="2000" b="1" dirty="0" smtClean="0"/>
            </a:br>
            <a:r>
              <a:rPr lang="ar-SA" sz="2000" b="1" dirty="0" smtClean="0"/>
              <a:t>شهد أحدا والخندق</a:t>
            </a:r>
            <a:r>
              <a:rPr lang="en-US" sz="2000" b="1" dirty="0" smtClean="0"/>
              <a:t> . </a:t>
            </a:r>
            <a:br>
              <a:rPr lang="en-US" sz="2000" b="1" dirty="0" smtClean="0"/>
            </a:br>
            <a:r>
              <a:rPr lang="ar-SA" sz="2000" b="1" dirty="0" smtClean="0"/>
              <a:t>أيوب ، عن محمد : أن النبي -صلى الله عليه وسلم- أرسل إلى أبي قتادة ، فقيل : يترجـل ; ثم أرسل إليه ، فقيل : يترجـل ; ثم أرسل إليه ، فقيل : يترجل . فقال : احلقوا رأسه</a:t>
            </a:r>
            <a:r>
              <a:rPr lang="en-US" sz="2000" b="1" dirty="0" smtClean="0"/>
              <a:t> . </a:t>
            </a:r>
            <a:br>
              <a:rPr lang="en-US" sz="2000" b="1" dirty="0" smtClean="0"/>
            </a:br>
            <a:r>
              <a:rPr lang="en-US" sz="2000" b="1" dirty="0" smtClean="0"/>
              <a:t/>
            </a:r>
            <a:br>
              <a:rPr lang="en-US" sz="2000" b="1" dirty="0" smtClean="0"/>
            </a:br>
            <a:r>
              <a:rPr lang="ar-SA" sz="2000" b="1" dirty="0" smtClean="0"/>
              <a:t>فجاء ، فقال : يا رسول الله ، دعني هذه المرة ، </a:t>
            </a:r>
            <a:r>
              <a:rPr lang="ar-SA" sz="2000" b="1" dirty="0" err="1" smtClean="0"/>
              <a:t>فوالله</a:t>
            </a:r>
            <a:r>
              <a:rPr lang="ar-SA" sz="2000" b="1" dirty="0" smtClean="0"/>
              <a:t> </a:t>
            </a:r>
            <a:r>
              <a:rPr lang="ar-SA" sz="2000" b="1" dirty="0" err="1" smtClean="0"/>
              <a:t>لأعتبنك</a:t>
            </a:r>
            <a:r>
              <a:rPr lang="ar-SA" sz="2000" b="1" dirty="0" smtClean="0"/>
              <a:t> فكان أول ما لقي قتل رأس المشركين مسعدة </a:t>
            </a:r>
            <a:r>
              <a:rPr lang="ar-SA" sz="2000" b="1" dirty="0" err="1" smtClean="0"/>
              <a:t>معن</a:t>
            </a:r>
            <a:r>
              <a:rPr lang="ar-SA" sz="2000" b="1" dirty="0" smtClean="0"/>
              <a:t> </a:t>
            </a:r>
            <a:r>
              <a:rPr lang="ar-SA" sz="2000" b="1" dirty="0" err="1" smtClean="0"/>
              <a:t>القزاز</a:t>
            </a:r>
            <a:r>
              <a:rPr lang="ar-SA" sz="2000" b="1" dirty="0" smtClean="0"/>
              <a:t> : حدثنا محمد بن عمرو ، عن محمد بن سيرين : أن رسول الله -صلى الله عليه وسلم- رأى أبا قتادة يصلي ، ويتقي شعره ، فأراد أن يجزه ، فقال : يا رسول الله ، إن تركته ، لأرضِيَنَّك . فتركه . فأغار مسعدة </a:t>
            </a:r>
            <a:r>
              <a:rPr lang="ar-SA" sz="2000" b="1" dirty="0" err="1" smtClean="0"/>
              <a:t>الفزاري</a:t>
            </a:r>
            <a:r>
              <a:rPr lang="ar-SA" sz="2000" b="1" dirty="0" smtClean="0"/>
              <a:t> على سرح أهل المدينة . فركب أبو قتادة ، فقتله ، وغشَّاه ببردته</a:t>
            </a:r>
            <a:r>
              <a:rPr lang="en-US" sz="2000" b="1" dirty="0" smtClean="0"/>
              <a:t> . </a:t>
            </a:r>
            <a:endParaRPr lang="ar-SA" sz="20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533400" y="214290"/>
            <a:ext cx="7851648" cy="928694"/>
          </a:xfrm>
        </p:spPr>
        <p:txBody>
          <a:bodyPr/>
          <a:lstStyle/>
          <a:p>
            <a:pPr algn="ctr"/>
            <a:r>
              <a:rPr lang="ar-SA" dirty="0" smtClean="0">
                <a:solidFill>
                  <a:srgbClr val="FF0000"/>
                </a:solidFill>
              </a:rPr>
              <a:t>تابع سرية أبي قتادة إلى بطن </a:t>
            </a:r>
            <a:r>
              <a:rPr lang="ar-SA" dirty="0" err="1" smtClean="0">
                <a:solidFill>
                  <a:srgbClr val="FF0000"/>
                </a:solidFill>
              </a:rPr>
              <a:t>إضم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214282" y="1071546"/>
            <a:ext cx="8429684" cy="5572164"/>
          </a:xfrm>
        </p:spPr>
        <p:txBody>
          <a:bodyPr>
            <a:noAutofit/>
          </a:bodyPr>
          <a:lstStyle/>
          <a:p>
            <a:r>
              <a:rPr lang="ar-SA" sz="2800" b="1" dirty="0" smtClean="0"/>
              <a:t>حماد بن </a:t>
            </a:r>
            <a:r>
              <a:rPr lang="ar-SA" sz="2800" b="1" dirty="0" err="1" smtClean="0"/>
              <a:t>سلمة</a:t>
            </a:r>
            <a:r>
              <a:rPr lang="ar-SA" sz="2800" b="1" dirty="0" smtClean="0"/>
              <a:t> : أخبرنا إسحاق بن عبد الله بن أبي طلحة ، عن أنس : أن النبي -صلى الله عليه وسلم- قال : مَن قتل كافرًا فله سَلَبُه . فقال أبو قتادة : يا رسول الله ، إني ضربت رجلا على حبل عاتقه وعليه دِرع له ، فأجهضت عنه . فقال رجل : أنا أخذتها ، فأرْضِه منها ، وأعطنيها -وكان رسول الله -صلى الله عليه وسلم- لا يُسأل شيئا إلا أعطاه أو سكت- فسكتَ . فقال عمر : لا يُفِيئها الله على أسد من أُسْدِه ، </a:t>
            </a:r>
            <a:r>
              <a:rPr lang="ar-SA" sz="2800" b="1" dirty="0" err="1" smtClean="0"/>
              <a:t>ويعطيكها</a:t>
            </a:r>
            <a:r>
              <a:rPr lang="ar-SA" sz="2800" b="1" dirty="0" smtClean="0"/>
              <a:t> . فضحك رسول الله -صلى الله عليه وسلم- ، وقال : صدق عمر</a:t>
            </a:r>
            <a:r>
              <a:rPr lang="en-US" sz="2800" b="1" dirty="0" smtClean="0"/>
              <a:t> . </a:t>
            </a:r>
            <a:br>
              <a:rPr lang="en-US" sz="2800" b="1" dirty="0" smtClean="0"/>
            </a:b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ar-SA" sz="2800" b="1" dirty="0" smtClean="0"/>
              <a:t>وروى مالك ، عن يحيى بن سعيد ، عن عمر بن كثير بن أفلح ، عن أبي محمد ، مولى أبي قتادة : أن أبا قتادة قال : خرجنا مع النبي -صلى الله عليه وسلم- عام حنين ... الحديث بنحو منه . وفيه : فقال أبو بكر : لا ها الله ! إذا لا </a:t>
            </a:r>
            <a:r>
              <a:rPr lang="ar-SA" sz="2800" b="1" dirty="0" err="1" smtClean="0"/>
              <a:t>يعمد</a:t>
            </a:r>
            <a:r>
              <a:rPr lang="ar-SA" sz="2800" b="1" dirty="0" smtClean="0"/>
              <a:t> إلى أسدٍ من أسد الله ، فيعطيك سَلَبَه ، فأعطاني الدرع ، فبعته . قال : فابتعت </a:t>
            </a:r>
            <a:r>
              <a:rPr lang="ar-SA" sz="2800" b="1" dirty="0" err="1" smtClean="0"/>
              <a:t>به</a:t>
            </a:r>
            <a:r>
              <a:rPr lang="ar-SA" sz="2800" b="1" dirty="0" smtClean="0"/>
              <a:t> مخرفا ; فإنه لأول مال </a:t>
            </a:r>
            <a:r>
              <a:rPr lang="ar-SA" sz="2800" b="1" dirty="0" err="1" smtClean="0"/>
              <a:t>تأثَّلْتُه</a:t>
            </a:r>
            <a:r>
              <a:rPr lang="ar-SA" sz="2800" b="1" dirty="0" smtClean="0"/>
              <a:t> </a:t>
            </a:r>
            <a:endParaRPr lang="ar-SA" sz="28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533400" y="214290"/>
            <a:ext cx="7851648" cy="928694"/>
          </a:xfrm>
        </p:spPr>
        <p:txBody>
          <a:bodyPr/>
          <a:lstStyle/>
          <a:p>
            <a:pPr algn="ctr"/>
            <a:r>
              <a:rPr lang="ar-SA" dirty="0" smtClean="0">
                <a:solidFill>
                  <a:srgbClr val="FF0000"/>
                </a:solidFill>
              </a:rPr>
              <a:t>تابع سرية أبي قتادة إلى بطن </a:t>
            </a:r>
            <a:r>
              <a:rPr lang="ar-SA" dirty="0" err="1" smtClean="0">
                <a:solidFill>
                  <a:srgbClr val="FF0000"/>
                </a:solidFill>
              </a:rPr>
              <a:t>إضم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214282" y="1071546"/>
            <a:ext cx="8429684" cy="5572164"/>
          </a:xfrm>
        </p:spPr>
        <p:txBody>
          <a:bodyPr>
            <a:noAutofit/>
          </a:bodyPr>
          <a:lstStyle/>
          <a:p>
            <a:r>
              <a:rPr lang="ar-SA" sz="2800" b="1" dirty="0" err="1" smtClean="0"/>
              <a:t>الواقدي</a:t>
            </a:r>
            <a:r>
              <a:rPr lang="ar-SA" sz="2800" b="1" dirty="0" smtClean="0"/>
              <a:t> : حدثنا أسامة بن زيد </a:t>
            </a:r>
            <a:r>
              <a:rPr lang="ar-SA" sz="2800" b="1" dirty="0" err="1" smtClean="0"/>
              <a:t>الليثي</a:t>
            </a:r>
            <a:r>
              <a:rPr lang="ar-SA" sz="2800" b="1" dirty="0" smtClean="0"/>
              <a:t> ، عن الأعرج ، عن عبد الله بن أبي قتادة ، عن أبيه ، قال : لما كان يوم حنين ، قتلت رجلا ، فجاء رجل ، فنزع عنه درعه ، فخاصمته إلى رسول الله -صلى الله عليه وسلم- ; فقضى لي </a:t>
            </a:r>
            <a:r>
              <a:rPr lang="ar-SA" sz="2800" b="1" dirty="0" err="1" smtClean="0"/>
              <a:t>بها</a:t>
            </a:r>
            <a:r>
              <a:rPr lang="ar-SA" sz="2800" b="1" dirty="0" smtClean="0"/>
              <a:t> ، فبعتها بسبع أواقي من حاطب بن أبي </a:t>
            </a:r>
            <a:r>
              <a:rPr lang="ar-SA" sz="2800" b="1" dirty="0" err="1" smtClean="0"/>
              <a:t>بلتعة</a:t>
            </a:r>
            <a:r>
              <a:rPr lang="en-US" sz="2800" b="1" dirty="0" smtClean="0"/>
              <a:t> . </a:t>
            </a:r>
            <a:br>
              <a:rPr lang="en-US" sz="2800" b="1" dirty="0" smtClean="0"/>
            </a:b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ar-SA" sz="2800" b="1" dirty="0" smtClean="0"/>
              <a:t>قال قتادة : كان أبو قتادة يلبس الخز</a:t>
            </a:r>
            <a:r>
              <a:rPr lang="en-US" sz="2800" b="1" dirty="0" smtClean="0"/>
              <a:t> . </a:t>
            </a:r>
            <a:br>
              <a:rPr lang="en-US" sz="2800" b="1" dirty="0" smtClean="0"/>
            </a:b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ar-SA" sz="2800" b="1" dirty="0" smtClean="0"/>
              <a:t>قال </a:t>
            </a:r>
            <a:r>
              <a:rPr lang="ar-SA" sz="2800" b="1" dirty="0" err="1" smtClean="0"/>
              <a:t>الواقدي</a:t>
            </a:r>
            <a:r>
              <a:rPr lang="ar-SA" sz="2800" b="1" dirty="0" smtClean="0"/>
              <a:t> : لم أر بين ولد أبي </a:t>
            </a:r>
            <a:r>
              <a:rPr lang="ar-SA" sz="2800" b="1" dirty="0" err="1" smtClean="0"/>
              <a:t>قتاده</a:t>
            </a:r>
            <a:r>
              <a:rPr lang="ar-SA" sz="2800" b="1" dirty="0" smtClean="0"/>
              <a:t> وأهل بلدنا اختلافا أن أبا قتادة توفي بالمدينة</a:t>
            </a:r>
            <a:r>
              <a:rPr lang="en-US" sz="2800" b="1" dirty="0" smtClean="0"/>
              <a:t> . </a:t>
            </a:r>
            <a:br>
              <a:rPr lang="en-US" sz="2800" b="1" dirty="0" smtClean="0"/>
            </a:b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ar-SA" sz="2800" b="1" dirty="0" smtClean="0"/>
              <a:t>ابن نمير : حدثنا إسماعيل بن أبي خالد ، عن موسى بن عبد الله بن يزيد </a:t>
            </a:r>
            <a:r>
              <a:rPr lang="ar-SA" sz="2800" b="1" dirty="0" err="1" smtClean="0"/>
              <a:t>الخطمي</a:t>
            </a:r>
            <a:r>
              <a:rPr lang="ar-SA" sz="2800" b="1" dirty="0" smtClean="0"/>
              <a:t> ، قال : صلى عليٌّ على أبي قتادة ، فكبر عليه سبعا</a:t>
            </a:r>
            <a:r>
              <a:rPr lang="en-US" sz="2800" b="1" dirty="0" smtClean="0"/>
              <a:t> .</a:t>
            </a:r>
            <a:endParaRPr lang="en-US" sz="2800" dirty="0" smtClean="0"/>
          </a:p>
          <a:p>
            <a:endParaRPr lang="ar-SA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نسق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2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1181</TotalTime>
  <Words>2206</Words>
  <Application>Microsoft Office PowerPoint</Application>
  <PresentationFormat>عرض على الشاشة (3:4)‏</PresentationFormat>
  <Paragraphs>254</Paragraphs>
  <Slides>37</Slides>
  <Notes>19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37</vt:i4>
      </vt:variant>
    </vt:vector>
  </HeadingPairs>
  <TitlesOfParts>
    <vt:vector size="38" baseType="lpstr">
      <vt:lpstr>Default Design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  <vt:lpstr>الشريحة 19</vt:lpstr>
      <vt:lpstr>الشريحة 20</vt:lpstr>
      <vt:lpstr>الشريحة 21</vt:lpstr>
      <vt:lpstr>الشريحة 22</vt:lpstr>
      <vt:lpstr>سرية ذات السلاسل</vt:lpstr>
      <vt:lpstr>تابع سرية ذات السلاسل</vt:lpstr>
      <vt:lpstr>تابع سرية ذات السلاسل</vt:lpstr>
      <vt:lpstr>تابع سرية ذات السلاسل</vt:lpstr>
      <vt:lpstr>تابع سرية ذات السلاسل</vt:lpstr>
      <vt:lpstr>تابع سرية ذات السلاسل</vt:lpstr>
      <vt:lpstr>فوائد فقهية في أحداث هذه السرية:</vt:lpstr>
      <vt:lpstr>سرية أبي قتادة إلى بطن إضم</vt:lpstr>
      <vt:lpstr>تابع سرية أبي قتادة إلى بطن إضم</vt:lpstr>
      <vt:lpstr>تابع سرية أبي قتادة إلى بطن إضم</vt:lpstr>
      <vt:lpstr>تابع سرية أبي قتادة إلى بطن إضم</vt:lpstr>
      <vt:lpstr>تابع سرية أبي قتادة إلى بطن إضم</vt:lpstr>
      <vt:lpstr>تابع سرية أبي قتادة إلى بطن إضم</vt:lpstr>
      <vt:lpstr>تابع سرية أبي قتادة إلى بطن إضم</vt:lpstr>
      <vt:lpstr>تابع سرية أبي قتادة إلى بطن إضم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غزوة مؤتة أول معركة بين المسلمين والروم</dc:title>
  <dc:creator>إعداد جنات عبد العزيز دنيا</dc:creator>
  <cp:lastModifiedBy>Automate</cp:lastModifiedBy>
  <cp:revision>115</cp:revision>
  <cp:lastPrinted>1601-01-01T00:00:00Z</cp:lastPrinted>
  <dcterms:created xsi:type="dcterms:W3CDTF">1601-01-01T00:00:00Z</dcterms:created>
  <dcterms:modified xsi:type="dcterms:W3CDTF">2012-04-14T11:18:24Z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