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305" r:id="rId2"/>
    <p:sldId id="291" r:id="rId3"/>
    <p:sldId id="301" r:id="rId4"/>
    <p:sldId id="302" r:id="rId5"/>
    <p:sldId id="303" r:id="rId6"/>
    <p:sldId id="304" r:id="rId7"/>
    <p:sldId id="306" r:id="rId8"/>
    <p:sldId id="307" r:id="rId9"/>
    <p:sldId id="308" r:id="rId10"/>
    <p:sldId id="309" r:id="rId11"/>
    <p:sldId id="310" r:id="rId12"/>
    <p:sldId id="311" r:id="rId13"/>
    <p:sldId id="313" r:id="rId14"/>
    <p:sldId id="266" r:id="rId15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</p:showPr>
  <p:clrMru>
    <a:srgbClr val="FF3300"/>
    <a:srgbClr val="0099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>
        <p:scale>
          <a:sx n="75" d="100"/>
          <a:sy n="75" d="100"/>
        </p:scale>
        <p:origin x="-1056" y="66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10/19/2010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7F85CA0-893E-4BE6-9EDD-4ACA1916C9EF}" type="slidenum">
              <a:rPr lang="ar-SA"/>
              <a:pPr/>
              <a:t>4</a:t>
            </a:fld>
            <a:endParaRPr lang="en-US" dirty="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7F85CA0-893E-4BE6-9EDD-4ACA1916C9EF}" type="slidenum">
              <a:rPr lang="ar-SA"/>
              <a:pPr/>
              <a:t>7</a:t>
            </a:fld>
            <a:endParaRPr lang="en-US" dirty="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7F85CA0-893E-4BE6-9EDD-4ACA1916C9EF}" type="slidenum">
              <a:rPr lang="ar-SA"/>
              <a:pPr/>
              <a:t>8</a:t>
            </a:fld>
            <a:endParaRPr lang="en-US" dirty="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7F85CA0-893E-4BE6-9EDD-4ACA1916C9EF}" type="slidenum">
              <a:rPr lang="ar-SA"/>
              <a:pPr/>
              <a:t>9</a:t>
            </a:fld>
            <a:endParaRPr lang="en-US" dirty="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7F85CA0-893E-4BE6-9EDD-4ACA1916C9EF}" type="slidenum">
              <a:rPr lang="ar-SA"/>
              <a:pPr/>
              <a:t>10</a:t>
            </a:fld>
            <a:endParaRPr lang="en-US" dirty="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7F85CA0-893E-4BE6-9EDD-4ACA1916C9EF}" type="slidenum">
              <a:rPr lang="ar-SA"/>
              <a:pPr/>
              <a:t>11</a:t>
            </a:fld>
            <a:endParaRPr lang="en-US" dirty="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7F85CA0-893E-4BE6-9EDD-4ACA1916C9EF}" type="slidenum">
              <a:rPr lang="ar-SA"/>
              <a:pPr/>
              <a:t>12</a:t>
            </a:fld>
            <a:endParaRPr lang="en-US" dirty="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7F85CA0-893E-4BE6-9EDD-4ACA1916C9EF}" type="slidenum">
              <a:rPr lang="ar-SA"/>
              <a:pPr/>
              <a:t>13</a:t>
            </a:fld>
            <a:endParaRPr lang="en-US" dirty="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85988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F0F569-9724-490C-8368-9A7E0DF21DA7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986EA3-B4A9-46A0-8B08-0477E30907ED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13AABE-F36E-43B7-8B2F-06DD759917E9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E09BD4-D9F4-4194-BCCC-6C9ED048020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F32DCD-742E-4DAD-9300-9CC48CFF2C0B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5F4CB1-6DF5-4D1F-BC0A-62D268CFF987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027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0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Rectangle 10"/>
          <p:cNvSpPr/>
          <p:nvPr/>
        </p:nvSpPr>
        <p:spPr>
          <a:xfrm>
            <a:off x="381000" y="6372225"/>
            <a:ext cx="2519363" cy="3381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 [        ] </a:t>
            </a:r>
          </a:p>
        </p:txBody>
      </p:sp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2E2D9BD2-73CB-4415-AF14-2BFFD6D4FF8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ransition/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562600" y="4648200"/>
            <a:ext cx="40068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800" b="1" dirty="0">
                <a:solidFill>
                  <a:srgbClr val="898989"/>
                </a:solidFill>
                <a:latin typeface="Calibri" pitchFamily="34" charset="0"/>
              </a:rPr>
              <a:t>نظام التعليم المطور للانتساب</a:t>
            </a:r>
            <a:endParaRPr lang="en-US" sz="2800" b="1" dirty="0">
              <a:solidFill>
                <a:srgbClr val="898989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600" dirty="0" smtClean="0">
                <a:solidFill>
                  <a:srgbClr val="898989"/>
                </a:solidFill>
                <a:latin typeface="Calibri" pitchFamily="34" charset="0"/>
              </a:rPr>
              <a:t>كلية </a:t>
            </a:r>
            <a:r>
              <a:rPr lang="ar-SA" sz="2600" dirty="0" smtClean="0">
                <a:solidFill>
                  <a:srgbClr val="898989"/>
                </a:solidFill>
                <a:latin typeface="Calibri" pitchFamily="34" charset="0"/>
              </a:rPr>
              <a:t>الآداب</a:t>
            </a:r>
            <a:r>
              <a:rPr lang="ar-EG" sz="2600" dirty="0" smtClean="0">
                <a:solidFill>
                  <a:srgbClr val="898989"/>
                </a:solidFill>
                <a:latin typeface="Calibri" pitchFamily="34" charset="0"/>
              </a:rPr>
              <a:t> </a:t>
            </a:r>
            <a:r>
              <a:rPr lang="ar-EG" sz="2600" dirty="0">
                <a:solidFill>
                  <a:srgbClr val="898989"/>
                </a:solidFill>
                <a:latin typeface="Calibri" pitchFamily="34" charset="0"/>
              </a:rPr>
              <a:t>– </a:t>
            </a:r>
            <a:r>
              <a:rPr lang="ar-EG" sz="2600" dirty="0" smtClean="0">
                <a:solidFill>
                  <a:srgbClr val="898989"/>
                </a:solidFill>
                <a:latin typeface="Calibri" pitchFamily="34" charset="0"/>
              </a:rPr>
              <a:t>قسم</a:t>
            </a:r>
            <a:r>
              <a:rPr lang="ar-SA" sz="2600" dirty="0" smtClean="0">
                <a:solidFill>
                  <a:srgbClr val="898989"/>
                </a:solidFill>
                <a:latin typeface="Calibri" pitchFamily="34" charset="0"/>
              </a:rPr>
              <a:t>  اللغة العربية</a:t>
            </a:r>
            <a:endParaRPr lang="en-US" sz="2600" dirty="0">
              <a:solidFill>
                <a:srgbClr val="898989"/>
              </a:solidFill>
              <a:latin typeface="Calibri" pitchFamily="34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95600"/>
            <a:ext cx="509905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lnSpc>
                <a:spcPct val="80000"/>
              </a:lnSpc>
            </a:pPr>
            <a:r>
              <a:rPr lang="ar-EG" sz="3700" b="1" dirty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اسم المقرر ورقمه</a:t>
            </a:r>
            <a:endParaRPr lang="ar-SA" sz="3700" b="1" dirty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ar-SA" sz="2800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القراءة والمحادثة 29014 - 29034</a:t>
            </a:r>
            <a:r>
              <a:rPr lang="ar-EG" sz="28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sz="28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r>
              <a:rPr lang="ar-EG" sz="22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الفصل الدراسي </a:t>
            </a:r>
            <a:r>
              <a:rPr lang="ar-SA" sz="22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الأول</a:t>
            </a:r>
            <a:r>
              <a:rPr lang="ar-EG" sz="32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sz="32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r>
              <a:rPr lang="ar-EG" sz="17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العام الدراسي </a:t>
            </a:r>
            <a:r>
              <a:rPr lang="ar-EG" sz="17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143</a:t>
            </a:r>
            <a:r>
              <a:rPr lang="ar-SA" sz="17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1</a:t>
            </a:r>
            <a:r>
              <a:rPr lang="ar-EG" sz="17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ar-EG" sz="17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– </a:t>
            </a:r>
            <a:r>
              <a:rPr lang="ar-EG" sz="17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143</a:t>
            </a:r>
            <a:r>
              <a:rPr lang="ar-SA" sz="17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2هـ</a:t>
            </a:r>
            <a:endParaRPr lang="en-US" sz="1700" b="1" dirty="0">
              <a:solidFill>
                <a:srgbClr val="7F7F7F"/>
              </a:solidFill>
              <a:latin typeface="Calibri" pitchFamily="34" charset="0"/>
            </a:endParaRPr>
          </a:p>
          <a:p>
            <a:pPr algn="l">
              <a:lnSpc>
                <a:spcPct val="80000"/>
              </a:lnSpc>
            </a:pPr>
            <a:r>
              <a:rPr lang="ar-SA" sz="26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د. </a:t>
            </a: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محمد بن عبدالله الدوغان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dirty="0" smtClean="0">
                <a:solidFill>
                  <a:srgbClr val="376092"/>
                </a:solidFill>
                <a:cs typeface="Arial" pitchFamily="34" charset="0"/>
              </a:rPr>
              <a:t>المحاضرة الثالثة</a:t>
            </a:r>
            <a:endParaRPr lang="en-US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/>
          <a:lstStyle/>
          <a:p>
            <a:pPr eaLnBrk="1" hangingPunct="1"/>
            <a:r>
              <a:rPr lang="ar-SA" b="1" dirty="0" smtClean="0">
                <a:solidFill>
                  <a:schemeClr val="tx1"/>
                </a:solidFill>
                <a:cs typeface="Arial" pitchFamily="34" charset="0"/>
              </a:rPr>
              <a:t>فن إيجاد الألفة</a:t>
            </a:r>
          </a:p>
          <a:p>
            <a:pPr eaLnBrk="1" hangingPunct="1"/>
            <a:r>
              <a:rPr lang="ar-SA" b="1" dirty="0" smtClean="0">
                <a:solidFill>
                  <a:schemeClr val="tx1"/>
                </a:solidFill>
                <a:cs typeface="Arial" pitchFamily="34" charset="0"/>
              </a:rPr>
              <a:t>آداب الاستماع</a:t>
            </a:r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609600" y="1676400"/>
            <a:ext cx="8610600" cy="3429000"/>
          </a:xfrm>
        </p:spPr>
        <p:txBody>
          <a:bodyPr/>
          <a:lstStyle/>
          <a:p>
            <a:pPr marL="0" indent="108000" algn="just" rtl="1" eaLnBrk="1" hangingPunct="1">
              <a:spcBef>
                <a:spcPts val="0"/>
              </a:spcBef>
              <a:buFont typeface="Arial" pitchFamily="34" charset="0"/>
              <a:buChar char="•"/>
            </a:pPr>
            <a:r>
              <a:rPr lang="ar-SA" dirty="0" smtClean="0"/>
              <a:t>أثبتت التجارب أنَّ 70% من المحادثات التي تتم بين الناس لا تعتمد على النطق.</a:t>
            </a:r>
            <a:endParaRPr lang="ar-SA" b="1" dirty="0" smtClean="0">
              <a:cs typeface="Arial" pitchFamily="34" charset="0"/>
            </a:endParaRPr>
          </a:p>
          <a:p>
            <a:pPr marL="0" indent="108000" algn="just" rtl="1" eaLnBrk="1" hangingPunct="1">
              <a:spcBef>
                <a:spcPts val="0"/>
              </a:spcBef>
              <a:buFont typeface="Arial" pitchFamily="34" charset="0"/>
              <a:buChar char="•"/>
            </a:pPr>
            <a:r>
              <a:rPr lang="ar-SA" dirty="0" smtClean="0"/>
              <a:t>من خلال تعاملنا مع المقربين منا بمجرد النظر إليهم أو محادثتهم نعرف كثيراً من أحوالهم ، فنقول لماذا أنت حزين؟.</a:t>
            </a:r>
          </a:p>
          <a:p>
            <a:pPr marL="0" indent="108000" algn="just" rtl="1" eaLnBrk="1" hangingPunct="1">
              <a:spcBef>
                <a:spcPts val="0"/>
              </a:spcBef>
              <a:buFont typeface="Arial" pitchFamily="34" charset="0"/>
              <a:buChar char="•"/>
            </a:pPr>
            <a:r>
              <a:rPr lang="ar-SA" dirty="0" smtClean="0"/>
              <a:t>لنتأمل حركة الأم مع وليدها لينام ، أو وهي تلاعبه ، أو تهدئه إذا غضب ، فللنوم حركةٌ وتنغيمٌ ، وكذلك للملاعبة ، وللتهدئة حركةٌ وتنغيمٌ.</a:t>
            </a:r>
            <a:endParaRPr lang="ar-SA" b="1" dirty="0" smtClean="0">
              <a:cs typeface="Arial" pitchFamily="34" charset="0"/>
            </a:endParaRPr>
          </a:p>
          <a:p>
            <a:pPr marL="0" indent="108000" algn="just" rtl="1" eaLnBrk="1" hangingPunct="1">
              <a:spcBef>
                <a:spcPts val="0"/>
              </a:spcBef>
              <a:buFont typeface="Arial" pitchFamily="34" charset="0"/>
              <a:buChar char="•"/>
            </a:pPr>
            <a:endParaRPr lang="ar-SA" b="1" dirty="0" smtClean="0">
              <a:cs typeface="Arial" pitchFamily="34" charset="0"/>
            </a:endParaRP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ABBD256-75CF-4342-81FC-55F22914FC3D}" type="slidenum">
              <a:rPr lang="ar-SA" smtClean="0">
                <a:cs typeface="Arial" pitchFamily="34" charset="0"/>
              </a:rPr>
              <a:pPr/>
              <a:t>3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6" name="AutoShape 41"/>
          <p:cNvSpPr>
            <a:spLocks noChangeArrowheads="1"/>
          </p:cNvSpPr>
          <p:nvPr/>
        </p:nvSpPr>
        <p:spPr bwMode="auto">
          <a:xfrm>
            <a:off x="1446213" y="471488"/>
            <a:ext cx="6477000" cy="792162"/>
          </a:xfrm>
          <a:prstGeom prst="bevel">
            <a:avLst>
              <a:gd name="adj" fmla="val 12500"/>
            </a:avLst>
          </a:prstGeom>
          <a:gradFill rotWithShape="0">
            <a:gsLst>
              <a:gs pos="0">
                <a:srgbClr val="FFCC99"/>
              </a:gs>
              <a:gs pos="100000">
                <a:srgbClr val="FFD4A9"/>
              </a:gs>
            </a:gsLst>
            <a:lin ang="5400000" scaled="1"/>
          </a:gra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>
              <a:spcBef>
                <a:spcPct val="50000"/>
              </a:spcBef>
            </a:pPr>
            <a:r>
              <a:rPr lang="ar-SA" sz="4400" b="1" dirty="0" smtClean="0">
                <a:solidFill>
                  <a:srgbClr val="000066"/>
                </a:solidFill>
                <a:latin typeface="Times New Roman" pitchFamily="18" charset="0"/>
              </a:rPr>
              <a:t>فن إيجاد الألفة</a:t>
            </a:r>
            <a:endParaRPr lang="ar-SA" sz="4400" b="1" dirty="0">
              <a:solidFill>
                <a:srgbClr val="000066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9" name="Text Box 3"/>
          <p:cNvSpPr txBox="1">
            <a:spLocks noChangeArrowheads="1"/>
          </p:cNvSpPr>
          <p:nvPr/>
        </p:nvSpPr>
        <p:spPr bwMode="auto">
          <a:xfrm>
            <a:off x="4681538" y="1995488"/>
            <a:ext cx="1238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0954" tIns="30477" rIns="60954" bIns="30477">
            <a:spAutoFit/>
          </a:bodyPr>
          <a:lstStyle/>
          <a:p>
            <a:pPr algn="r" defTabSz="609600" rtl="1"/>
            <a:endParaRPr lang="en-US" sz="1600" dirty="0">
              <a:latin typeface="Times New Roman" pitchFamily="18" charset="0"/>
            </a:endParaRPr>
          </a:p>
        </p:txBody>
      </p:sp>
      <p:sp>
        <p:nvSpPr>
          <p:cNvPr id="121897" name="AutoShape 41"/>
          <p:cNvSpPr>
            <a:spLocks noChangeArrowheads="1"/>
          </p:cNvSpPr>
          <p:nvPr/>
        </p:nvSpPr>
        <p:spPr bwMode="auto">
          <a:xfrm>
            <a:off x="1446213" y="471488"/>
            <a:ext cx="6477000" cy="792162"/>
          </a:xfrm>
          <a:prstGeom prst="bevel">
            <a:avLst>
              <a:gd name="adj" fmla="val 12500"/>
            </a:avLst>
          </a:prstGeom>
          <a:gradFill rotWithShape="0">
            <a:gsLst>
              <a:gs pos="0">
                <a:srgbClr val="FFCC99"/>
              </a:gs>
              <a:gs pos="100000">
                <a:srgbClr val="FFD4A9"/>
              </a:gs>
            </a:gsLst>
            <a:lin ang="5400000" scaled="1"/>
          </a:gra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>
              <a:spcBef>
                <a:spcPct val="50000"/>
              </a:spcBef>
            </a:pPr>
            <a:r>
              <a:rPr lang="ar-SA" sz="4400" b="1" dirty="0" smtClean="0">
                <a:solidFill>
                  <a:srgbClr val="000066"/>
                </a:solidFill>
                <a:latin typeface="Times New Roman" pitchFamily="18" charset="0"/>
              </a:rPr>
              <a:t>طرق إيجاد الألفة</a:t>
            </a:r>
            <a:endParaRPr lang="ar-SA" sz="4400" b="1" dirty="0">
              <a:solidFill>
                <a:srgbClr val="000066"/>
              </a:solidFill>
              <a:latin typeface="Times New Roman" pitchFamily="18" charset="0"/>
            </a:endParaRPr>
          </a:p>
        </p:txBody>
      </p:sp>
      <p:sp>
        <p:nvSpPr>
          <p:cNvPr id="22" name="AutoShape 19" descr="OFFISUPP"/>
          <p:cNvSpPr>
            <a:spLocks noChangeArrowheads="1"/>
          </p:cNvSpPr>
          <p:nvPr/>
        </p:nvSpPr>
        <p:spPr bwMode="auto">
          <a:xfrm>
            <a:off x="1066800" y="1447800"/>
            <a:ext cx="7391400" cy="8382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just"/>
            <a:r>
              <a:rPr lang="ar-SA" sz="4000" b="1" dirty="0" smtClean="0">
                <a:solidFill>
                  <a:srgbClr val="FFFF00"/>
                </a:solidFill>
              </a:rPr>
              <a:t>التوافق في التنفس</a:t>
            </a:r>
            <a:endParaRPr lang="en-US" sz="4000" b="1" dirty="0" smtClean="0">
              <a:solidFill>
                <a:srgbClr val="FFFF00"/>
              </a:solidFill>
            </a:endParaRPr>
          </a:p>
        </p:txBody>
      </p:sp>
      <p:sp>
        <p:nvSpPr>
          <p:cNvPr id="9" name="AutoShape 19" descr="OFFISUPP"/>
          <p:cNvSpPr>
            <a:spLocks noChangeArrowheads="1"/>
          </p:cNvSpPr>
          <p:nvPr/>
        </p:nvSpPr>
        <p:spPr bwMode="auto">
          <a:xfrm>
            <a:off x="1066800" y="2438400"/>
            <a:ext cx="7391400" cy="8382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just"/>
            <a:r>
              <a:rPr lang="ar-SA" sz="4000" b="1" dirty="0" smtClean="0">
                <a:solidFill>
                  <a:srgbClr val="FFFF00"/>
                </a:solidFill>
              </a:rPr>
              <a:t>التوافق مع الصوت وطريقة الكلام </a:t>
            </a:r>
            <a:endParaRPr lang="en-US" sz="4000" b="1" dirty="0" smtClean="0">
              <a:solidFill>
                <a:srgbClr val="FFFF00"/>
              </a:solidFill>
            </a:endParaRPr>
          </a:p>
        </p:txBody>
      </p:sp>
      <p:sp>
        <p:nvSpPr>
          <p:cNvPr id="7" name="AutoShape 19" descr="OFFISUPP"/>
          <p:cNvSpPr>
            <a:spLocks noChangeArrowheads="1"/>
          </p:cNvSpPr>
          <p:nvPr/>
        </p:nvSpPr>
        <p:spPr bwMode="auto">
          <a:xfrm>
            <a:off x="1066800" y="3505200"/>
            <a:ext cx="7391400" cy="8382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just"/>
            <a:r>
              <a:rPr lang="ar-SA" sz="4000" b="1" dirty="0" smtClean="0">
                <a:solidFill>
                  <a:srgbClr val="FFFF00"/>
                </a:solidFill>
              </a:rPr>
              <a:t>التوافق في الحركات ، والشكل</a:t>
            </a:r>
            <a:endParaRPr lang="en-US" sz="4000" b="1" dirty="0" smtClean="0">
              <a:solidFill>
                <a:srgbClr val="FFFF00"/>
              </a:solidFill>
            </a:endParaRPr>
          </a:p>
        </p:txBody>
      </p:sp>
      <p:sp>
        <p:nvSpPr>
          <p:cNvPr id="8" name="AutoShape 19" descr="OFFISUPP"/>
          <p:cNvSpPr>
            <a:spLocks noChangeArrowheads="1"/>
          </p:cNvSpPr>
          <p:nvPr/>
        </p:nvSpPr>
        <p:spPr bwMode="auto">
          <a:xfrm>
            <a:off x="1066800" y="4495800"/>
            <a:ext cx="7391400" cy="9144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just"/>
            <a:r>
              <a:rPr lang="ar-SA" sz="4000" b="1" dirty="0" smtClean="0">
                <a:solidFill>
                  <a:srgbClr val="FFFF00"/>
                </a:solidFill>
              </a:rPr>
              <a:t>توافق تعبيرات الجسم</a:t>
            </a:r>
            <a:endParaRPr lang="en-US" sz="4000" b="1" dirty="0" smtClean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2189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12185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859" grpId="0" autoUpdateAnimBg="0"/>
      <p:bldP spid="121897" grpId="0" animBg="1"/>
      <p:bldP spid="22" grpId="0" animBg="1" autoUpdateAnimBg="0"/>
      <p:bldP spid="9" grpId="0" animBg="1" autoUpdateAnimBg="0"/>
      <p:bldP spid="7" grpId="0" animBg="1" autoUpdateAnimBg="0"/>
      <p:bldP spid="8" grpId="0" animBg="1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609600" y="1905000"/>
            <a:ext cx="8610600" cy="3581399"/>
          </a:xfrm>
        </p:spPr>
        <p:txBody>
          <a:bodyPr/>
          <a:lstStyle/>
          <a:p>
            <a:pPr marL="0" indent="108000" algn="just" rtl="1" eaLnBrk="1" hangingPunct="1">
              <a:spcBef>
                <a:spcPts val="0"/>
              </a:spcBef>
              <a:buFont typeface="Arial" pitchFamily="34" charset="0"/>
              <a:buChar char="•"/>
            </a:pPr>
            <a:r>
              <a:rPr lang="ar-SA" dirty="0" smtClean="0"/>
              <a:t>ماذا تفعل إذا كان معدل تنفسك يختلف كثيراً عن معدل تنفس جليسك وصعب عليك ضبط تنفسك مع تنفسه ، أو إذا كان جليسك معتاداً مثلاً على حكِّ أنفه بأصبعه أثناء كلامه؟</a:t>
            </a:r>
          </a:p>
          <a:p>
            <a:pPr marL="0" indent="108000" algn="just" rtl="1" eaLnBrk="1" hangingPunct="1">
              <a:spcBef>
                <a:spcPts val="0"/>
              </a:spcBef>
            </a:pPr>
            <a:r>
              <a:rPr lang="ar-SA" dirty="0" smtClean="0"/>
              <a:t>هناك أسلوب يسمى أسلوب المرآة المتقاطعة ، وهو أن لا تفعل مثل جليسك ولكن تقوم بفعل آخر ، كأن تضرب بأصبعك ضربات خفيفة على المنضدة ، أو بقدمك كلمَّا حك أنفه فتصبح ضربات أصبعك أو قدمك كأنها (صدى) لحك أنفه.</a:t>
            </a:r>
            <a:endParaRPr lang="ar-SA" b="1" dirty="0" smtClean="0">
              <a:cs typeface="Arial" pitchFamily="34" charset="0"/>
            </a:endParaRP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ABBD256-75CF-4342-81FC-55F22914FC3D}" type="slidenum">
              <a:rPr lang="ar-SA" smtClean="0">
                <a:cs typeface="Arial" pitchFamily="34" charset="0"/>
              </a:rPr>
              <a:pPr/>
              <a:t>5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AutoShape 19" descr="OFFISUPP"/>
          <p:cNvSpPr>
            <a:spLocks noChangeArrowheads="1"/>
          </p:cNvSpPr>
          <p:nvPr/>
        </p:nvSpPr>
        <p:spPr bwMode="auto">
          <a:xfrm>
            <a:off x="685800" y="304800"/>
            <a:ext cx="8305800" cy="9144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SA" sz="4000" b="1" dirty="0" smtClean="0">
                <a:solidFill>
                  <a:srgbClr val="FFFF00"/>
                </a:solidFill>
              </a:rPr>
              <a:t>المرآة المتقاطعة</a:t>
            </a:r>
            <a:endParaRPr lang="en-US" sz="4000" b="1" dirty="0" smtClean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609600" y="1447800"/>
            <a:ext cx="8610600" cy="4267200"/>
          </a:xfrm>
        </p:spPr>
        <p:txBody>
          <a:bodyPr/>
          <a:lstStyle/>
          <a:p>
            <a:pPr rtl="1"/>
            <a:r>
              <a:rPr lang="ar-SA" b="1" dirty="0" smtClean="0"/>
              <a:t>يحتاج إيجاد الألفة إلى أمرين: </a:t>
            </a:r>
            <a:endParaRPr lang="en-US" dirty="0" smtClean="0"/>
          </a:p>
          <a:p>
            <a:pPr algn="just" rtl="1"/>
            <a:r>
              <a:rPr lang="ar-SA" b="1" dirty="0" smtClean="0"/>
              <a:t>الأول: </a:t>
            </a:r>
            <a:r>
              <a:rPr lang="ar-SA" dirty="0" smtClean="0"/>
              <a:t>أن تكون قوي الملاحظة ، لترصد خصائص جليسك في تنفسه ، وطريقة كلامه ، وحركة أطرافه ، وتعبيرات جسمه.</a:t>
            </a:r>
            <a:endParaRPr lang="en-US" dirty="0" smtClean="0"/>
          </a:p>
          <a:p>
            <a:pPr algn="just" rtl="1"/>
            <a:r>
              <a:rPr lang="ar-SA" b="1" dirty="0" smtClean="0"/>
              <a:t>الثاني: </a:t>
            </a:r>
            <a:r>
              <a:rPr lang="ar-SA" dirty="0" smtClean="0"/>
              <a:t>أن تكون لديك الخبرة والمهارة لتكييف نفسك وطريقة كلامك  ، وحركاتك لتكون مراةً لجليسك.</a:t>
            </a:r>
          </a:p>
          <a:p>
            <a:pPr algn="just" rtl="1"/>
            <a:r>
              <a:rPr lang="ar-SA" dirty="0" smtClean="0"/>
              <a:t>	يمكنك بعد ذلك أن تنتقل من المجاراة إلى القيادة ، وذلك بأن تأخذ أنت المبادرة بعد المجاراة ، فتقوم بتغييرٍٍ مقصودٍ في سلوكك ، وستجد أن المقابل يجاريك بدوره أويتبعك</a:t>
            </a:r>
            <a:endParaRPr lang="ar-SA" b="1" dirty="0" smtClean="0">
              <a:cs typeface="Arial" pitchFamily="34" charset="0"/>
            </a:endParaRP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ABBD256-75CF-4342-81FC-55F22914FC3D}" type="slidenum">
              <a:rPr lang="ar-SA" smtClean="0">
                <a:cs typeface="Arial" pitchFamily="34" charset="0"/>
              </a:rPr>
              <a:pPr/>
              <a:t>6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AutoShape 19" descr="OFFISUPP"/>
          <p:cNvSpPr>
            <a:spLocks noChangeArrowheads="1"/>
          </p:cNvSpPr>
          <p:nvPr/>
        </p:nvSpPr>
        <p:spPr bwMode="auto">
          <a:xfrm>
            <a:off x="685800" y="304800"/>
            <a:ext cx="8305800" cy="9144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SA" sz="4000" b="1" dirty="0" smtClean="0">
                <a:solidFill>
                  <a:srgbClr val="FFFF00"/>
                </a:solidFill>
              </a:rPr>
              <a:t>الانتقال من المجاراة إلى القيادة</a:t>
            </a:r>
            <a:endParaRPr lang="en-US" sz="4000" b="1" dirty="0" smtClean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9" name="Text Box 3"/>
          <p:cNvSpPr txBox="1">
            <a:spLocks noChangeArrowheads="1"/>
          </p:cNvSpPr>
          <p:nvPr/>
        </p:nvSpPr>
        <p:spPr bwMode="auto">
          <a:xfrm>
            <a:off x="4681538" y="1995488"/>
            <a:ext cx="1238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0954" tIns="30477" rIns="60954" bIns="30477">
            <a:spAutoFit/>
          </a:bodyPr>
          <a:lstStyle/>
          <a:p>
            <a:pPr algn="r" defTabSz="609600" rtl="1"/>
            <a:endParaRPr lang="en-US" sz="1600" dirty="0">
              <a:latin typeface="Times New Roman" pitchFamily="18" charset="0"/>
            </a:endParaRPr>
          </a:p>
        </p:txBody>
      </p:sp>
      <p:sp>
        <p:nvSpPr>
          <p:cNvPr id="121897" name="AutoShape 41"/>
          <p:cNvSpPr>
            <a:spLocks noChangeArrowheads="1"/>
          </p:cNvSpPr>
          <p:nvPr/>
        </p:nvSpPr>
        <p:spPr bwMode="auto">
          <a:xfrm>
            <a:off x="1446213" y="471488"/>
            <a:ext cx="6477000" cy="792162"/>
          </a:xfrm>
          <a:prstGeom prst="bevel">
            <a:avLst>
              <a:gd name="adj" fmla="val 12500"/>
            </a:avLst>
          </a:prstGeom>
          <a:gradFill rotWithShape="0">
            <a:gsLst>
              <a:gs pos="0">
                <a:srgbClr val="FFCC99"/>
              </a:gs>
              <a:gs pos="100000">
                <a:srgbClr val="FFD4A9"/>
              </a:gs>
            </a:gsLst>
            <a:lin ang="5400000" scaled="1"/>
          </a:gra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>
              <a:spcBef>
                <a:spcPct val="50000"/>
              </a:spcBef>
            </a:pPr>
            <a:r>
              <a:rPr lang="ar-SA" sz="4400" b="1" dirty="0" smtClean="0">
                <a:solidFill>
                  <a:srgbClr val="000066"/>
                </a:solidFill>
                <a:latin typeface="Times New Roman" pitchFamily="18" charset="0"/>
              </a:rPr>
              <a:t>آداب الاستماع</a:t>
            </a:r>
            <a:endParaRPr lang="ar-SA" sz="4400" b="1" dirty="0">
              <a:solidFill>
                <a:srgbClr val="000066"/>
              </a:solidFill>
              <a:latin typeface="Times New Roman" pitchFamily="18" charset="0"/>
            </a:endParaRPr>
          </a:p>
        </p:txBody>
      </p:sp>
      <p:sp>
        <p:nvSpPr>
          <p:cNvPr id="22" name="AutoShape 19" descr="OFFISUPP"/>
          <p:cNvSpPr>
            <a:spLocks noChangeArrowheads="1"/>
          </p:cNvSpPr>
          <p:nvPr/>
        </p:nvSpPr>
        <p:spPr bwMode="auto">
          <a:xfrm>
            <a:off x="457200" y="1447800"/>
            <a:ext cx="8915400" cy="8382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SA" sz="3800" b="1" dirty="0" smtClean="0">
                <a:solidFill>
                  <a:srgbClr val="FFFF00"/>
                </a:solidFill>
              </a:rPr>
              <a:t>استمع بإنصات حتى ولو كنت تعرف ما سيقول محدثك</a:t>
            </a:r>
            <a:endParaRPr lang="en-US" sz="3800" b="1" dirty="0" smtClean="0">
              <a:solidFill>
                <a:srgbClr val="FFFF00"/>
              </a:solidFill>
            </a:endParaRP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609600" y="2438400"/>
            <a:ext cx="8610600" cy="3276600"/>
          </a:xfrm>
          <a:prstGeom prst="rect">
            <a:avLst/>
          </a:prstGeom>
        </p:spPr>
        <p:txBody>
          <a:bodyPr/>
          <a:lstStyle/>
          <a:p>
            <a:pPr marL="342900" lvl="0" indent="216000" algn="just" eaLnBrk="0" hangingPunct="0">
              <a:spcBef>
                <a:spcPct val="20000"/>
              </a:spcBef>
            </a:pPr>
            <a:r>
              <a:rPr lang="ar-SA" sz="3200" dirty="0" smtClean="0"/>
              <a:t>يقول الأحنف بن قيس: (إن الرجل ليحدثني بالأمر أعرفه من قبل أن تلده أمه فاصغي إليه وأريه أني أسمعه لأول مرة).</a:t>
            </a:r>
          </a:p>
          <a:p>
            <a:pPr marL="342900" lvl="0" indent="216000" algn="just" eaLnBrk="0" hangingPunct="0">
              <a:spcBef>
                <a:spcPct val="20000"/>
              </a:spcBef>
            </a:pPr>
            <a:r>
              <a:rPr lang="ar-SA" sz="3200" dirty="0" smtClean="0"/>
              <a:t>فالمراد بالاستماع ليس فقط فهم الكلام ، وإنما له غايات أخرى كثيرة مثل: </a:t>
            </a:r>
            <a:r>
              <a:rPr lang="ar-SA" sz="3200" dirty="0" smtClean="0"/>
              <a:t>أن </a:t>
            </a:r>
            <a:r>
              <a:rPr lang="ar-SA" sz="3200" dirty="0" smtClean="0"/>
              <a:t>تستطيع التأثير </a:t>
            </a:r>
            <a:r>
              <a:rPr lang="ar-SA" sz="3200" dirty="0" smtClean="0"/>
              <a:t>في المتكم </a:t>
            </a:r>
            <a:r>
              <a:rPr lang="ar-SA" sz="3200" dirty="0" smtClean="0"/>
              <a:t>، وأن تكسب وده ومحبته.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2189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12185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859" grpId="0" autoUpdateAnimBg="0"/>
      <p:bldP spid="121897" grpId="0" animBg="1"/>
      <p:bldP spid="22" grpId="0" animBg="1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9" name="Text Box 3"/>
          <p:cNvSpPr txBox="1">
            <a:spLocks noChangeArrowheads="1"/>
          </p:cNvSpPr>
          <p:nvPr/>
        </p:nvSpPr>
        <p:spPr bwMode="auto">
          <a:xfrm>
            <a:off x="4681538" y="1995488"/>
            <a:ext cx="1238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0954" tIns="30477" rIns="60954" bIns="30477">
            <a:spAutoFit/>
          </a:bodyPr>
          <a:lstStyle/>
          <a:p>
            <a:pPr algn="r" defTabSz="609600" rtl="1"/>
            <a:endParaRPr lang="en-US" sz="1600" dirty="0">
              <a:latin typeface="Times New Roman" pitchFamily="18" charset="0"/>
            </a:endParaRPr>
          </a:p>
        </p:txBody>
      </p:sp>
      <p:sp>
        <p:nvSpPr>
          <p:cNvPr id="121897" name="AutoShape 41"/>
          <p:cNvSpPr>
            <a:spLocks noChangeArrowheads="1"/>
          </p:cNvSpPr>
          <p:nvPr/>
        </p:nvSpPr>
        <p:spPr bwMode="auto">
          <a:xfrm>
            <a:off x="1446213" y="471488"/>
            <a:ext cx="6477000" cy="792162"/>
          </a:xfrm>
          <a:prstGeom prst="bevel">
            <a:avLst>
              <a:gd name="adj" fmla="val 12500"/>
            </a:avLst>
          </a:prstGeom>
          <a:gradFill rotWithShape="0">
            <a:gsLst>
              <a:gs pos="0">
                <a:srgbClr val="FFCC99"/>
              </a:gs>
              <a:gs pos="100000">
                <a:srgbClr val="FFD4A9"/>
              </a:gs>
            </a:gsLst>
            <a:lin ang="5400000" scaled="1"/>
          </a:gra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>
              <a:spcBef>
                <a:spcPct val="50000"/>
              </a:spcBef>
            </a:pPr>
            <a:r>
              <a:rPr lang="ar-SA" sz="4400" b="1" dirty="0" smtClean="0">
                <a:solidFill>
                  <a:srgbClr val="000066"/>
                </a:solidFill>
                <a:latin typeface="Times New Roman" pitchFamily="18" charset="0"/>
              </a:rPr>
              <a:t>آداب الاستماع</a:t>
            </a:r>
            <a:endParaRPr lang="ar-SA" sz="4400" b="1" dirty="0">
              <a:solidFill>
                <a:srgbClr val="000066"/>
              </a:solidFill>
              <a:latin typeface="Times New Roman" pitchFamily="18" charset="0"/>
            </a:endParaRPr>
          </a:p>
        </p:txBody>
      </p:sp>
      <p:sp>
        <p:nvSpPr>
          <p:cNvPr id="22" name="AutoShape 19" descr="OFFISUPP"/>
          <p:cNvSpPr>
            <a:spLocks noChangeArrowheads="1"/>
          </p:cNvSpPr>
          <p:nvPr/>
        </p:nvSpPr>
        <p:spPr bwMode="auto">
          <a:xfrm>
            <a:off x="457200" y="1447800"/>
            <a:ext cx="8915400" cy="8382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SA" sz="3600" b="1" dirty="0" smtClean="0">
                <a:solidFill>
                  <a:srgbClr val="FFFF00"/>
                </a:solidFill>
              </a:rPr>
              <a:t>استمع بهدف الفهم ، لا بهدف العثور على عثرات وأخطاء</a:t>
            </a:r>
            <a:endParaRPr lang="en-US" sz="3600" b="1" dirty="0" smtClean="0">
              <a:solidFill>
                <a:srgbClr val="FFFF00"/>
              </a:solidFill>
            </a:endParaRP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609600" y="2438400"/>
            <a:ext cx="8610600" cy="3276600"/>
          </a:xfrm>
          <a:prstGeom prst="rect">
            <a:avLst/>
          </a:prstGeom>
        </p:spPr>
        <p:txBody>
          <a:bodyPr/>
          <a:lstStyle/>
          <a:p>
            <a:pPr marL="342900" lvl="0" indent="216000" algn="just" eaLnBrk="0" hangingPunct="0">
              <a:spcBef>
                <a:spcPct val="20000"/>
              </a:spcBef>
            </a:pPr>
            <a:endParaRPr lang="ar-SA" sz="3200" dirty="0" smtClean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762000" y="2590800"/>
            <a:ext cx="8610600" cy="3276600"/>
          </a:xfrm>
          <a:prstGeom prst="rect">
            <a:avLst/>
          </a:prstGeom>
        </p:spPr>
        <p:txBody>
          <a:bodyPr/>
          <a:lstStyle/>
          <a:p>
            <a:pPr marL="342900" lvl="0" indent="216000" algn="just" eaLnBrk="0" hangingPunct="0">
              <a:spcBef>
                <a:spcPct val="20000"/>
              </a:spcBef>
              <a:buFont typeface="Arial" pitchFamily="34" charset="0"/>
              <a:buChar char="•"/>
            </a:pPr>
            <a:r>
              <a:rPr lang="ar-SA" sz="3200" dirty="0" smtClean="0"/>
              <a:t>في الاستماع بفهم وإدراك استثمار للوقت ، وعود بفوائد عظيمة.</a:t>
            </a:r>
          </a:p>
          <a:p>
            <a:pPr marL="342900" lvl="0" indent="216000" algn="just" eaLnBrk="0" hangingPunct="0">
              <a:spcBef>
                <a:spcPct val="20000"/>
              </a:spcBef>
              <a:buFont typeface="Arial" pitchFamily="34" charset="0"/>
              <a:buChar char="•"/>
            </a:pPr>
            <a:r>
              <a:rPr lang="ar-SA" sz="3200" dirty="0" smtClean="0"/>
              <a:t>وفي تتبع عثرات وأخطاء الآخرين قطع للعلاقات وجلب للخصومة ، وقطع لحبل التواصل.</a:t>
            </a: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914400" y="2743200"/>
            <a:ext cx="8610600" cy="3276600"/>
          </a:xfrm>
          <a:prstGeom prst="rect">
            <a:avLst/>
          </a:prstGeom>
        </p:spPr>
        <p:txBody>
          <a:bodyPr/>
          <a:lstStyle/>
          <a:p>
            <a:pPr marL="342900" lvl="0" indent="216000" algn="just" eaLnBrk="0" hangingPunct="0">
              <a:spcBef>
                <a:spcPct val="20000"/>
              </a:spcBef>
            </a:pPr>
            <a:endParaRPr lang="ar-SA" sz="32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2189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12185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859" grpId="0" autoUpdateAnimBg="0"/>
      <p:bldP spid="121897" grpId="0" animBg="1"/>
      <p:bldP spid="22" grpId="0" animBg="1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9" name="Text Box 3"/>
          <p:cNvSpPr txBox="1">
            <a:spLocks noChangeArrowheads="1"/>
          </p:cNvSpPr>
          <p:nvPr/>
        </p:nvSpPr>
        <p:spPr bwMode="auto">
          <a:xfrm>
            <a:off x="4681538" y="1995488"/>
            <a:ext cx="1238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0954" tIns="30477" rIns="60954" bIns="30477">
            <a:spAutoFit/>
          </a:bodyPr>
          <a:lstStyle/>
          <a:p>
            <a:pPr algn="r" defTabSz="609600" rtl="1"/>
            <a:endParaRPr lang="en-US" sz="1600" dirty="0">
              <a:latin typeface="Times New Roman" pitchFamily="18" charset="0"/>
            </a:endParaRPr>
          </a:p>
        </p:txBody>
      </p:sp>
      <p:sp>
        <p:nvSpPr>
          <p:cNvPr id="121897" name="AutoShape 41"/>
          <p:cNvSpPr>
            <a:spLocks noChangeArrowheads="1"/>
          </p:cNvSpPr>
          <p:nvPr/>
        </p:nvSpPr>
        <p:spPr bwMode="auto">
          <a:xfrm>
            <a:off x="1446213" y="471488"/>
            <a:ext cx="6477000" cy="792162"/>
          </a:xfrm>
          <a:prstGeom prst="bevel">
            <a:avLst>
              <a:gd name="adj" fmla="val 12500"/>
            </a:avLst>
          </a:prstGeom>
          <a:gradFill rotWithShape="0">
            <a:gsLst>
              <a:gs pos="0">
                <a:srgbClr val="FFCC99"/>
              </a:gs>
              <a:gs pos="100000">
                <a:srgbClr val="FFD4A9"/>
              </a:gs>
            </a:gsLst>
            <a:lin ang="5400000" scaled="1"/>
          </a:gra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>
              <a:spcBef>
                <a:spcPct val="50000"/>
              </a:spcBef>
            </a:pPr>
            <a:r>
              <a:rPr lang="ar-SA" sz="4400" b="1" dirty="0" smtClean="0">
                <a:solidFill>
                  <a:srgbClr val="000066"/>
                </a:solidFill>
                <a:latin typeface="Times New Roman" pitchFamily="18" charset="0"/>
              </a:rPr>
              <a:t>آداب الاستماع</a:t>
            </a:r>
            <a:endParaRPr lang="ar-SA" sz="4400" b="1" dirty="0">
              <a:solidFill>
                <a:srgbClr val="000066"/>
              </a:solidFill>
              <a:latin typeface="Times New Roman" pitchFamily="18" charset="0"/>
            </a:endParaRPr>
          </a:p>
        </p:txBody>
      </p:sp>
      <p:sp>
        <p:nvSpPr>
          <p:cNvPr id="22" name="AutoShape 19" descr="OFFISUPP"/>
          <p:cNvSpPr>
            <a:spLocks noChangeArrowheads="1"/>
          </p:cNvSpPr>
          <p:nvPr/>
        </p:nvSpPr>
        <p:spPr bwMode="auto">
          <a:xfrm>
            <a:off x="457200" y="1447800"/>
            <a:ext cx="8915400" cy="8382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SA" sz="3800" b="1" dirty="0" smtClean="0">
                <a:solidFill>
                  <a:srgbClr val="FFFF00"/>
                </a:solidFill>
              </a:rPr>
              <a:t>لا تفكر في الرد وأنت تستمع ، واحذر من المقاطعة</a:t>
            </a:r>
            <a:endParaRPr lang="en-US" sz="3800" b="1" dirty="0" smtClean="0">
              <a:solidFill>
                <a:srgbClr val="FFFF00"/>
              </a:solidFill>
            </a:endParaRP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609600" y="2362200"/>
            <a:ext cx="8610600" cy="3352800"/>
          </a:xfrm>
          <a:prstGeom prst="rect">
            <a:avLst/>
          </a:prstGeom>
        </p:spPr>
        <p:txBody>
          <a:bodyPr/>
          <a:lstStyle/>
          <a:p>
            <a:pPr marL="342900" lvl="0" indent="216000" algn="just" eaLnBrk="0" hangingPunct="0">
              <a:spcBef>
                <a:spcPct val="20000"/>
              </a:spcBef>
            </a:pPr>
            <a:r>
              <a:rPr lang="ar-SA" sz="2500" b="1" dirty="0" smtClean="0"/>
              <a:t>قارن بين من يملك فن الاستماع</a:t>
            </a:r>
          </a:p>
          <a:p>
            <a:pPr marL="342900" lvl="0" indent="216000" algn="just" eaLnBrk="0" hangingPunct="0">
              <a:spcBef>
                <a:spcPct val="20000"/>
              </a:spcBef>
            </a:pPr>
            <a:r>
              <a:rPr lang="ar-SA" sz="2500" b="1" dirty="0" smtClean="0"/>
              <a:t>الأول : إذا تكلمت بين يديه بقصه وقعت لك قاطعك في أولها وقال وأنا وقع لي شيء مشابه فتقول اصبر حتى أكمل فيسكت قليلا فإذا انسجمت في قصتك قاطعك </a:t>
            </a:r>
          </a:p>
          <a:p>
            <a:pPr marL="342900" lvl="0" indent="216000" algn="just" eaLnBrk="0" hangingPunct="0">
              <a:spcBef>
                <a:spcPct val="20000"/>
              </a:spcBef>
            </a:pPr>
            <a:r>
              <a:rPr lang="ar-SA" sz="2500" b="1" dirty="0" smtClean="0"/>
              <a:t>الثاني وأنت تتحدث معه ...يتلفت يمينا ويسارا وقد يخرج هاتفه ويقرا رسائله أو يلعب بالألعاب</a:t>
            </a:r>
          </a:p>
          <a:p>
            <a:pPr marL="342900" lvl="0" indent="216000" algn="just" eaLnBrk="0" hangingPunct="0">
              <a:spcBef>
                <a:spcPct val="20000"/>
              </a:spcBef>
            </a:pPr>
            <a:r>
              <a:rPr lang="ar-SA" sz="2500" b="1" dirty="0" smtClean="0"/>
              <a:t>الثالث: وأنت تتحدث إليه يركز عينيه برفق ينظر إليك وتشعر بمتابعته فهو يهز رأسه موافقا وتارة يبتسم وتارة يضم شفتيه متعجبا وربما ردد سبحان الله.</a:t>
            </a:r>
          </a:p>
          <a:p>
            <a:pPr marL="342900" lvl="0" indent="216000" algn="just" eaLnBrk="0" hangingPunct="0">
              <a:spcBef>
                <a:spcPct val="20000"/>
              </a:spcBef>
              <a:buFont typeface="Arial" pitchFamily="34" charset="0"/>
              <a:buChar char="•"/>
            </a:pPr>
            <a:r>
              <a:rPr lang="ar-SA" sz="2500" b="1" dirty="0" smtClean="0"/>
              <a:t>انتبه من عبارات ممجوجة لترقيع المقاطعة مثل: كلامك موصول بالخير</a:t>
            </a:r>
          </a:p>
          <a:p>
            <a:pPr marL="342900" lvl="0" indent="216000" algn="just" eaLnBrk="0" hangingPunct="0">
              <a:spcBef>
                <a:spcPct val="20000"/>
              </a:spcBef>
            </a:pPr>
            <a:r>
              <a:rPr lang="en-US" sz="3200" b="1" dirty="0" smtClean="0"/>
              <a:t/>
            </a:r>
            <a:br>
              <a:rPr lang="en-US" sz="3200" b="1" dirty="0" smtClean="0"/>
            </a:br>
            <a:endParaRPr lang="ar-SA" sz="3200" dirty="0" smtClean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762000" y="2590800"/>
            <a:ext cx="8610600" cy="3276600"/>
          </a:xfrm>
          <a:prstGeom prst="rect">
            <a:avLst/>
          </a:prstGeom>
        </p:spPr>
        <p:txBody>
          <a:bodyPr/>
          <a:lstStyle/>
          <a:p>
            <a:pPr marL="342900" lvl="0" indent="216000" algn="just" eaLnBrk="0" hangingPunct="0">
              <a:spcBef>
                <a:spcPct val="20000"/>
              </a:spcBef>
            </a:pPr>
            <a:endParaRPr lang="ar-SA" sz="3200" dirty="0" smtClean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914400" y="2743200"/>
            <a:ext cx="8610600" cy="3276600"/>
          </a:xfrm>
          <a:prstGeom prst="rect">
            <a:avLst/>
          </a:prstGeom>
        </p:spPr>
        <p:txBody>
          <a:bodyPr/>
          <a:lstStyle/>
          <a:p>
            <a:pPr marL="342900" lvl="0" indent="216000" algn="just" eaLnBrk="0" hangingPunct="0">
              <a:spcBef>
                <a:spcPct val="20000"/>
              </a:spcBef>
            </a:pPr>
            <a:endParaRPr lang="ar-SA" sz="32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2189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12185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859" grpId="0" autoUpdateAnimBg="0"/>
      <p:bldP spid="121897" grpId="0" animBg="1"/>
      <p:bldP spid="22" grpId="0" animBg="1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9" name="Text Box 3"/>
          <p:cNvSpPr txBox="1">
            <a:spLocks noChangeArrowheads="1"/>
          </p:cNvSpPr>
          <p:nvPr/>
        </p:nvSpPr>
        <p:spPr bwMode="auto">
          <a:xfrm>
            <a:off x="4681538" y="1995488"/>
            <a:ext cx="1238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0954" tIns="30477" rIns="60954" bIns="30477">
            <a:spAutoFit/>
          </a:bodyPr>
          <a:lstStyle/>
          <a:p>
            <a:pPr algn="r" defTabSz="609600" rtl="1"/>
            <a:endParaRPr lang="en-US" sz="1600" dirty="0">
              <a:latin typeface="Times New Roman" pitchFamily="18" charset="0"/>
            </a:endParaRPr>
          </a:p>
        </p:txBody>
      </p:sp>
      <p:sp>
        <p:nvSpPr>
          <p:cNvPr id="121897" name="AutoShape 41"/>
          <p:cNvSpPr>
            <a:spLocks noChangeArrowheads="1"/>
          </p:cNvSpPr>
          <p:nvPr/>
        </p:nvSpPr>
        <p:spPr bwMode="auto">
          <a:xfrm>
            <a:off x="1446213" y="471488"/>
            <a:ext cx="6477000" cy="792162"/>
          </a:xfrm>
          <a:prstGeom prst="bevel">
            <a:avLst>
              <a:gd name="adj" fmla="val 12500"/>
            </a:avLst>
          </a:prstGeom>
          <a:gradFill rotWithShape="0">
            <a:gsLst>
              <a:gs pos="0">
                <a:srgbClr val="FFCC99"/>
              </a:gs>
              <a:gs pos="100000">
                <a:srgbClr val="FFD4A9"/>
              </a:gs>
            </a:gsLst>
            <a:lin ang="5400000" scaled="1"/>
          </a:gra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>
              <a:spcBef>
                <a:spcPct val="50000"/>
              </a:spcBef>
            </a:pPr>
            <a:r>
              <a:rPr lang="ar-SA" sz="4400" b="1" dirty="0" smtClean="0">
                <a:solidFill>
                  <a:srgbClr val="000066"/>
                </a:solidFill>
                <a:latin typeface="Times New Roman" pitchFamily="18" charset="0"/>
              </a:rPr>
              <a:t>آداب الاستماع</a:t>
            </a:r>
            <a:endParaRPr lang="ar-SA" sz="4400" b="1" dirty="0">
              <a:solidFill>
                <a:srgbClr val="000066"/>
              </a:solidFill>
              <a:latin typeface="Times New Roman" pitchFamily="18" charset="0"/>
            </a:endParaRPr>
          </a:p>
        </p:txBody>
      </p:sp>
      <p:sp>
        <p:nvSpPr>
          <p:cNvPr id="22" name="AutoShape 19" descr="OFFISUPP"/>
          <p:cNvSpPr>
            <a:spLocks noChangeArrowheads="1"/>
          </p:cNvSpPr>
          <p:nvPr/>
        </p:nvSpPr>
        <p:spPr bwMode="auto">
          <a:xfrm>
            <a:off x="457200" y="1447800"/>
            <a:ext cx="8915400" cy="8382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SA" sz="3800" b="1" dirty="0" smtClean="0">
                <a:solidFill>
                  <a:srgbClr val="FFFF00"/>
                </a:solidFill>
              </a:rPr>
              <a:t>احذر من الحوار غير المنظم ؛ فإنه مظنة اختلاط المعاني</a:t>
            </a:r>
            <a:endParaRPr lang="en-US" sz="3800" b="1" dirty="0" smtClean="0">
              <a:solidFill>
                <a:srgbClr val="FFFF00"/>
              </a:solidFill>
            </a:endParaRP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609600" y="2438400"/>
            <a:ext cx="8610600" cy="3276600"/>
          </a:xfrm>
          <a:prstGeom prst="rect">
            <a:avLst/>
          </a:prstGeom>
        </p:spPr>
        <p:txBody>
          <a:bodyPr/>
          <a:lstStyle/>
          <a:p>
            <a:pPr marL="342900" lvl="0" indent="216000" algn="just" eaLnBrk="0" hangingPunct="0">
              <a:spcBef>
                <a:spcPct val="20000"/>
              </a:spcBef>
            </a:pPr>
            <a:r>
              <a:rPr lang="ar-SA" sz="3200" dirty="0" smtClean="0"/>
              <a:t>هل نتوقع أن نخرج من حوار تختلط فيه الأصوات وترتفع </a:t>
            </a:r>
            <a:r>
              <a:rPr lang="ar-SA" sz="3200" dirty="0" smtClean="0"/>
              <a:t>بمفيد.</a:t>
            </a:r>
          </a:p>
          <a:p>
            <a:pPr marL="342900" lvl="0" indent="216000" algn="just" eaLnBrk="0" hangingPunct="0">
              <a:spcBef>
                <a:spcPct val="20000"/>
              </a:spcBef>
            </a:pPr>
            <a:r>
              <a:rPr lang="ar-SA" sz="3200" dirty="0" smtClean="0"/>
              <a:t>إننا </a:t>
            </a:r>
            <a:r>
              <a:rPr lang="ar-SA" sz="3200" dirty="0" smtClean="0"/>
              <a:t>نرى </a:t>
            </a:r>
            <a:r>
              <a:rPr lang="ar-SA" sz="3200" dirty="0" smtClean="0"/>
              <a:t>كثيراً من الحوارات يعلو فيها الصوت والصراخ </a:t>
            </a:r>
            <a:r>
              <a:rPr lang="ar-SA" sz="3200" dirty="0" smtClean="0"/>
              <a:t>، ثم </a:t>
            </a:r>
            <a:r>
              <a:rPr lang="ar-SA" sz="3200" dirty="0" smtClean="0"/>
              <a:t>لا يخرجون </a:t>
            </a:r>
            <a:r>
              <a:rPr lang="ar-SA" sz="3200" dirty="0" smtClean="0"/>
              <a:t>بفائدة. ثلاثة </a:t>
            </a:r>
            <a:r>
              <a:rPr lang="ar-SA" sz="3200" dirty="0" smtClean="0"/>
              <a:t>أو أكثر يتكلمون معاً ولا تجد مستمعاً كل منهم يريد أن يكون صوته الأعلى.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762000" y="2590800"/>
            <a:ext cx="8610600" cy="3276600"/>
          </a:xfrm>
          <a:prstGeom prst="rect">
            <a:avLst/>
          </a:prstGeom>
        </p:spPr>
        <p:txBody>
          <a:bodyPr/>
          <a:lstStyle/>
          <a:p>
            <a:pPr marL="342900" lvl="0" indent="216000" algn="just" eaLnBrk="0" hangingPunct="0">
              <a:spcBef>
                <a:spcPct val="20000"/>
              </a:spcBef>
            </a:pPr>
            <a:endParaRPr lang="ar-SA" sz="32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2189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12185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859" grpId="0" autoUpdateAnimBg="0"/>
      <p:bldP spid="121897" grpId="0" animBg="1"/>
      <p:bldP spid="22" grpId="0" animBg="1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9" name="Text Box 3"/>
          <p:cNvSpPr txBox="1">
            <a:spLocks noChangeArrowheads="1"/>
          </p:cNvSpPr>
          <p:nvPr/>
        </p:nvSpPr>
        <p:spPr bwMode="auto">
          <a:xfrm>
            <a:off x="4681538" y="1995488"/>
            <a:ext cx="1238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0954" tIns="30477" rIns="60954" bIns="30477">
            <a:spAutoFit/>
          </a:bodyPr>
          <a:lstStyle/>
          <a:p>
            <a:pPr algn="r" defTabSz="609600" rtl="1"/>
            <a:endParaRPr lang="en-US" sz="1600" dirty="0">
              <a:latin typeface="Times New Roman" pitchFamily="18" charset="0"/>
            </a:endParaRPr>
          </a:p>
        </p:txBody>
      </p:sp>
      <p:sp>
        <p:nvSpPr>
          <p:cNvPr id="121897" name="AutoShape 41"/>
          <p:cNvSpPr>
            <a:spLocks noChangeArrowheads="1"/>
          </p:cNvSpPr>
          <p:nvPr/>
        </p:nvSpPr>
        <p:spPr bwMode="auto">
          <a:xfrm>
            <a:off x="1446213" y="471488"/>
            <a:ext cx="6477000" cy="792162"/>
          </a:xfrm>
          <a:prstGeom prst="bevel">
            <a:avLst>
              <a:gd name="adj" fmla="val 12500"/>
            </a:avLst>
          </a:prstGeom>
          <a:gradFill rotWithShape="0">
            <a:gsLst>
              <a:gs pos="0">
                <a:srgbClr val="FFCC99"/>
              </a:gs>
              <a:gs pos="100000">
                <a:srgbClr val="FFD4A9"/>
              </a:gs>
            </a:gsLst>
            <a:lin ang="5400000" scaled="1"/>
          </a:gra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>
              <a:spcBef>
                <a:spcPct val="50000"/>
              </a:spcBef>
            </a:pPr>
            <a:r>
              <a:rPr lang="ar-SA" sz="4400" b="1" dirty="0" smtClean="0">
                <a:solidFill>
                  <a:srgbClr val="000066"/>
                </a:solidFill>
                <a:latin typeface="Times New Roman" pitchFamily="18" charset="0"/>
              </a:rPr>
              <a:t>آداب الاستماع</a:t>
            </a:r>
            <a:endParaRPr lang="ar-SA" sz="4400" b="1" dirty="0">
              <a:solidFill>
                <a:srgbClr val="000066"/>
              </a:solidFill>
              <a:latin typeface="Times New Roman" pitchFamily="18" charset="0"/>
            </a:endParaRPr>
          </a:p>
        </p:txBody>
      </p:sp>
      <p:sp>
        <p:nvSpPr>
          <p:cNvPr id="22" name="AutoShape 19" descr="OFFISUPP"/>
          <p:cNvSpPr>
            <a:spLocks noChangeArrowheads="1"/>
          </p:cNvSpPr>
          <p:nvPr/>
        </p:nvSpPr>
        <p:spPr bwMode="auto">
          <a:xfrm>
            <a:off x="457200" y="1447800"/>
            <a:ext cx="8915400" cy="8382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SA" sz="3800" b="1" dirty="0" smtClean="0">
                <a:solidFill>
                  <a:srgbClr val="FFFF00"/>
                </a:solidFill>
              </a:rPr>
              <a:t>ابتعد عن العشوائية ، فلا تستمع إلى مصادر متعددة معاً</a:t>
            </a:r>
            <a:endParaRPr lang="en-US" sz="3800" b="1" dirty="0" smtClean="0">
              <a:solidFill>
                <a:srgbClr val="FFFF00"/>
              </a:solidFill>
            </a:endParaRP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609600" y="2438400"/>
            <a:ext cx="8610600" cy="3276600"/>
          </a:xfrm>
          <a:prstGeom prst="rect">
            <a:avLst/>
          </a:prstGeom>
        </p:spPr>
        <p:txBody>
          <a:bodyPr/>
          <a:lstStyle/>
          <a:p>
            <a:pPr marL="342900" lvl="0" indent="216000" algn="just" eaLnBrk="0" hangingPunct="0">
              <a:spcBef>
                <a:spcPct val="20000"/>
              </a:spcBef>
            </a:pPr>
            <a:endParaRPr lang="ar-SA" sz="3200" dirty="0" smtClean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762000" y="2590800"/>
            <a:ext cx="8610600" cy="3276600"/>
          </a:xfrm>
          <a:prstGeom prst="rect">
            <a:avLst/>
          </a:prstGeom>
        </p:spPr>
        <p:txBody>
          <a:bodyPr/>
          <a:lstStyle/>
          <a:p>
            <a:pPr marL="342900" lvl="0" indent="216000" algn="just" eaLnBrk="0" hangingPunct="0">
              <a:spcBef>
                <a:spcPct val="20000"/>
              </a:spcBef>
            </a:pPr>
            <a:r>
              <a:rPr lang="ar-SA" sz="3200" dirty="0" smtClean="0"/>
              <a:t>احرص على ألا تشتت انتباهك عمن يحدثك ، فالقدرة على الإنصات عملة فريدة من نوعها</a:t>
            </a:r>
            <a:r>
              <a:rPr lang="ar-SA" sz="3200" dirty="0" smtClean="0"/>
              <a:t>.</a:t>
            </a:r>
          </a:p>
          <a:p>
            <a:pPr marL="342900" lvl="0" indent="216000" algn="just" eaLnBrk="0" hangingPunct="0">
              <a:spcBef>
                <a:spcPct val="20000"/>
              </a:spcBef>
            </a:pPr>
            <a:r>
              <a:rPr lang="ar-SA" sz="3200" dirty="0" smtClean="0"/>
              <a:t>لا تستمع لأكثر من جهة في وقت واحد ، وركز استماعك على جهة واحدة.</a:t>
            </a:r>
            <a:endParaRPr lang="ar-SA" sz="32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2189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12185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859" grpId="0" autoUpdateAnimBg="0"/>
      <p:bldP spid="121897" grpId="0" animBg="1"/>
      <p:bldP spid="22" grpId="0" animBg="1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9" name="Text Box 3"/>
          <p:cNvSpPr txBox="1">
            <a:spLocks noChangeArrowheads="1"/>
          </p:cNvSpPr>
          <p:nvPr/>
        </p:nvSpPr>
        <p:spPr bwMode="auto">
          <a:xfrm>
            <a:off x="4681538" y="1995488"/>
            <a:ext cx="1238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0954" tIns="30477" rIns="60954" bIns="30477">
            <a:spAutoFit/>
          </a:bodyPr>
          <a:lstStyle/>
          <a:p>
            <a:pPr algn="r" defTabSz="609600" rtl="1"/>
            <a:endParaRPr lang="en-US" sz="1600" dirty="0">
              <a:latin typeface="Times New Roman" pitchFamily="18" charset="0"/>
            </a:endParaRPr>
          </a:p>
        </p:txBody>
      </p:sp>
      <p:sp>
        <p:nvSpPr>
          <p:cNvPr id="121897" name="AutoShape 41"/>
          <p:cNvSpPr>
            <a:spLocks noChangeArrowheads="1"/>
          </p:cNvSpPr>
          <p:nvPr/>
        </p:nvSpPr>
        <p:spPr bwMode="auto">
          <a:xfrm>
            <a:off x="1446213" y="471488"/>
            <a:ext cx="6477000" cy="792162"/>
          </a:xfrm>
          <a:prstGeom prst="bevel">
            <a:avLst>
              <a:gd name="adj" fmla="val 12500"/>
            </a:avLst>
          </a:prstGeom>
          <a:gradFill rotWithShape="0">
            <a:gsLst>
              <a:gs pos="0">
                <a:srgbClr val="FFCC99"/>
              </a:gs>
              <a:gs pos="100000">
                <a:srgbClr val="FFD4A9"/>
              </a:gs>
            </a:gsLst>
            <a:lin ang="5400000" scaled="1"/>
          </a:gra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>
              <a:spcBef>
                <a:spcPct val="50000"/>
              </a:spcBef>
            </a:pPr>
            <a:r>
              <a:rPr lang="ar-SA" sz="4400" b="1" dirty="0" smtClean="0">
                <a:solidFill>
                  <a:srgbClr val="000066"/>
                </a:solidFill>
                <a:latin typeface="Times New Roman" pitchFamily="18" charset="0"/>
              </a:rPr>
              <a:t>آداب الاستماع</a:t>
            </a:r>
            <a:endParaRPr lang="ar-SA" sz="4400" b="1" dirty="0">
              <a:solidFill>
                <a:srgbClr val="000066"/>
              </a:solidFill>
              <a:latin typeface="Times New Roman" pitchFamily="18" charset="0"/>
            </a:endParaRPr>
          </a:p>
        </p:txBody>
      </p:sp>
      <p:sp>
        <p:nvSpPr>
          <p:cNvPr id="22" name="AutoShape 19" descr="OFFISUPP"/>
          <p:cNvSpPr>
            <a:spLocks noChangeArrowheads="1"/>
          </p:cNvSpPr>
          <p:nvPr/>
        </p:nvSpPr>
        <p:spPr bwMode="auto">
          <a:xfrm>
            <a:off x="457200" y="1447800"/>
            <a:ext cx="8915400" cy="8382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SA" sz="4000" b="1" dirty="0" smtClean="0">
                <a:solidFill>
                  <a:srgbClr val="FFFF00"/>
                </a:solidFill>
              </a:rPr>
              <a:t>احذر من التكبر ، سواء بتعبيرات وجهك أو إعراضك</a:t>
            </a:r>
            <a:endParaRPr lang="en-US" sz="4000" b="1" dirty="0" err="1" smtClean="0">
              <a:solidFill>
                <a:srgbClr val="FFFF00"/>
              </a:solidFill>
            </a:endParaRP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609600" y="2438400"/>
            <a:ext cx="8610600" cy="3276600"/>
          </a:xfrm>
          <a:prstGeom prst="rect">
            <a:avLst/>
          </a:prstGeom>
        </p:spPr>
        <p:txBody>
          <a:bodyPr/>
          <a:lstStyle/>
          <a:p>
            <a:pPr marL="342900" lvl="0" indent="216000" algn="just" eaLnBrk="0" hangingPunct="0">
              <a:spcBef>
                <a:spcPct val="20000"/>
              </a:spcBef>
            </a:pPr>
            <a:endParaRPr lang="ar-SA" sz="3200" dirty="0" smtClean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762000" y="2590800"/>
            <a:ext cx="8610600" cy="3276600"/>
          </a:xfrm>
          <a:prstGeom prst="rect">
            <a:avLst/>
          </a:prstGeom>
        </p:spPr>
        <p:txBody>
          <a:bodyPr/>
          <a:lstStyle/>
          <a:p>
            <a:pPr marL="342900" lvl="0" indent="216000" algn="just" eaLnBrk="0" hangingPunct="0">
              <a:spcBef>
                <a:spcPct val="20000"/>
              </a:spcBef>
              <a:buFont typeface="Arial" pitchFamily="34" charset="0"/>
              <a:buChar char="•"/>
            </a:pPr>
            <a:r>
              <a:rPr lang="ar-SA" sz="3200" dirty="0" smtClean="0"/>
              <a:t>لا تسخر من أحد ، واحترم آراء الآخرين</a:t>
            </a:r>
            <a:r>
              <a:rPr lang="ar-SA" sz="3200" dirty="0" smtClean="0"/>
              <a:t>.</a:t>
            </a:r>
          </a:p>
          <a:p>
            <a:pPr marL="342900" lvl="0" indent="216000" algn="just" eaLnBrk="0" hangingPunct="0">
              <a:spcBef>
                <a:spcPct val="20000"/>
              </a:spcBef>
              <a:buFont typeface="Arial" pitchFamily="34" charset="0"/>
              <a:buChar char="•"/>
            </a:pPr>
            <a:r>
              <a:rPr lang="ar-SA" sz="3200" dirty="0" smtClean="0"/>
              <a:t>قد تكون تعبيرات الوجه بالسخرية والاحتقار أشد من الكلام.</a:t>
            </a:r>
            <a:endParaRPr lang="ar-SA" sz="3200" dirty="0" smtClean="0"/>
          </a:p>
          <a:p>
            <a:pPr marL="342900" lvl="0" indent="216000" algn="just" eaLnBrk="0" hangingPunct="0">
              <a:spcBef>
                <a:spcPct val="20000"/>
              </a:spcBef>
              <a:buFont typeface="Arial" pitchFamily="34" charset="0"/>
              <a:buChar char="•"/>
            </a:pPr>
            <a:r>
              <a:rPr lang="ar-SA" sz="3200" dirty="0" smtClean="0"/>
              <a:t>لا تظهر الأستاذية على الآخرين بأنك تعرف كل شيء.</a:t>
            </a:r>
          </a:p>
          <a:p>
            <a:pPr marL="342900" lvl="0" indent="216000" algn="just" eaLnBrk="0" hangingPunct="0">
              <a:spcBef>
                <a:spcPct val="20000"/>
              </a:spcBef>
              <a:buFont typeface="Arial" pitchFamily="34" charset="0"/>
              <a:buChar char="•"/>
            </a:pPr>
            <a:r>
              <a:rPr lang="ar-SA" sz="3200" dirty="0" smtClean="0"/>
              <a:t>ابتعد عن الانشغال بالنفس ، أو </a:t>
            </a:r>
            <a:r>
              <a:rPr lang="ar-SA" sz="3200" dirty="0" smtClean="0"/>
              <a:t>العبث بالأشياء </a:t>
            </a:r>
            <a:r>
              <a:rPr lang="ar-SA" sz="3200" dirty="0" smtClean="0"/>
              <a:t>أثناء الحديث.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2189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12185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859" grpId="0" autoUpdateAnimBg="0"/>
      <p:bldP spid="121897" grpId="0" animBg="1"/>
      <p:bldP spid="22" grpId="0" animBg="1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9" name="Text Box 3"/>
          <p:cNvSpPr txBox="1">
            <a:spLocks noChangeArrowheads="1"/>
          </p:cNvSpPr>
          <p:nvPr/>
        </p:nvSpPr>
        <p:spPr bwMode="auto">
          <a:xfrm>
            <a:off x="4681538" y="1995488"/>
            <a:ext cx="1238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0954" tIns="30477" rIns="60954" bIns="30477">
            <a:spAutoFit/>
          </a:bodyPr>
          <a:lstStyle/>
          <a:p>
            <a:pPr algn="r" defTabSz="609600" rtl="1"/>
            <a:endParaRPr lang="en-US" sz="1600" dirty="0">
              <a:latin typeface="Times New Roman" pitchFamily="18" charset="0"/>
            </a:endParaRPr>
          </a:p>
        </p:txBody>
      </p:sp>
      <p:sp>
        <p:nvSpPr>
          <p:cNvPr id="121897" name="AutoShape 41"/>
          <p:cNvSpPr>
            <a:spLocks noChangeArrowheads="1"/>
          </p:cNvSpPr>
          <p:nvPr/>
        </p:nvSpPr>
        <p:spPr bwMode="auto">
          <a:xfrm>
            <a:off x="1446213" y="471488"/>
            <a:ext cx="6477000" cy="792162"/>
          </a:xfrm>
          <a:prstGeom prst="bevel">
            <a:avLst>
              <a:gd name="adj" fmla="val 12500"/>
            </a:avLst>
          </a:prstGeom>
          <a:gradFill rotWithShape="0">
            <a:gsLst>
              <a:gs pos="0">
                <a:srgbClr val="FFCC99"/>
              </a:gs>
              <a:gs pos="100000">
                <a:srgbClr val="FFD4A9"/>
              </a:gs>
            </a:gsLst>
            <a:lin ang="5400000" scaled="1"/>
          </a:gra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>
              <a:spcBef>
                <a:spcPct val="50000"/>
              </a:spcBef>
            </a:pPr>
            <a:r>
              <a:rPr lang="ar-SA" sz="4400" b="1" dirty="0" smtClean="0">
                <a:solidFill>
                  <a:srgbClr val="000066"/>
                </a:solidFill>
                <a:latin typeface="Times New Roman" pitchFamily="18" charset="0"/>
              </a:rPr>
              <a:t>آداب الاستماع</a:t>
            </a:r>
            <a:endParaRPr lang="ar-SA" sz="4400" b="1" dirty="0">
              <a:solidFill>
                <a:srgbClr val="000066"/>
              </a:solidFill>
              <a:latin typeface="Times New Roman" pitchFamily="18" charset="0"/>
            </a:endParaRPr>
          </a:p>
        </p:txBody>
      </p:sp>
      <p:sp>
        <p:nvSpPr>
          <p:cNvPr id="22" name="AutoShape 19" descr="OFFISUPP"/>
          <p:cNvSpPr>
            <a:spLocks noChangeArrowheads="1"/>
          </p:cNvSpPr>
          <p:nvPr/>
        </p:nvSpPr>
        <p:spPr bwMode="auto">
          <a:xfrm>
            <a:off x="457200" y="1447800"/>
            <a:ext cx="8915400" cy="8382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SA" sz="4000" b="1" dirty="0" smtClean="0">
                <a:solidFill>
                  <a:srgbClr val="FFFF00"/>
                </a:solidFill>
              </a:rPr>
              <a:t>أشعر الشخص الذي يحدثك أنك تصغي إليه </a:t>
            </a:r>
            <a:endParaRPr lang="en-US" sz="4000" b="1" dirty="0" err="1" smtClean="0">
              <a:solidFill>
                <a:srgbClr val="FFFF00"/>
              </a:solidFill>
            </a:endParaRP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609600" y="2438400"/>
            <a:ext cx="8610600" cy="3276600"/>
          </a:xfrm>
          <a:prstGeom prst="rect">
            <a:avLst/>
          </a:prstGeom>
        </p:spPr>
        <p:txBody>
          <a:bodyPr/>
          <a:lstStyle/>
          <a:p>
            <a:pPr marL="342900" lvl="0" indent="216000" algn="just" eaLnBrk="0" hangingPunct="0">
              <a:spcBef>
                <a:spcPct val="20000"/>
              </a:spcBef>
            </a:pPr>
            <a:endParaRPr lang="ar-SA" sz="3200" dirty="0" smtClean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762000" y="2590800"/>
            <a:ext cx="8610600" cy="3276600"/>
          </a:xfrm>
          <a:prstGeom prst="rect">
            <a:avLst/>
          </a:prstGeom>
        </p:spPr>
        <p:txBody>
          <a:bodyPr/>
          <a:lstStyle/>
          <a:p>
            <a:pPr marL="342900" lvl="0" indent="216000" algn="just" eaLnBrk="0" hangingPunct="0">
              <a:spcBef>
                <a:spcPct val="20000"/>
              </a:spcBef>
              <a:buFont typeface="Arial" pitchFamily="34" charset="0"/>
              <a:buChar char="•"/>
            </a:pPr>
            <a:r>
              <a:rPr lang="ar-SA" sz="3200" dirty="0" smtClean="0"/>
              <a:t>استعمل في ذلك الإشارة -لغة الجسم- ، والعبارات المناسبة ، مثل: هذا شيء عظيم ، إنها فكرة إبداعية ، جميل ، نعم...الخ.</a:t>
            </a:r>
          </a:p>
          <a:p>
            <a:pPr marL="342900" indent="216000" algn="just" eaLnBrk="0" hangingPunct="0">
              <a:spcBef>
                <a:spcPct val="20000"/>
              </a:spcBef>
              <a:buFont typeface="Arial" pitchFamily="34" charset="0"/>
              <a:buChar char="•"/>
            </a:pPr>
            <a:r>
              <a:rPr lang="ar-SA" sz="3200" dirty="0" smtClean="0"/>
              <a:t>أظهر اهتمامك بالآخرين ، فليس هناك من هدية تقدم لشخص أثمن من أن تكون مهتماً به بصدق.</a:t>
            </a:r>
          </a:p>
          <a:p>
            <a:pPr marL="342900" indent="216000" algn="just" eaLnBrk="0" hangingPunct="0">
              <a:spcBef>
                <a:spcPct val="20000"/>
              </a:spcBef>
              <a:buFont typeface="Arial" pitchFamily="34" charset="0"/>
              <a:buChar char="•"/>
            </a:pPr>
            <a:r>
              <a:rPr lang="ar-SA" sz="3200" dirty="0" smtClean="0"/>
              <a:t>عدم الاهتمام بالطرف الآخر يوحي بعدم الثقة والشعور بالإحباط.</a:t>
            </a:r>
          </a:p>
          <a:p>
            <a:pPr marL="342900" lvl="0" indent="216000" algn="just" eaLnBrk="0" hangingPunct="0">
              <a:spcBef>
                <a:spcPct val="20000"/>
              </a:spcBef>
            </a:pPr>
            <a:endParaRPr lang="ar-SA" sz="32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2189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12185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859" grpId="0" autoUpdateAnimBg="0"/>
      <p:bldP spid="121897" grpId="0" animBg="1"/>
      <p:bldP spid="22" grpId="0" animBg="1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594DD8D-454F-492A-87A9-933E0A1B95AE}" type="slidenum">
              <a:rPr lang="ar-SA" smtClean="0">
                <a:cs typeface="Arial" pitchFamily="34" charset="0"/>
              </a:rPr>
              <a:pPr/>
              <a:t>14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5181600" y="1981200"/>
            <a:ext cx="2600325" cy="2524125"/>
            <a:chOff x="5210750" y="1066800"/>
            <a:chExt cx="2976900" cy="3130677"/>
          </a:xfrm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23622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23622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3089</TotalTime>
  <Words>672</Words>
  <Application>Microsoft Office PowerPoint</Application>
  <PresentationFormat>A4 Paper (210x297 mm)‎</PresentationFormat>
  <Paragraphs>82</Paragraphs>
  <Slides>14</Slides>
  <Notes>14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14</vt:i4>
      </vt:variant>
    </vt:vector>
  </HeadingPairs>
  <TitlesOfParts>
    <vt:vector size="15" baseType="lpstr">
      <vt:lpstr>Office Theme</vt:lpstr>
      <vt:lpstr>الشريحة 1</vt:lpstr>
      <vt:lpstr>المحاضرة الثالثة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  <vt:lpstr>الشريحة 14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السراج</cp:lastModifiedBy>
  <cp:revision>209</cp:revision>
  <dcterms:created xsi:type="dcterms:W3CDTF">2009-10-14T19:14:34Z</dcterms:created>
  <dcterms:modified xsi:type="dcterms:W3CDTF">2010-10-19T08:52:14Z</dcterms:modified>
</cp:coreProperties>
</file>