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7" r:id="rId4"/>
    <p:sldId id="259" r:id="rId5"/>
    <p:sldId id="288" r:id="rId6"/>
    <p:sldId id="289" r:id="rId7"/>
    <p:sldId id="290" r:id="rId8"/>
    <p:sldId id="291" r:id="rId9"/>
    <p:sldId id="292"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2" autoAdjust="0"/>
    <p:restoredTop sz="94664" autoAdjust="0"/>
  </p:normalViewPr>
  <p:slideViewPr>
    <p:cSldViewPr>
      <p:cViewPr>
        <p:scale>
          <a:sx n="75" d="100"/>
          <a:sy n="75" d="100"/>
        </p:scale>
        <p:origin x="-1176"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shamela.ws/" TargetMode="External"/><Relationship Id="rId2" Type="http://schemas.openxmlformats.org/officeDocument/2006/relationships/hyperlink" Target="http://www.alwaraq.net/" TargetMode="External"/><Relationship Id="rId1" Type="http://schemas.openxmlformats.org/officeDocument/2006/relationships/slideLayout" Target="../slideLayouts/slideLayout2.xml"/><Relationship Id="rId4" Type="http://schemas.openxmlformats.org/officeDocument/2006/relationships/hyperlink" Target="http://www.alfaseeh.co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smtClean="0">
                <a:solidFill>
                  <a:srgbClr val="898989"/>
                </a:solidFill>
                <a:latin typeface="Calibri" pitchFamily="34" charset="0"/>
              </a:rPr>
              <a:t>عمادة التعليم الإلكتروني -قسم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(2)</a:t>
            </a:r>
            <a:endParaRPr lang="ar-SA" sz="3700" b="1" dirty="0">
              <a:solidFill>
                <a:srgbClr val="376092"/>
              </a:solidFill>
              <a:latin typeface="AYM Wadiy S_U normal."/>
              <a:cs typeface="Times New Roman" pitchFamily="18" charset="0"/>
            </a:endParaRPr>
          </a:p>
          <a:p>
            <a:pPr algn="l">
              <a:lnSpc>
                <a:spcPct val="80000"/>
              </a:lnSpc>
            </a:pPr>
            <a:r>
              <a:rPr lang="ar-EG" b="1">
                <a:solidFill>
                  <a:srgbClr val="7F7F7F"/>
                </a:solidFill>
                <a:latin typeface="Calibri" pitchFamily="34" charset="0"/>
                <a:cs typeface="Times New Roman" pitchFamily="18" charset="0"/>
              </a:rPr>
              <a:t/>
            </a:r>
            <a:br>
              <a:rPr lang="ar-EG" b="1">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chemeClr val="tx1"/>
                </a:solidFill>
                <a:cs typeface="Arial" pitchFamily="34" charset="0"/>
              </a:rPr>
              <a:t>المحاضرة التمهيدية</a:t>
            </a:r>
            <a:r>
              <a:rPr lang="en-US" b="1" dirty="0" smtClean="0">
                <a:solidFill>
                  <a:schemeClr val="tx1"/>
                </a:solidFill>
                <a:cs typeface="Arial" pitchFamily="34" charset="0"/>
              </a:rPr>
              <a:t/>
            </a:r>
            <a:br>
              <a:rPr lang="en-US" b="1" dirty="0" smtClean="0">
                <a:solidFill>
                  <a:schemeClr val="tx1"/>
                </a:solidFill>
                <a:cs typeface="Arial" pitchFamily="34" charset="0"/>
              </a:rPr>
            </a:b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أهداف المقرر.</a:t>
            </a:r>
          </a:p>
          <a:p>
            <a:pPr rtl="1" eaLnBrk="1" hangingPunct="1">
              <a:buFont typeface="Arial" pitchFamily="34" charset="0"/>
              <a:buChar char="•"/>
            </a:pPr>
            <a:r>
              <a:rPr lang="ar-SA" b="1" dirty="0" smtClean="0">
                <a:cs typeface="Arial" pitchFamily="34" charset="0"/>
              </a:rPr>
              <a:t>محتوى المقرر.</a:t>
            </a:r>
          </a:p>
          <a:p>
            <a:pPr rtl="1" eaLnBrk="1" hangingPunct="1">
              <a:buFont typeface="Arial" pitchFamily="34" charset="0"/>
              <a:buChar char="•"/>
            </a:pPr>
            <a:r>
              <a:rPr lang="ar-SA" b="1" dirty="0" smtClean="0">
                <a:cs typeface="Arial" pitchFamily="34" charset="0"/>
              </a:rPr>
              <a:t>التقويم.</a:t>
            </a:r>
          </a:p>
          <a:p>
            <a:pPr rtl="1" eaLnBrk="1" hangingPunct="1">
              <a:buFont typeface="Arial" pitchFamily="34" charset="0"/>
              <a:buChar char="•"/>
            </a:pPr>
            <a:r>
              <a:rPr lang="ar-SA" b="1" dirty="0" smtClean="0">
                <a:cs typeface="Arial" pitchFamily="34" charset="0"/>
              </a:rPr>
              <a:t>مراجع المقرر.</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a:t>
            </a:r>
          </a:p>
        </p:txBody>
      </p:sp>
      <p:sp>
        <p:nvSpPr>
          <p:cNvPr id="8195" name="Content Placeholder 2"/>
          <p:cNvSpPr>
            <a:spLocks noGrp="1"/>
          </p:cNvSpPr>
          <p:nvPr>
            <p:ph idx="1"/>
          </p:nvPr>
        </p:nvSpPr>
        <p:spPr>
          <a:xfrm>
            <a:off x="0" y="1371600"/>
            <a:ext cx="9144000" cy="4678363"/>
          </a:xfrm>
        </p:spPr>
        <p:txBody>
          <a:bodyPr/>
          <a:lstStyle/>
          <a:p>
            <a:pPr algn="just" rtl="1" eaLnBrk="1" hangingPunct="1">
              <a:buFont typeface="Arial" pitchFamily="34" charset="0"/>
              <a:buChar char="•"/>
            </a:pPr>
            <a:r>
              <a:rPr lang="ar-SA" b="1" dirty="0" smtClean="0">
                <a:cs typeface="Arial" pitchFamily="34" charset="0"/>
              </a:rPr>
              <a:t>إن الإنسان عندما يتكلم كلاما مُفهماً فإنه لا يتكلم إلا جملاً، وهذه الجمل إما أن تكون جملاً اسمية مثل ”</a:t>
            </a:r>
            <a:r>
              <a:rPr lang="ar-SA" b="1" dirty="0" smtClean="0">
                <a:solidFill>
                  <a:srgbClr val="FF0000"/>
                </a:solidFill>
                <a:cs typeface="Arial" pitchFamily="34" charset="0"/>
              </a:rPr>
              <a:t>النحوُ مفيدٌ</a:t>
            </a:r>
            <a:r>
              <a:rPr lang="ar-SA" b="1" dirty="0" smtClean="0">
                <a:cs typeface="Arial" pitchFamily="34" charset="0"/>
              </a:rPr>
              <a:t>“وإما أن تكون جملاً فعلية مثل“</a:t>
            </a:r>
            <a:r>
              <a:rPr lang="ar-SA" b="1" dirty="0" smtClean="0">
                <a:solidFill>
                  <a:srgbClr val="FF0000"/>
                </a:solidFill>
                <a:cs typeface="Arial" pitchFamily="34" charset="0"/>
              </a:rPr>
              <a:t>أحبُّ النحوَ</a:t>
            </a:r>
            <a:r>
              <a:rPr lang="ar-SA" b="1" dirty="0" smtClean="0">
                <a:cs typeface="Arial" pitchFamily="34" charset="0"/>
              </a:rPr>
              <a:t>“ ولكل من هذين النوعين مباحثُ خاصةٌ به، وإذا كان النحو التطبيقي(1) يتعرض لمسائل الجملة الاسمية فإن النحو التطبيقي(2) يتعرض في مجمله لمسائل الجملة الفعلية</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أهداف المقرر</a:t>
            </a:r>
            <a:endParaRPr lang="ar-SA" dirty="0"/>
          </a:p>
        </p:txBody>
      </p:sp>
      <p:sp>
        <p:nvSpPr>
          <p:cNvPr id="3" name="Content Placeholder 2"/>
          <p:cNvSpPr>
            <a:spLocks noGrp="1"/>
          </p:cNvSpPr>
          <p:nvPr>
            <p:ph idx="1"/>
          </p:nvPr>
        </p:nvSpPr>
        <p:spPr>
          <a:xfrm>
            <a:off x="495300" y="1143000"/>
            <a:ext cx="8915400" cy="5105400"/>
          </a:xfrm>
        </p:spPr>
        <p:txBody>
          <a:bodyPr/>
          <a:lstStyle/>
          <a:p>
            <a:pPr rtl="1">
              <a:buFont typeface="Arial" pitchFamily="34" charset="0"/>
              <a:buChar char="•"/>
            </a:pPr>
            <a:r>
              <a:rPr lang="ar-SA" dirty="0" smtClean="0"/>
              <a:t>- أن يستعيدَ الطالب أهم الأساسيات النحوية والكتابية التي درسها في التعليم العام.</a:t>
            </a:r>
          </a:p>
          <a:p>
            <a:pPr rtl="1">
              <a:buFont typeface="Arial" pitchFamily="34" charset="0"/>
              <a:buChar char="•"/>
            </a:pPr>
            <a:r>
              <a:rPr lang="ar-SA" dirty="0" smtClean="0"/>
              <a:t>أن يتدرب على التطبيق العملي للقاعدة.</a:t>
            </a:r>
          </a:p>
          <a:p>
            <a:pPr rtl="1">
              <a:buFont typeface="Arial" pitchFamily="34" charset="0"/>
              <a:buChar char="•"/>
            </a:pPr>
            <a:r>
              <a:rPr lang="en-US" dirty="0" smtClean="0"/>
              <a:t> </a:t>
            </a:r>
            <a:r>
              <a:rPr lang="ar-SA" dirty="0" smtClean="0"/>
              <a:t>أن تنموَ قدراته على فهم القواعد عن طريق التطبيق.</a:t>
            </a:r>
          </a:p>
          <a:p>
            <a:pPr rtl="1">
              <a:buFont typeface="Arial" pitchFamily="34" charset="0"/>
              <a:buChar char="•"/>
            </a:pPr>
            <a:r>
              <a:rPr lang="ar-SA" dirty="0" smtClean="0"/>
              <a:t>أن يتمكن من النطق السليم والكتابة الصحيحة والفهم السليم.</a:t>
            </a:r>
          </a:p>
          <a:p>
            <a:pPr rtl="1">
              <a:buFont typeface="Arial" pitchFamily="34" charset="0"/>
              <a:buChar char="•"/>
            </a:pPr>
            <a:r>
              <a:rPr lang="ar-SA" dirty="0" smtClean="0"/>
              <a:t>أن تتوسعَ ثقافته التحصيلية حول أمات الكتب التراثية.</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محتوى المقرر</a:t>
            </a:r>
            <a:endParaRPr lang="ar-SA" dirty="0"/>
          </a:p>
        </p:txBody>
      </p:sp>
      <p:sp>
        <p:nvSpPr>
          <p:cNvPr id="3" name="Content Placeholder 2"/>
          <p:cNvSpPr>
            <a:spLocks noGrp="1"/>
          </p:cNvSpPr>
          <p:nvPr>
            <p:ph idx="1"/>
          </p:nvPr>
        </p:nvSpPr>
        <p:spPr/>
        <p:txBody>
          <a:bodyPr/>
          <a:lstStyle/>
          <a:p>
            <a:r>
              <a:rPr lang="ar-SA" dirty="0" smtClean="0"/>
              <a:t>الجملة الفعلية:(الفعل والفاعل، نائب الفاعل ، المفعول المطلق، المفعول لأجله، المفعول فيه) ، إعراب الجملة الفعلية ، التوابع:(النعت، البدل، العطف، التوكيد) ، الحال: أنواعه وأحكامه، التمييز وأحكامه، العدد، إعادة التأكيد على بعض القواعد الإملائية، البحث في المعاجم(اللغوية، البرامج الحاسوبية)، توسيع ثقافة الطالب بمصادر التراث العربي.</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التقويم</a:t>
            </a:r>
            <a:endParaRPr lang="ar-SA" dirty="0"/>
          </a:p>
        </p:txBody>
      </p:sp>
      <p:sp>
        <p:nvSpPr>
          <p:cNvPr id="3" name="Content Placeholder 2"/>
          <p:cNvSpPr>
            <a:spLocks noGrp="1"/>
          </p:cNvSpPr>
          <p:nvPr>
            <p:ph idx="1"/>
          </p:nvPr>
        </p:nvSpPr>
        <p:spPr/>
        <p:txBody>
          <a:bodyPr/>
          <a:lstStyle/>
          <a:p>
            <a:r>
              <a:rPr lang="ar-SA" dirty="0" smtClean="0"/>
              <a:t>يكون تقويم الطالب في هذه المادة كما يلي:</a:t>
            </a:r>
          </a:p>
          <a:p>
            <a:endParaRPr lang="ar-SA" dirty="0" smtClean="0"/>
          </a:p>
          <a:p>
            <a:endParaRPr lang="ar-SA" dirty="0" smtClean="0"/>
          </a:p>
          <a:p>
            <a:r>
              <a:rPr lang="ar-SA" dirty="0" smtClean="0"/>
              <a:t>وتتوزع علامات المشاركة كما يلي:</a:t>
            </a:r>
          </a:p>
          <a:p>
            <a:endParaRPr lang="ar-SA"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graphicFrame>
        <p:nvGraphicFramePr>
          <p:cNvPr id="5" name="Table 4"/>
          <p:cNvGraphicFramePr>
            <a:graphicFrameLocks noGrp="1"/>
          </p:cNvGraphicFramePr>
          <p:nvPr/>
        </p:nvGraphicFramePr>
        <p:xfrm>
          <a:off x="2667000" y="2209800"/>
          <a:ext cx="6603999" cy="741680"/>
        </p:xfrm>
        <a:graphic>
          <a:graphicData uri="http://schemas.openxmlformats.org/drawingml/2006/table">
            <a:tbl>
              <a:tblPr rtl="1" firstRow="1" bandRow="1">
                <a:tableStyleId>{5C22544A-7EE6-4342-B048-85BDC9FD1C3A}</a:tableStyleId>
              </a:tblPr>
              <a:tblGrid>
                <a:gridCol w="2463799"/>
                <a:gridCol w="1938867"/>
                <a:gridCol w="2201333"/>
              </a:tblGrid>
              <a:tr h="370840">
                <a:tc>
                  <a:txBody>
                    <a:bodyPr/>
                    <a:lstStyle/>
                    <a:p>
                      <a:pPr algn="ctr" rtl="1"/>
                      <a:r>
                        <a:rPr lang="ar-SA" dirty="0" smtClean="0"/>
                        <a:t>المشاركة</a:t>
                      </a:r>
                      <a:endParaRPr lang="ar-SA" dirty="0"/>
                    </a:p>
                  </a:txBody>
                  <a:tcPr/>
                </a:tc>
                <a:tc>
                  <a:txBody>
                    <a:bodyPr/>
                    <a:lstStyle/>
                    <a:p>
                      <a:pPr algn="ctr" rtl="1"/>
                      <a:r>
                        <a:rPr lang="ar-SA" dirty="0" smtClean="0"/>
                        <a:t>الاختبار النهائي</a:t>
                      </a:r>
                      <a:endParaRPr lang="ar-SA" dirty="0"/>
                    </a:p>
                  </a:txBody>
                  <a:tcPr/>
                </a:tc>
                <a:tc>
                  <a:txBody>
                    <a:bodyPr/>
                    <a:lstStyle/>
                    <a:p>
                      <a:pPr algn="ctr" rtl="1"/>
                      <a:r>
                        <a:rPr lang="ar-SA" dirty="0" smtClean="0"/>
                        <a:t>المجمـــــــوع</a:t>
                      </a:r>
                      <a:endParaRPr lang="ar-SA" dirty="0"/>
                    </a:p>
                  </a:txBody>
                  <a:tcPr/>
                </a:tc>
              </a:tr>
              <a:tr h="370840">
                <a:tc>
                  <a:txBody>
                    <a:bodyPr/>
                    <a:lstStyle/>
                    <a:p>
                      <a:pPr algn="ctr" rtl="1"/>
                      <a:r>
                        <a:rPr lang="ar-SA" dirty="0" smtClean="0"/>
                        <a:t>30%</a:t>
                      </a:r>
                      <a:endParaRPr lang="ar-SA" dirty="0"/>
                    </a:p>
                  </a:txBody>
                  <a:tcPr/>
                </a:tc>
                <a:tc>
                  <a:txBody>
                    <a:bodyPr/>
                    <a:lstStyle/>
                    <a:p>
                      <a:pPr algn="ctr" rtl="1"/>
                      <a:r>
                        <a:rPr lang="ar-SA" dirty="0" smtClean="0"/>
                        <a:t>70%</a:t>
                      </a:r>
                      <a:endParaRPr lang="ar-SA" dirty="0"/>
                    </a:p>
                  </a:txBody>
                  <a:tcPr/>
                </a:tc>
                <a:tc>
                  <a:txBody>
                    <a:bodyPr/>
                    <a:lstStyle/>
                    <a:p>
                      <a:pPr algn="ctr" rtl="1"/>
                      <a:r>
                        <a:rPr lang="ar-SA" dirty="0" smtClean="0"/>
                        <a:t>100%</a:t>
                      </a:r>
                      <a:endParaRPr lang="ar-SA" dirty="0"/>
                    </a:p>
                  </a:txBody>
                  <a:tcPr/>
                </a:tc>
              </a:tr>
            </a:tbl>
          </a:graphicData>
        </a:graphic>
      </p:graphicFrame>
      <p:graphicFrame>
        <p:nvGraphicFramePr>
          <p:cNvPr id="6" name="Table 5"/>
          <p:cNvGraphicFramePr>
            <a:graphicFrameLocks noGrp="1"/>
          </p:cNvGraphicFramePr>
          <p:nvPr/>
        </p:nvGraphicFramePr>
        <p:xfrm>
          <a:off x="2590798" y="4038600"/>
          <a:ext cx="6832604" cy="1285240"/>
        </p:xfrm>
        <a:graphic>
          <a:graphicData uri="http://schemas.openxmlformats.org/drawingml/2006/table">
            <a:tbl>
              <a:tblPr rtl="1" firstRow="1" bandRow="1">
                <a:tableStyleId>{5C22544A-7EE6-4342-B048-85BDC9FD1C3A}</a:tableStyleId>
              </a:tblPr>
              <a:tblGrid>
                <a:gridCol w="1708151"/>
                <a:gridCol w="1708151"/>
                <a:gridCol w="1708151"/>
                <a:gridCol w="1708151"/>
              </a:tblGrid>
              <a:tr h="370840">
                <a:tc>
                  <a:txBody>
                    <a:bodyPr/>
                    <a:lstStyle/>
                    <a:p>
                      <a:pPr rtl="1"/>
                      <a:r>
                        <a:rPr lang="ar-SA" dirty="0" smtClean="0"/>
                        <a:t>الواجبات</a:t>
                      </a:r>
                      <a:endParaRPr lang="ar-SA" dirty="0"/>
                    </a:p>
                  </a:txBody>
                  <a:tcPr/>
                </a:tc>
                <a:tc>
                  <a:txBody>
                    <a:bodyPr/>
                    <a:lstStyle/>
                    <a:p>
                      <a:pPr rtl="1"/>
                      <a:r>
                        <a:rPr lang="ar-SA" dirty="0" smtClean="0"/>
                        <a:t>حضور المحاضرات المباشرة</a:t>
                      </a:r>
                      <a:endParaRPr lang="ar-SA" dirty="0"/>
                    </a:p>
                  </a:txBody>
                  <a:tcPr/>
                </a:tc>
                <a:tc>
                  <a:txBody>
                    <a:bodyPr/>
                    <a:lstStyle/>
                    <a:p>
                      <a:pPr rtl="1"/>
                      <a:r>
                        <a:rPr lang="ar-SA" dirty="0" smtClean="0"/>
                        <a:t>حضور المحاضرات المسجلة</a:t>
                      </a:r>
                      <a:r>
                        <a:rPr lang="ar-SA" baseline="0" dirty="0" smtClean="0"/>
                        <a:t> والمشاركة في منتدى الحوار</a:t>
                      </a:r>
                      <a:endParaRPr lang="ar-SA" dirty="0"/>
                    </a:p>
                  </a:txBody>
                  <a:tcPr/>
                </a:tc>
                <a:tc>
                  <a:txBody>
                    <a:bodyPr/>
                    <a:lstStyle/>
                    <a:p>
                      <a:pPr rtl="1"/>
                      <a:r>
                        <a:rPr lang="ar-SA" dirty="0" smtClean="0"/>
                        <a:t>المجموع</a:t>
                      </a:r>
                      <a:endParaRPr lang="ar-SA" dirty="0"/>
                    </a:p>
                  </a:txBody>
                  <a:tcPr/>
                </a:tc>
              </a:tr>
              <a:tr h="370840">
                <a:tc>
                  <a:txBody>
                    <a:bodyPr/>
                    <a:lstStyle/>
                    <a:p>
                      <a:pPr rtl="1"/>
                      <a:r>
                        <a:rPr lang="ar-SA" dirty="0" smtClean="0"/>
                        <a:t>10</a:t>
                      </a:r>
                      <a:endParaRPr lang="ar-SA" dirty="0"/>
                    </a:p>
                  </a:txBody>
                  <a:tcPr/>
                </a:tc>
                <a:tc>
                  <a:txBody>
                    <a:bodyPr/>
                    <a:lstStyle/>
                    <a:p>
                      <a:pPr rtl="1"/>
                      <a:r>
                        <a:rPr lang="ar-SA" dirty="0" smtClean="0"/>
                        <a:t>10</a:t>
                      </a:r>
                      <a:endParaRPr lang="ar-SA" dirty="0"/>
                    </a:p>
                  </a:txBody>
                  <a:tcPr/>
                </a:tc>
                <a:tc>
                  <a:txBody>
                    <a:bodyPr/>
                    <a:lstStyle/>
                    <a:p>
                      <a:pPr rtl="1"/>
                      <a:r>
                        <a:rPr lang="ar-SA" dirty="0" smtClean="0"/>
                        <a:t>10</a:t>
                      </a:r>
                      <a:endParaRPr lang="ar-SA" dirty="0"/>
                    </a:p>
                  </a:txBody>
                  <a:tcPr/>
                </a:tc>
                <a:tc>
                  <a:txBody>
                    <a:bodyPr/>
                    <a:lstStyle/>
                    <a:p>
                      <a:pPr rtl="1"/>
                      <a:r>
                        <a:rPr lang="ar-SA" dirty="0" smtClean="0"/>
                        <a:t>30</a:t>
                      </a:r>
                      <a:endParaRPr lang="ar-SA" dirty="0"/>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مصادر المقرر ومراجعه</a:t>
            </a:r>
            <a:endParaRPr lang="ar-SA" dirty="0"/>
          </a:p>
        </p:txBody>
      </p:sp>
      <p:graphicFrame>
        <p:nvGraphicFramePr>
          <p:cNvPr id="5" name="Content Placeholder 4"/>
          <p:cNvGraphicFramePr>
            <a:graphicFrameLocks noGrp="1"/>
          </p:cNvGraphicFramePr>
          <p:nvPr>
            <p:ph idx="1"/>
          </p:nvPr>
        </p:nvGraphicFramePr>
        <p:xfrm>
          <a:off x="495300" y="1600200"/>
          <a:ext cx="8915400" cy="1854200"/>
        </p:xfrm>
        <a:graphic>
          <a:graphicData uri="http://schemas.openxmlformats.org/drawingml/2006/table">
            <a:tbl>
              <a:tblPr rtl="1" firstRow="1" bandRow="1">
                <a:tableStyleId>{5C22544A-7EE6-4342-B048-85BDC9FD1C3A}</a:tableStyleId>
              </a:tblPr>
              <a:tblGrid>
                <a:gridCol w="1993900"/>
                <a:gridCol w="6921500"/>
              </a:tblGrid>
              <a:tr h="370840">
                <a:tc>
                  <a:txBody>
                    <a:bodyPr/>
                    <a:lstStyle/>
                    <a:p>
                      <a:pPr algn="r" rtl="1"/>
                      <a:r>
                        <a:rPr lang="ar-SA" dirty="0" smtClean="0"/>
                        <a:t>المرجع الرئيس</a:t>
                      </a:r>
                      <a:endParaRPr lang="ar-SA" dirty="0"/>
                    </a:p>
                  </a:txBody>
                  <a:tcPr/>
                </a:tc>
                <a:tc>
                  <a:txBody>
                    <a:bodyPr/>
                    <a:lstStyle/>
                    <a:p>
                      <a:pPr algn="r" rtl="1"/>
                      <a:r>
                        <a:rPr lang="ar-SA" dirty="0" smtClean="0"/>
                        <a:t>السيد أحمد الهاشمي، القواعد الأساسية. عبده الراجحي، التطبيق النحوي</a:t>
                      </a:r>
                      <a:endParaRPr lang="ar-SA" dirty="0"/>
                    </a:p>
                  </a:txBody>
                  <a:tcPr/>
                </a:tc>
              </a:tr>
              <a:tr h="370840">
                <a:tc>
                  <a:txBody>
                    <a:bodyPr/>
                    <a:lstStyle/>
                    <a:p>
                      <a:pPr algn="r" rtl="1"/>
                      <a:r>
                        <a:rPr lang="ar-SA" dirty="0" smtClean="0"/>
                        <a:t>المراجع المساعدة</a:t>
                      </a:r>
                      <a:endParaRPr lang="ar-SA" dirty="0"/>
                    </a:p>
                  </a:txBody>
                  <a:tcPr/>
                </a:tc>
                <a:tc>
                  <a:txBody>
                    <a:bodyPr/>
                    <a:lstStyle/>
                    <a:p>
                      <a:pPr algn="r" rtl="1"/>
                      <a:r>
                        <a:rPr lang="ar-SA" dirty="0" smtClean="0"/>
                        <a:t>عزام الشجراوي، النحو التطبيقي.</a:t>
                      </a:r>
                      <a:r>
                        <a:rPr lang="ar-SA" baseline="0" dirty="0" smtClean="0"/>
                        <a:t> عبد الهادي الفضلي، مختصر النحو</a:t>
                      </a:r>
                      <a:endParaRPr lang="ar-SA" dirty="0"/>
                    </a:p>
                  </a:txBody>
                  <a:tcPr/>
                </a:tc>
              </a:tr>
              <a:tr h="370840">
                <a:tc>
                  <a:txBody>
                    <a:bodyPr/>
                    <a:lstStyle/>
                    <a:p>
                      <a:pPr algn="r" rtl="1"/>
                      <a:r>
                        <a:rPr lang="ar-SA" dirty="0" smtClean="0"/>
                        <a:t>المواقع الإلكترونية</a:t>
                      </a:r>
                      <a:endParaRPr lang="ar-SA" dirty="0"/>
                    </a:p>
                  </a:txBody>
                  <a:tcPr/>
                </a:tc>
                <a:tc>
                  <a:txBody>
                    <a:bodyPr/>
                    <a:lstStyle/>
                    <a:p>
                      <a:pPr algn="l" rtl="1"/>
                      <a:r>
                        <a:rPr lang="en-US" dirty="0" smtClean="0">
                          <a:hlinkClick r:id="rId2"/>
                        </a:rPr>
                        <a:t>www.alwaraq.net</a:t>
                      </a:r>
                      <a:r>
                        <a:rPr lang="en-US" dirty="0" smtClean="0"/>
                        <a:t>       </a:t>
                      </a:r>
                      <a:r>
                        <a:rPr lang="en-US" dirty="0" smtClean="0">
                          <a:hlinkClick r:id="rId3"/>
                        </a:rPr>
                        <a:t>www.shamela.ws</a:t>
                      </a:r>
                      <a:r>
                        <a:rPr lang="en-US" dirty="0" smtClean="0"/>
                        <a:t>       </a:t>
                      </a:r>
                      <a:r>
                        <a:rPr lang="en-US" dirty="0" smtClean="0">
                          <a:hlinkClick r:id="rId4"/>
                        </a:rPr>
                        <a:t>www.alfaseeh.com</a:t>
                      </a:r>
                      <a:r>
                        <a:rPr lang="en-US" dirty="0" smtClean="0"/>
                        <a:t> </a:t>
                      </a:r>
                      <a:endParaRPr lang="ar-SA" dirty="0"/>
                    </a:p>
                  </a:txBody>
                  <a:tcPr/>
                </a:tc>
              </a:tr>
              <a:tr h="370840">
                <a:tc>
                  <a:txBody>
                    <a:bodyPr/>
                    <a:lstStyle/>
                    <a:p>
                      <a:pPr algn="r" rtl="1"/>
                      <a:r>
                        <a:rPr lang="ar-SA" dirty="0" smtClean="0"/>
                        <a:t>البرامج الحاسوبية</a:t>
                      </a:r>
                      <a:endParaRPr lang="ar-SA" dirty="0"/>
                    </a:p>
                  </a:txBody>
                  <a:tcPr/>
                </a:tc>
                <a:tc>
                  <a:txBody>
                    <a:bodyPr/>
                    <a:lstStyle/>
                    <a:p>
                      <a:pPr algn="r" rtl="1"/>
                      <a:r>
                        <a:rPr lang="ar-SA" dirty="0" smtClean="0"/>
                        <a:t>الجامع الكبير لكتب التراث. المكتبة الشاملة. الموسوعة الشعرية.</a:t>
                      </a:r>
                      <a:endParaRPr lang="ar-SA" dirty="0"/>
                    </a:p>
                  </a:txBody>
                  <a:tcPr/>
                </a:tc>
              </a:tr>
              <a:tr h="370840">
                <a:tc>
                  <a:txBody>
                    <a:bodyPr/>
                    <a:lstStyle/>
                    <a:p>
                      <a:pPr algn="r" rtl="1"/>
                      <a:r>
                        <a:rPr lang="ar-SA" dirty="0" smtClean="0"/>
                        <a:t>من أهم كتب التراث</a:t>
                      </a:r>
                      <a:endParaRPr lang="ar-SA" dirty="0"/>
                    </a:p>
                  </a:txBody>
                  <a:tcPr/>
                </a:tc>
                <a:tc>
                  <a:txBody>
                    <a:bodyPr/>
                    <a:lstStyle/>
                    <a:p>
                      <a:pPr algn="r" rtl="1"/>
                      <a:r>
                        <a:rPr lang="ar-SA" smtClean="0"/>
                        <a:t>ابن هشام، شرح شذور الذهب، العكبري، اللباب في علل البناء والإعراب</a:t>
                      </a:r>
                      <a:endParaRPr lang="ar-SA" dirty="0"/>
                    </a:p>
                  </a:txBody>
                  <a:tcPr/>
                </a:tc>
              </a:tr>
            </a:tbl>
          </a:graphicData>
        </a:graphic>
      </p:graphicFrame>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ملاحظات مهمة</a:t>
            </a:r>
            <a:endParaRPr lang="ar-SA" dirty="0"/>
          </a:p>
        </p:txBody>
      </p:sp>
      <p:sp>
        <p:nvSpPr>
          <p:cNvPr id="3" name="عنصر نائب للمحتوى 2"/>
          <p:cNvSpPr>
            <a:spLocks noGrp="1"/>
          </p:cNvSpPr>
          <p:nvPr>
            <p:ph idx="1"/>
          </p:nvPr>
        </p:nvSpPr>
        <p:spPr/>
        <p:txBody>
          <a:bodyPr/>
          <a:lstStyle/>
          <a:p>
            <a:pPr algn="just" rtl="1">
              <a:buFont typeface="Arial" pitchFamily="34" charset="0"/>
              <a:buChar char="•"/>
            </a:pPr>
            <a:r>
              <a:rPr lang="ar-SA" dirty="0" smtClean="0"/>
              <a:t>سيكون في المادة واجبان لكل واجب خمس درجات وستكون أسئلة الواجب من خارج محتوى المقرر غالباً.</a:t>
            </a:r>
          </a:p>
          <a:p>
            <a:pPr algn="just" rtl="1">
              <a:buFont typeface="Arial" pitchFamily="34" charset="0"/>
              <a:buChar char="•"/>
            </a:pPr>
            <a:r>
              <a:rPr lang="ar-SA" dirty="0" smtClean="0"/>
              <a:t>كل ما كتب بخط مائل في محتوى المقرر فهو للاستزادة وغير مطلوب لغايات الاختبار.</a:t>
            </a:r>
          </a:p>
          <a:p>
            <a:pPr algn="just" rtl="1">
              <a:buFont typeface="Arial" pitchFamily="34" charset="0"/>
              <a:buChar char="•"/>
            </a:pPr>
            <a:r>
              <a:rPr lang="ar-SA" dirty="0" smtClean="0"/>
              <a:t>حضور المحاضرات المسجلة مهم جداً لفهم المادة خاصة أن بعض القواعد اعتمدنا في توضيحها على الألوان والإمكانات الإلكترونية التي تضيع في التصوير، فلا تكتف بقراءة الملزمة فقط ولكن احضر المحاضرة المباشرة.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10</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1376</TotalTime>
  <Words>403</Words>
  <Application>Microsoft Office PowerPoint</Application>
  <PresentationFormat>A4 Paper (210x297 mm)</PresentationFormat>
  <Paragraphs>70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المحاضرة التمهيدية </vt:lpstr>
      <vt:lpstr>عناصر المحاضرة</vt:lpstr>
      <vt:lpstr>مقدمة:</vt:lpstr>
      <vt:lpstr>أهداف المقرر</vt:lpstr>
      <vt:lpstr>محتوى المقرر</vt:lpstr>
      <vt:lpstr>التقويم</vt:lpstr>
      <vt:lpstr>مصادر المقرر ومراجعه</vt:lpstr>
      <vt:lpstr>ملاحظات مهمة</vt:lpstr>
      <vt:lpstr>Slide 10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87</cp:revision>
  <dcterms:created xsi:type="dcterms:W3CDTF">2009-10-14T19:14:34Z</dcterms:created>
  <dcterms:modified xsi:type="dcterms:W3CDTF">2011-02-27T07:16:28Z</dcterms:modified>
</cp:coreProperties>
</file>