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59" r:id="rId5"/>
    <p:sldId id="288" r:id="rId6"/>
    <p:sldId id="289" r:id="rId7"/>
    <p:sldId id="290" r:id="rId8"/>
    <p:sldId id="291" r:id="rId9"/>
    <p:sldId id="292" r:id="rId10"/>
    <p:sldId id="293" r:id="rId11"/>
    <p:sldId id="294" r:id="rId12"/>
    <p:sldId id="295" r:id="rId13"/>
    <p:sldId id="296" r:id="rId14"/>
    <p:sldId id="297" r:id="rId15"/>
    <p:sldId id="298"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9900"/>
    <a:srgbClr val="FF33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(2)</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الفعل والفاعل</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تعريف الفعل والفاعل والجملة الفعلية.</a:t>
            </a:r>
          </a:p>
          <a:p>
            <a:pPr rtl="1" eaLnBrk="1" hangingPunct="1">
              <a:buFont typeface="Arial" pitchFamily="34" charset="0"/>
              <a:buChar char="•"/>
            </a:pPr>
            <a:r>
              <a:rPr lang="ar-SA" b="1" dirty="0" smtClean="0">
                <a:cs typeface="Arial" pitchFamily="34" charset="0"/>
              </a:rPr>
              <a:t>أحكام الفاعل.</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مرّ بك سابقاً أن الكلام يتكون من جملٍ، وأنّ هذه الجمل تكون على نوعين لا ثالث لهما: جملة اسمية وجملة فعلية، وقد تعرفت سابقاً إلى ركني الجملة الاسمية وهما المبتدأ والخبر، والآن ستتعرف إلى أركان الجملة الفعلية وهما ركنان أساسيان: الفعل والفاعل، فما المقصود بكل منهما، وكيف نميز الجملة الإسمية من الجملة الفعلية.</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تعريف الفعل والفاعل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
        <p:nvSpPr>
          <p:cNvPr id="13" name="Content Placeholder 12"/>
          <p:cNvSpPr>
            <a:spLocks noGrp="1"/>
          </p:cNvSpPr>
          <p:nvPr>
            <p:ph idx="1"/>
          </p:nvPr>
        </p:nvSpPr>
        <p:spPr/>
        <p:txBody>
          <a:bodyPr/>
          <a:lstStyle/>
          <a:p>
            <a:r>
              <a:rPr lang="ar-SA" dirty="0" smtClean="0">
                <a:solidFill>
                  <a:schemeClr val="accent1"/>
                </a:solidFill>
              </a:rPr>
              <a:t>الفعل</a:t>
            </a:r>
            <a:r>
              <a:rPr lang="ar-SA" dirty="0" smtClean="0"/>
              <a:t>: هو اللفظ الذي يدل على حدث مقترن بزمن معين، فكلمة(كَتَبَ) تدل على حدث وهو الكتابة، وتدل على زمن وهو الماضي؛لذا فهي فعل، لكن كلمة (استراحة) مثلاً تدل على حدث فقط ولا تدل على زمن ؛ لذا فهي اسم:</a:t>
            </a:r>
          </a:p>
          <a:p>
            <a:r>
              <a:rPr lang="ar-SA" dirty="0" smtClean="0"/>
              <a:t>           </a:t>
            </a:r>
            <a:endParaRPr lang="ar-SA" dirty="0"/>
          </a:p>
        </p:txBody>
      </p:sp>
      <p:sp>
        <p:nvSpPr>
          <p:cNvPr id="15" name="Oval 14"/>
          <p:cNvSpPr/>
          <p:nvPr/>
        </p:nvSpPr>
        <p:spPr>
          <a:xfrm>
            <a:off x="6248400" y="3886200"/>
            <a:ext cx="838200" cy="685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الفعل</a:t>
            </a:r>
            <a:endParaRPr lang="ar-SA" dirty="0"/>
          </a:p>
        </p:txBody>
      </p:sp>
      <p:sp>
        <p:nvSpPr>
          <p:cNvPr id="16" name="Oval 15"/>
          <p:cNvSpPr/>
          <p:nvPr/>
        </p:nvSpPr>
        <p:spPr>
          <a:xfrm>
            <a:off x="6629400" y="4419600"/>
            <a:ext cx="8382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حدث</a:t>
            </a:r>
            <a:endParaRPr lang="ar-SA" dirty="0"/>
          </a:p>
        </p:txBody>
      </p:sp>
      <p:sp>
        <p:nvSpPr>
          <p:cNvPr id="17" name="Oval 16"/>
          <p:cNvSpPr/>
          <p:nvPr/>
        </p:nvSpPr>
        <p:spPr>
          <a:xfrm>
            <a:off x="5943600" y="4419600"/>
            <a:ext cx="8382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زمن</a:t>
            </a:r>
            <a:endParaRPr lang="ar-SA" dirty="0"/>
          </a:p>
        </p:txBody>
      </p:sp>
      <p:sp>
        <p:nvSpPr>
          <p:cNvPr id="18" name="Oval 17"/>
          <p:cNvSpPr/>
          <p:nvPr/>
        </p:nvSpPr>
        <p:spPr>
          <a:xfrm>
            <a:off x="3200400" y="3962400"/>
            <a:ext cx="838200" cy="685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كتبَ</a:t>
            </a:r>
            <a:endParaRPr lang="ar-SA" dirty="0"/>
          </a:p>
        </p:txBody>
      </p:sp>
      <p:sp>
        <p:nvSpPr>
          <p:cNvPr id="19" name="Oval 18"/>
          <p:cNvSpPr/>
          <p:nvPr/>
        </p:nvSpPr>
        <p:spPr>
          <a:xfrm>
            <a:off x="3581400" y="4495800"/>
            <a:ext cx="990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الكتابة</a:t>
            </a:r>
            <a:endParaRPr lang="ar-SA" dirty="0"/>
          </a:p>
        </p:txBody>
      </p:sp>
      <p:sp>
        <p:nvSpPr>
          <p:cNvPr id="20" name="Oval 19"/>
          <p:cNvSpPr/>
          <p:nvPr/>
        </p:nvSpPr>
        <p:spPr>
          <a:xfrm>
            <a:off x="2667000" y="4495800"/>
            <a:ext cx="1066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الماضي</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algn="just" rtl="1"/>
            <a:r>
              <a:rPr lang="ar-SA" dirty="0" smtClean="0">
                <a:solidFill>
                  <a:schemeClr val="accent1"/>
                </a:solidFill>
              </a:rPr>
              <a:t>الفاعل</a:t>
            </a:r>
            <a:r>
              <a:rPr lang="ar-SA" dirty="0" smtClean="0"/>
              <a:t>: هو ما يسند إليه الفعل سواء أقام بالفعل أم لم يقم به، ففي قوله تعالى“</a:t>
            </a:r>
            <a:r>
              <a:rPr lang="ar-SA" dirty="0" smtClean="0">
                <a:solidFill>
                  <a:srgbClr val="FF0000"/>
                </a:solidFill>
              </a:rPr>
              <a:t>وقتل داوودُ جالوتَ</a:t>
            </a:r>
            <a:r>
              <a:rPr lang="ar-SA" dirty="0" smtClean="0"/>
              <a:t>“ فهنا داوود فاعل حقيقي؛ لأنه هو الذي قام بفعل القتل. لكنّا إذا قلنا(مات الرجل) فالرجل فاعل، لا لأنه قام بفعل الموت، بل لأن الفعل (مات) أسند إليه، وكذلك إذا قلنا:(</a:t>
            </a:r>
            <a:r>
              <a:rPr lang="ar-SA" dirty="0" smtClean="0">
                <a:solidFill>
                  <a:srgbClr val="FF0000"/>
                </a:solidFill>
              </a:rPr>
              <a:t>ما جاءالطالبُ</a:t>
            </a:r>
            <a:r>
              <a:rPr lang="ar-SA" dirty="0" smtClean="0"/>
              <a:t>)فالطالب فاعل على الرغم من أن لم يفعل شيئاً، فالمقصود بالفاعل هنا الفاعل في الصناعة النحوية لا الفاعل الحقيقي.</a:t>
            </a:r>
          </a:p>
          <a:p>
            <a:pPr algn="just" rtl="1"/>
            <a:r>
              <a:rPr lang="ar-SA" dirty="0" smtClean="0">
                <a:solidFill>
                  <a:srgbClr val="00B0F0"/>
                </a:solidFill>
              </a:rPr>
              <a:t>الجملة الفعلية</a:t>
            </a:r>
            <a:r>
              <a:rPr lang="ar-SA" dirty="0" smtClean="0"/>
              <a:t>: هي الجملة التي تبدأ بفعل تام(ليس من كان وأخواتها)</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r>
              <a:rPr lang="ar-SA" dirty="0" smtClean="0"/>
              <a:t>أحكام الفاعل</a:t>
            </a:r>
            <a:endParaRPr lang="ar-SA" dirty="0"/>
          </a:p>
        </p:txBody>
      </p:sp>
      <p:sp>
        <p:nvSpPr>
          <p:cNvPr id="3" name="Content Placeholder 2"/>
          <p:cNvSpPr>
            <a:spLocks noGrp="1"/>
          </p:cNvSpPr>
          <p:nvPr>
            <p:ph idx="1"/>
          </p:nvPr>
        </p:nvSpPr>
        <p:spPr>
          <a:xfrm>
            <a:off x="495300" y="1066800"/>
            <a:ext cx="8915400" cy="5059363"/>
          </a:xfrm>
        </p:spPr>
        <p:txBody>
          <a:bodyPr/>
          <a:lstStyle/>
          <a:p>
            <a:endParaRPr lang="ar-SA" sz="2800" dirty="0" smtClean="0"/>
          </a:p>
          <a:p>
            <a:r>
              <a:rPr lang="ar-SA" sz="2800" dirty="0" smtClean="0"/>
              <a:t>للفاعل أحكام كثيرة تجب معرفتها ومراعاتها منها:</a:t>
            </a:r>
          </a:p>
          <a:p>
            <a:r>
              <a:rPr lang="ar-SA" sz="2800" dirty="0" smtClean="0">
                <a:solidFill>
                  <a:srgbClr val="FF0000"/>
                </a:solidFill>
              </a:rPr>
              <a:t>أولاً</a:t>
            </a:r>
            <a:r>
              <a:rPr lang="ar-SA" sz="2800" dirty="0" smtClean="0"/>
              <a:t>:أنه مرفوع فلا يكون منصوباً أبداً، وقد يرفع بالضمة أو بالألف أو بالواو بحسب طبيعة الفاعل:</a:t>
            </a:r>
          </a:p>
          <a:p>
            <a:r>
              <a:rPr lang="ar-SA" sz="2800" dirty="0" smtClean="0">
                <a:solidFill>
                  <a:schemeClr val="accent1"/>
                </a:solidFill>
              </a:rPr>
              <a:t>نجح </a:t>
            </a:r>
            <a:r>
              <a:rPr lang="ar-SA" sz="2800" u="sng" dirty="0" smtClean="0">
                <a:solidFill>
                  <a:schemeClr val="accent1"/>
                </a:solidFill>
              </a:rPr>
              <a:t>الطالبُ</a:t>
            </a:r>
            <a:r>
              <a:rPr lang="ar-SA" sz="2800" dirty="0" smtClean="0"/>
              <a:t>: فاعل مرفوع وعلامة رفعه الضمة.</a:t>
            </a:r>
          </a:p>
          <a:p>
            <a:r>
              <a:rPr lang="ar-SA" sz="2800" dirty="0" smtClean="0">
                <a:solidFill>
                  <a:schemeClr val="accent1"/>
                </a:solidFill>
              </a:rPr>
              <a:t>نجح </a:t>
            </a:r>
            <a:r>
              <a:rPr lang="ar-SA" sz="2800" u="sng" dirty="0" smtClean="0">
                <a:solidFill>
                  <a:schemeClr val="accent1"/>
                </a:solidFill>
              </a:rPr>
              <a:t>الطالبان</a:t>
            </a:r>
            <a:r>
              <a:rPr lang="ar-SA" sz="2800" dirty="0" smtClean="0"/>
              <a:t>: فاعل مرفوع وعلامة رفعه الألف لأنه مثنى.</a:t>
            </a:r>
          </a:p>
          <a:p>
            <a:r>
              <a:rPr lang="ar-SA" sz="2800" dirty="0" smtClean="0">
                <a:solidFill>
                  <a:schemeClr val="accent1"/>
                </a:solidFill>
              </a:rPr>
              <a:t>لا يفشل </a:t>
            </a:r>
            <a:r>
              <a:rPr lang="ar-SA" sz="2800" u="sng" dirty="0" smtClean="0">
                <a:solidFill>
                  <a:schemeClr val="accent1"/>
                </a:solidFill>
              </a:rPr>
              <a:t>ذو</a:t>
            </a:r>
            <a:r>
              <a:rPr lang="ar-SA" sz="2800" dirty="0" smtClean="0">
                <a:solidFill>
                  <a:schemeClr val="accent1"/>
                </a:solidFill>
              </a:rPr>
              <a:t> علمٍ</a:t>
            </a:r>
            <a:r>
              <a:rPr lang="ar-SA" sz="2800" dirty="0" smtClean="0"/>
              <a:t>: فاعل مرفوع وعلامة رفعه الواو لأنه من الأسماء الستة.</a:t>
            </a:r>
          </a:p>
          <a:p>
            <a:r>
              <a:rPr lang="ar-SA" sz="2800" dirty="0" smtClean="0">
                <a:solidFill>
                  <a:schemeClr val="accent1"/>
                </a:solidFill>
              </a:rPr>
              <a:t>انتصر </a:t>
            </a:r>
            <a:r>
              <a:rPr lang="ar-SA" sz="2800" u="sng" dirty="0" smtClean="0">
                <a:solidFill>
                  <a:schemeClr val="accent1"/>
                </a:solidFill>
              </a:rPr>
              <a:t>المسلمون</a:t>
            </a:r>
            <a:r>
              <a:rPr lang="ar-SA" sz="2800" dirty="0" smtClean="0">
                <a:solidFill>
                  <a:schemeClr val="accent1"/>
                </a:solidFill>
              </a:rPr>
              <a:t> </a:t>
            </a:r>
            <a:r>
              <a:rPr lang="ar-SA" sz="2800" dirty="0" smtClean="0"/>
              <a:t>:فاعل مرفوع وعلامة رفعه الواو لأنه جمع مذكر سالم.</a:t>
            </a:r>
          </a:p>
          <a:p>
            <a:r>
              <a:rPr lang="ar-SA" sz="2800" dirty="0" smtClean="0">
                <a:solidFill>
                  <a:srgbClr val="FF0000"/>
                </a:solidFill>
              </a:rPr>
              <a:t>ثانياً</a:t>
            </a:r>
            <a:r>
              <a:rPr lang="ar-SA" sz="2800" dirty="0" smtClean="0"/>
              <a:t>:الفاعل لا يأتي جملة مطلقاً بل يكون اسماً مفرداً كما مرّ، أو مصدراً مؤولاً، مثل: (</a:t>
            </a:r>
            <a:r>
              <a:rPr lang="ar-SA" sz="2800" dirty="0" smtClean="0">
                <a:solidFill>
                  <a:srgbClr val="FF0000"/>
                </a:solidFill>
              </a:rPr>
              <a:t>يسرّني أن تزورَني</a:t>
            </a:r>
            <a:r>
              <a:rPr lang="ar-SA" sz="2800" dirty="0" smtClean="0"/>
              <a:t>)فالمصدر المؤول من (أن) والفعل(تزورَ) في محل رفع فاعل.</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
        <p:nvSpPr>
          <p:cNvPr id="6" name="Content Placeholder 5"/>
          <p:cNvSpPr>
            <a:spLocks noGrp="1"/>
          </p:cNvSpPr>
          <p:nvPr>
            <p:ph idx="1"/>
          </p:nvPr>
        </p:nvSpPr>
        <p:spPr/>
        <p:txBody>
          <a:bodyPr/>
          <a:lstStyle/>
          <a:p>
            <a:pPr algn="just" rtl="1"/>
            <a:r>
              <a:rPr lang="ar-SA" dirty="0" smtClean="0"/>
              <a:t>يسرّ: فعل مضارع مرفوع وعلامة رفعه الضمة.والنون </a:t>
            </a:r>
            <a:r>
              <a:rPr lang="ar-SA" dirty="0" smtClean="0">
                <a:solidFill>
                  <a:srgbClr val="FF0000"/>
                </a:solidFill>
              </a:rPr>
              <a:t>للوقاية</a:t>
            </a:r>
            <a:r>
              <a:rPr lang="ar-SA" dirty="0" smtClean="0"/>
              <a:t>، والياء ضمير متصل مبني في محل نصب مفعول به.</a:t>
            </a:r>
          </a:p>
          <a:p>
            <a:pPr algn="just" rtl="1"/>
            <a:r>
              <a:rPr lang="ar-SA" dirty="0" smtClean="0"/>
              <a:t>أنْ: حرف </a:t>
            </a:r>
            <a:r>
              <a:rPr lang="ar-SA" dirty="0" smtClean="0">
                <a:solidFill>
                  <a:srgbClr val="FF0000"/>
                </a:solidFill>
              </a:rPr>
              <a:t>مصدري</a:t>
            </a:r>
            <a:r>
              <a:rPr lang="ar-SA" dirty="0" smtClean="0"/>
              <a:t> ونصب.</a:t>
            </a:r>
          </a:p>
          <a:p>
            <a:pPr algn="just" rtl="1"/>
            <a:r>
              <a:rPr lang="ar-SA" dirty="0" smtClean="0"/>
              <a:t>تزور فعل مضارع منصوب وعلامة نصبه الفتحة، والنون للوقاية، والياء ضمير مبني في محل نصب مفعول به والفاعل ضمير مستتر تقديره أنت. </a:t>
            </a:r>
            <a:r>
              <a:rPr lang="ar-SA" dirty="0" smtClean="0">
                <a:solidFill>
                  <a:srgbClr val="009900"/>
                </a:solidFill>
              </a:rPr>
              <a:t>والمصدر المؤول من(أن) والفعل(تزور) في محل رفع فاعل</a:t>
            </a:r>
            <a:r>
              <a:rPr lang="ar-SA" dirty="0" smtClean="0"/>
              <a:t> للفعل (يُسعد).والتقدير: تسرني زيارتك</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pPr algn="just" rtl="1"/>
            <a:r>
              <a:rPr lang="ar-SA" dirty="0" smtClean="0"/>
              <a:t>ومثلها أيضاً:(</a:t>
            </a:r>
            <a:r>
              <a:rPr lang="ar-SA" dirty="0" smtClean="0">
                <a:solidFill>
                  <a:srgbClr val="FF0000"/>
                </a:solidFill>
              </a:rPr>
              <a:t>يُسعدني أنّك ناجحٌ</a:t>
            </a:r>
            <a:r>
              <a:rPr lang="ar-SA" dirty="0" smtClean="0"/>
              <a:t>)فالمصدر المؤول من أنّ واسمها وخبرها في محل رفع فاعل.</a:t>
            </a:r>
          </a:p>
          <a:p>
            <a:pPr algn="just" rtl="1"/>
            <a:r>
              <a:rPr lang="ar-SA" dirty="0" smtClean="0"/>
              <a:t>يسعد:فعل مضارع مرفوع وعلامة رفعه الضمة، والنون للوقاية، والياء ضمير متصل مبني في محل نصب مفعول به.</a:t>
            </a:r>
          </a:p>
          <a:p>
            <a:pPr algn="just" rtl="1"/>
            <a:r>
              <a:rPr lang="ar-SA" dirty="0" smtClean="0"/>
              <a:t>أنّ: حرف توكيد ونصب، والكاف ضمير متصل مبني في محل نصب اسمها.</a:t>
            </a:r>
          </a:p>
          <a:p>
            <a:pPr algn="just" rtl="1"/>
            <a:r>
              <a:rPr lang="ar-SA" dirty="0" smtClean="0"/>
              <a:t>ناجح: خبر إنّ مرفوع وعلامة رفعه الضمة.</a:t>
            </a:r>
          </a:p>
          <a:p>
            <a:pPr algn="just" rtl="1"/>
            <a:r>
              <a:rPr lang="ar-SA" dirty="0" smtClean="0"/>
              <a:t>والمصدر المؤول من (إنّ) واسمها(الكاف) وخبرها(ناجح) في محل رفع فاعل للفعل (يسعد).والتقدير: يسعني نجاحك</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pPr algn="just" rtl="1"/>
            <a:r>
              <a:rPr lang="ar-SA" dirty="0" smtClean="0">
                <a:solidFill>
                  <a:srgbClr val="FF0000"/>
                </a:solidFill>
              </a:rPr>
              <a:t>تنبيه</a:t>
            </a:r>
            <a:r>
              <a:rPr lang="ar-SA" dirty="0" smtClean="0"/>
              <a:t>: فإذا مرت بك جملة، وترى أنها هي الفاعل، فتكون فاعلاً باعتبارها كلمة واحدة لا باعتبارها جملة ذات أجزاء، مثل</a:t>
            </a:r>
            <a:r>
              <a:rPr lang="ar-SA" dirty="0" smtClean="0">
                <a:sym typeface="Wingdings" pitchFamily="2" charset="2"/>
              </a:rPr>
              <a:t>:(</a:t>
            </a:r>
            <a:r>
              <a:rPr lang="ar-SA" dirty="0" smtClean="0">
                <a:solidFill>
                  <a:srgbClr val="00B0F0"/>
                </a:solidFill>
                <a:sym typeface="Wingdings" pitchFamily="2" charset="2"/>
              </a:rPr>
              <a:t>تُشفيني لا إله إلا الله</a:t>
            </a:r>
            <a:r>
              <a:rPr lang="ar-SA" dirty="0" smtClean="0">
                <a:sym typeface="Wingdings" pitchFamily="2" charset="2"/>
              </a:rPr>
              <a:t>) ف(لا إله إلا الله)-كتلة واحدة-فاعل مرفوع وعلامة رفعه الضمة منع من ظهورها </a:t>
            </a:r>
            <a:r>
              <a:rPr lang="ar-SA" dirty="0" smtClean="0">
                <a:solidFill>
                  <a:srgbClr val="FF0000"/>
                </a:solidFill>
                <a:sym typeface="Wingdings" pitchFamily="2" charset="2"/>
              </a:rPr>
              <a:t>الحكاية</a:t>
            </a:r>
            <a:r>
              <a:rPr lang="ar-SA" dirty="0" smtClean="0">
                <a:sym typeface="Wingdings" pitchFamily="2" charset="2"/>
              </a:rPr>
              <a:t>.</a:t>
            </a:r>
          </a:p>
          <a:p>
            <a:pPr algn="just" rtl="1"/>
            <a:r>
              <a:rPr lang="ar-SA" dirty="0" smtClean="0">
                <a:solidFill>
                  <a:srgbClr val="FF0000"/>
                </a:solidFill>
                <a:sym typeface="Wingdings" pitchFamily="2" charset="2"/>
              </a:rPr>
              <a:t>ثالثاً</a:t>
            </a:r>
            <a:r>
              <a:rPr lang="ar-SA" dirty="0" smtClean="0">
                <a:sym typeface="Wingdings" pitchFamily="2" charset="2"/>
              </a:rPr>
              <a:t>: قد يجرّ الفاعل بحرف جر </a:t>
            </a:r>
            <a:r>
              <a:rPr lang="ar-SA" dirty="0" smtClean="0">
                <a:solidFill>
                  <a:srgbClr val="FF0000"/>
                </a:solidFill>
                <a:sym typeface="Wingdings" pitchFamily="2" charset="2"/>
              </a:rPr>
              <a:t>زائد</a:t>
            </a:r>
            <a:r>
              <a:rPr lang="ar-SA" dirty="0" smtClean="0">
                <a:sym typeface="Wingdings" pitchFamily="2" charset="2"/>
              </a:rPr>
              <a:t> فيكون مجروراً لفظاً مرفوعاً محلاً، مثل: </a:t>
            </a:r>
            <a:r>
              <a:rPr lang="ar-SA" dirty="0" smtClean="0">
                <a:solidFill>
                  <a:srgbClr val="00B0F0"/>
                </a:solidFill>
                <a:sym typeface="Wingdings" pitchFamily="2" charset="2"/>
              </a:rPr>
              <a:t>ما جاءنا من أحدٍ</a:t>
            </a:r>
            <a:r>
              <a:rPr lang="ar-SA" dirty="0" smtClean="0">
                <a:sym typeface="Wingdings" pitchFamily="2" charset="2"/>
              </a:rPr>
              <a:t>، أحد: فاعل مجرور لفظاً مرفوع محلاً، ومثل: </a:t>
            </a:r>
            <a:r>
              <a:rPr lang="ar-SA" dirty="0" smtClean="0">
                <a:solidFill>
                  <a:srgbClr val="00B0F0"/>
                </a:solidFill>
                <a:sym typeface="Wingdings" pitchFamily="2" charset="2"/>
              </a:rPr>
              <a:t>أكرِْم بزيدٍ</a:t>
            </a:r>
            <a:r>
              <a:rPr lang="ar-SA" dirty="0" smtClean="0">
                <a:sym typeface="Wingdings" pitchFamily="2" charset="2"/>
              </a:rPr>
              <a:t>، فزيد فاعل مجرور لفظاً مرفوع محلاً.</a:t>
            </a:r>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pPr algn="just" rtl="1"/>
            <a:r>
              <a:rPr lang="ar-SA" sz="3000" dirty="0" smtClean="0">
                <a:solidFill>
                  <a:srgbClr val="FF0000"/>
                </a:solidFill>
              </a:rPr>
              <a:t>رابعاً</a:t>
            </a:r>
            <a:r>
              <a:rPr lang="ar-SA" sz="3000" dirty="0" smtClean="0"/>
              <a:t>: الفاعل لا يحذف مطلقاً، فلا بد منه في الجملة، وإذا حذف فإنه يحذف لعلة صوتية لا نحوية، وذلك عند توكيد الفعل المضارع المسند إلى واو الجماعة أو ياء المخاطبة بنون التوكيد، فتحذف الواو أو الياء وهما الفاعل بسبب التقاء الساكنين، كما في قوله تعالى:“</a:t>
            </a:r>
            <a:r>
              <a:rPr lang="ar-SA" sz="3000" u="sng" dirty="0" smtClean="0">
                <a:solidFill>
                  <a:srgbClr val="00B0F0"/>
                </a:solidFill>
              </a:rPr>
              <a:t>فليُبَتِّكُنَّ</a:t>
            </a:r>
            <a:r>
              <a:rPr lang="ar-SA" sz="3000" dirty="0" smtClean="0">
                <a:solidFill>
                  <a:srgbClr val="00B0F0"/>
                </a:solidFill>
              </a:rPr>
              <a:t> آذان الأنعام</a:t>
            </a:r>
            <a:r>
              <a:rPr lang="ar-SA" sz="3000" dirty="0" smtClean="0"/>
              <a:t>“ فأصل الفعل(يبتكون) وهو فعل مضارع مرفوع وعلامة رفعه ثبوت النون والواو فاعلُهُ،وعند توكيده بالنون الثقيلة يصبح(يبتكون+نْ+نَ)وهذان النونان هما نون التوكيد الثقيلة، فتحذف نون الرفع من الفعل </a:t>
            </a:r>
            <a:r>
              <a:rPr lang="ar-SA" sz="3000" dirty="0" smtClean="0">
                <a:solidFill>
                  <a:srgbClr val="FF0000"/>
                </a:solidFill>
              </a:rPr>
              <a:t>لتوالي الأمثال </a:t>
            </a:r>
            <a:r>
              <a:rPr lang="ar-SA" sz="3000" dirty="0" smtClean="0"/>
              <a:t>فيصبح(يبتكونْ+نَ) فيلتقي ساكنان(الواو والنون الأولى) فتحذف الواو(وهي الفاعل) فهذا حذف صوتي لا نحوي.</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pPr algn="just" rtl="1"/>
            <a:r>
              <a:rPr lang="ar-SA" sz="3000" dirty="0" smtClean="0">
                <a:solidFill>
                  <a:srgbClr val="FF0000"/>
                </a:solidFill>
              </a:rPr>
              <a:t>خامساً</a:t>
            </a:r>
            <a:r>
              <a:rPr lang="ar-SA" sz="3000" dirty="0" smtClean="0"/>
              <a:t>: الفاعل لا يتقدّم على فعله، فإذا تقدم صار مبتدا والفعل خبراً عنه، نحو:</a:t>
            </a:r>
          </a:p>
          <a:p>
            <a:pPr algn="just" rtl="1"/>
            <a:r>
              <a:rPr lang="ar-SA" sz="3000" dirty="0" smtClean="0">
                <a:solidFill>
                  <a:srgbClr val="00B0F0"/>
                </a:solidFill>
              </a:rPr>
              <a:t>يعلو الحقُّ</a:t>
            </a:r>
            <a:r>
              <a:rPr lang="ar-SA" sz="3000" dirty="0" smtClean="0"/>
              <a:t>:</a:t>
            </a:r>
          </a:p>
          <a:p>
            <a:pPr algn="just" rtl="1"/>
            <a:r>
              <a:rPr lang="ar-SA" sz="3000" dirty="0" smtClean="0"/>
              <a:t>يعلو: فعل مضارع مرفوع وعلامة رفعه الضمة المقدرة على آخره.</a:t>
            </a:r>
          </a:p>
          <a:p>
            <a:pPr algn="just" rtl="1"/>
            <a:r>
              <a:rPr lang="ar-SA" sz="3000" dirty="0" smtClean="0"/>
              <a:t>الحقّ فاعل مرفوع وعلامة رفعه الضمة الظاهرة على آخره.</a:t>
            </a:r>
          </a:p>
          <a:p>
            <a:pPr algn="just" rtl="1"/>
            <a:r>
              <a:rPr lang="ar-SA" sz="3000" dirty="0" smtClean="0">
                <a:solidFill>
                  <a:srgbClr val="00B0F0"/>
                </a:solidFill>
              </a:rPr>
              <a:t>الحقُّ يعلو</a:t>
            </a:r>
            <a:r>
              <a:rPr lang="ar-SA" sz="3000" dirty="0" smtClean="0"/>
              <a:t>: </a:t>
            </a:r>
          </a:p>
          <a:p>
            <a:pPr algn="just" rtl="1"/>
            <a:r>
              <a:rPr lang="ar-SA" sz="3000" dirty="0" smtClean="0"/>
              <a:t>الحق: مبتدأ مرفوع وعلامة رفعه الضمة الظاهرة على آخره.</a:t>
            </a:r>
          </a:p>
          <a:p>
            <a:pPr algn="just" rtl="1"/>
            <a:r>
              <a:rPr lang="ar-SA" sz="3000" dirty="0" smtClean="0"/>
              <a:t>يعلو: فعل مضارع مرفوع وعلامة رفعه الضمة المقدرة، والفاعل ضمير مستتر تقديره هو، والجملة الفعلية في محل رفع خبر.</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pPr algn="just" rtl="1"/>
            <a:r>
              <a:rPr lang="ar-SA" dirty="0" smtClean="0">
                <a:solidFill>
                  <a:srgbClr val="FF0000"/>
                </a:solidFill>
              </a:rPr>
              <a:t>سادساً</a:t>
            </a:r>
            <a:r>
              <a:rPr lang="ar-SA" dirty="0" smtClean="0"/>
              <a:t>: إذا كان الفاعل اسما ظاهراً فيلزم فعلُه حالة الإفراد حتى لو كان الفاعل مثنى أو مجموعاً، نحو:</a:t>
            </a:r>
          </a:p>
          <a:p>
            <a:pPr algn="just" rtl="1"/>
            <a:r>
              <a:rPr lang="ar-SA" dirty="0" smtClean="0">
                <a:solidFill>
                  <a:srgbClr val="00B0F0"/>
                </a:solidFill>
              </a:rPr>
              <a:t>نجح الطالبُ </a:t>
            </a:r>
          </a:p>
          <a:p>
            <a:pPr algn="just" rtl="1"/>
            <a:r>
              <a:rPr lang="ar-SA" dirty="0" smtClean="0">
                <a:solidFill>
                  <a:srgbClr val="00B0F0"/>
                </a:solidFill>
              </a:rPr>
              <a:t>نجح الطالبان</a:t>
            </a:r>
            <a:r>
              <a:rPr lang="ar-SA" dirty="0" smtClean="0"/>
              <a:t>//ولا تقل: نجحا الطالبان.ِ</a:t>
            </a:r>
          </a:p>
          <a:p>
            <a:pPr algn="just" rtl="1"/>
            <a:r>
              <a:rPr lang="ar-SA" dirty="0" smtClean="0">
                <a:solidFill>
                  <a:srgbClr val="00B0F0"/>
                </a:solidFill>
              </a:rPr>
              <a:t>نجح الطلابُ</a:t>
            </a:r>
            <a:r>
              <a:rPr lang="ar-SA" dirty="0" smtClean="0"/>
              <a:t>//ولا تقل: نجحوا الطلابُ.</a:t>
            </a:r>
          </a:p>
          <a:p>
            <a:pPr algn="just" rtl="1"/>
            <a:r>
              <a:rPr lang="ar-SA" dirty="0" smtClean="0"/>
              <a:t>لكنّ بعض القبائل العربية القديمة كانت تثني الفعل مع المثنى وتجمعه مع الجمع، وجاء على هذه اللهجة قوله تعالى:(وأسروا النجوى الذين ظلموا) وهنا نعرب الواو فاعلاً والذين بدلاً منه. وهذه الظاهرة هي التي سميت </a:t>
            </a:r>
            <a:r>
              <a:rPr lang="ar-SA" dirty="0" smtClean="0">
                <a:solidFill>
                  <a:srgbClr val="FF0000"/>
                </a:solidFill>
              </a:rPr>
              <a:t>لغة أكلوني البراغيث.</a:t>
            </a:r>
            <a:endParaRPr lang="ar-SA"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pPr algn="just" rtl="1"/>
            <a:r>
              <a:rPr lang="ar-SA" dirty="0" smtClean="0">
                <a:solidFill>
                  <a:srgbClr val="FF0000"/>
                </a:solidFill>
              </a:rPr>
              <a:t>سابعاً</a:t>
            </a:r>
            <a:r>
              <a:rPr lang="ar-SA" dirty="0" smtClean="0"/>
              <a:t>: يحذف فعله جوازاً إذا دلّ عليه دليل، وذلك في جواب السؤال، نحو:</a:t>
            </a:r>
          </a:p>
          <a:p>
            <a:pPr algn="just" rtl="1"/>
            <a:r>
              <a:rPr lang="ar-SA" dirty="0" smtClean="0">
                <a:solidFill>
                  <a:srgbClr val="00B0F0"/>
                </a:solidFill>
              </a:rPr>
              <a:t>- من نجح؟</a:t>
            </a:r>
          </a:p>
          <a:p>
            <a:pPr algn="just" rtl="1"/>
            <a:r>
              <a:rPr lang="ar-SA" dirty="0" smtClean="0"/>
              <a:t>- محمدٌ      (محمد: فاعل لفعل محذوف تقديره نجح)</a:t>
            </a:r>
          </a:p>
          <a:p>
            <a:pPr algn="just" rtl="1"/>
            <a:r>
              <a:rPr lang="ar-SA" dirty="0" smtClean="0">
                <a:solidFill>
                  <a:srgbClr val="FF0000"/>
                </a:solidFill>
              </a:rPr>
              <a:t>ثامناً</a:t>
            </a:r>
            <a:r>
              <a:rPr lang="ar-SA" dirty="0" smtClean="0"/>
              <a:t>: يحذف فعله وجوباً إذا دخلت عليه أداة شرط، وكان هناك فعل يفسره، نحو قوله تعالى:“وإنْ أحدٌ من المشركين استجارك) فـ(أحد) فاعل لفعل محذوف تقديره استجارك، ولا يمكن إعراب (أحد) مبتدأ لأن أدوات الشرط تدخل على أفعال لا على أسماء، ومثلها:“وإذا السماء انشقّت“</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أحكام الفاعل</a:t>
            </a:r>
            <a:endParaRPr lang="ar-SA" dirty="0"/>
          </a:p>
        </p:txBody>
      </p:sp>
      <p:sp>
        <p:nvSpPr>
          <p:cNvPr id="3" name="Content Placeholder 2"/>
          <p:cNvSpPr>
            <a:spLocks noGrp="1"/>
          </p:cNvSpPr>
          <p:nvPr>
            <p:ph idx="1"/>
          </p:nvPr>
        </p:nvSpPr>
        <p:spPr/>
        <p:txBody>
          <a:bodyPr/>
          <a:lstStyle/>
          <a:p>
            <a:r>
              <a:rPr lang="ar-SA" dirty="0" smtClean="0">
                <a:solidFill>
                  <a:srgbClr val="FF0000"/>
                </a:solidFill>
              </a:rPr>
              <a:t>تاسعاً</a:t>
            </a:r>
            <a:r>
              <a:rPr lang="ar-SA" dirty="0" smtClean="0"/>
              <a:t>: يذكّر الفعل إذا كان فاعله مذكراً ويؤنث إذا كان فاعله مؤنثاً:</a:t>
            </a:r>
          </a:p>
          <a:p>
            <a:r>
              <a:rPr lang="ar-SA" dirty="0" smtClean="0">
                <a:solidFill>
                  <a:srgbClr val="00B0F0"/>
                </a:solidFill>
              </a:rPr>
              <a:t>حضر عليٌّ</a:t>
            </a:r>
          </a:p>
          <a:p>
            <a:r>
              <a:rPr lang="ar-SA" dirty="0" smtClean="0">
                <a:solidFill>
                  <a:srgbClr val="00B0F0"/>
                </a:solidFill>
              </a:rPr>
              <a:t>حضرتْ فاطمةُ.</a:t>
            </a:r>
          </a:p>
          <a:p>
            <a:r>
              <a:rPr lang="ar-SA" dirty="0" smtClean="0"/>
              <a:t>ويجوز تذكير الفعل والفاعل مؤنث في حالتين:</a:t>
            </a:r>
          </a:p>
          <a:p>
            <a:r>
              <a:rPr lang="ar-SA" dirty="0" smtClean="0"/>
              <a:t>الأولى: إذا كان الفاعل مؤنثاً تأنيثاً </a:t>
            </a:r>
            <a:r>
              <a:rPr lang="ar-SA" dirty="0" smtClean="0">
                <a:solidFill>
                  <a:srgbClr val="FF0066"/>
                </a:solidFill>
              </a:rPr>
              <a:t>مجازياً</a:t>
            </a:r>
            <a:r>
              <a:rPr lang="ar-SA" dirty="0" smtClean="0"/>
              <a:t>(لا يلد ولا يبيض) مثل:</a:t>
            </a:r>
          </a:p>
          <a:p>
            <a:r>
              <a:rPr lang="ar-SA" dirty="0" smtClean="0"/>
              <a:t>”</a:t>
            </a:r>
            <a:r>
              <a:rPr lang="ar-SA" dirty="0" smtClean="0">
                <a:solidFill>
                  <a:srgbClr val="00B0F0"/>
                </a:solidFill>
              </a:rPr>
              <a:t>وجمعَ الشمسُ والقمر</a:t>
            </a:r>
            <a:r>
              <a:rPr lang="ar-SA" dirty="0" smtClean="0"/>
              <a:t>“فالفاعل هنا الشمس وهي مؤنث مجازي.</a:t>
            </a:r>
          </a:p>
          <a:p>
            <a:r>
              <a:rPr lang="ar-SA" dirty="0" smtClean="0"/>
              <a:t>الثانية: إذا فصل بين الفعل وفاعله بفاصل، نحو: </a:t>
            </a:r>
            <a:r>
              <a:rPr lang="ar-SA" dirty="0" smtClean="0">
                <a:solidFill>
                  <a:srgbClr val="00B0F0"/>
                </a:solidFill>
              </a:rPr>
              <a:t>ما جاء إلا امرأةٌ</a:t>
            </a:r>
            <a:r>
              <a:rPr lang="ar-SA" dirty="0" smtClean="0"/>
              <a:t>، وحضر القاضي فاطمةُ.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1534</TotalTime>
  <Words>1056</Words>
  <Application>Microsoft Office PowerPoint</Application>
  <PresentationFormat>A4 Paper (210x297 mm)</PresentationFormat>
  <Paragraphs>95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المحاضرة الأولى </vt:lpstr>
      <vt:lpstr>عناصر المحاضرة</vt:lpstr>
      <vt:lpstr>مقدمة:</vt:lpstr>
      <vt:lpstr>تعريف الفعل والفاعل</vt:lpstr>
      <vt:lpstr>Slide 6</vt:lpstr>
      <vt:lpstr>أحكام الفاعل</vt:lpstr>
      <vt:lpstr>أحكام الفاعل</vt:lpstr>
      <vt:lpstr>أحكام الفاعل</vt:lpstr>
      <vt:lpstr>أحكام الفاعل</vt:lpstr>
      <vt:lpstr>أحكام الفاعل</vt:lpstr>
      <vt:lpstr>أحكام الفاعل</vt:lpstr>
      <vt:lpstr>أحكام الفاعل</vt:lpstr>
      <vt:lpstr>أحكام الفاعل</vt:lpstr>
      <vt:lpstr>أحكام الفاعل</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102</cp:revision>
  <dcterms:created xsi:type="dcterms:W3CDTF">2009-10-14T19:14:34Z</dcterms:created>
  <dcterms:modified xsi:type="dcterms:W3CDTF">2010-10-25T06:53:39Z</dcterms:modified>
</cp:coreProperties>
</file>