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7" r:id="rId4"/>
    <p:sldId id="259" r:id="rId5"/>
    <p:sldId id="295" r:id="rId6"/>
    <p:sldId id="289" r:id="rId7"/>
    <p:sldId id="290" r:id="rId8"/>
    <p:sldId id="291" r:id="rId9"/>
    <p:sldId id="292" r:id="rId10"/>
    <p:sldId id="294" r:id="rId11"/>
    <p:sldId id="303" r:id="rId12"/>
    <p:sldId id="297" r:id="rId13"/>
    <p:sldId id="298" r:id="rId14"/>
    <p:sldId id="299" r:id="rId15"/>
    <p:sldId id="300" r:id="rId16"/>
    <p:sldId id="301" r:id="rId17"/>
    <p:sldId id="304" r:id="rId18"/>
    <p:sldId id="305" r:id="rId19"/>
    <p:sldId id="306" r:id="rId20"/>
    <p:sldId id="309" r:id="rId21"/>
    <p:sldId id="310" r:id="rId22"/>
    <p:sldId id="311" r:id="rId23"/>
    <p:sldId id="312" r:id="rId24"/>
    <p:sldId id="313" r:id="rId25"/>
    <p:sldId id="314"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FF0066"/>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92" autoAdjust="0"/>
    <p:restoredTop sz="94664" autoAdjust="0"/>
  </p:normalViewPr>
  <p:slideViewPr>
    <p:cSldViewPr>
      <p:cViewPr>
        <p:scale>
          <a:sx n="75" d="100"/>
          <a:sy n="75" d="100"/>
        </p:scale>
        <p:origin x="-1176"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1E8661-BF61-41CE-958D-83521F8D7B78}" type="doc">
      <dgm:prSet loTypeId="urn:microsoft.com/office/officeart/2005/8/layout/vList5" loCatId="list" qsTypeId="urn:microsoft.com/office/officeart/2005/8/quickstyle/simple1" qsCatId="simple" csTypeId="urn:microsoft.com/office/officeart/2005/8/colors/accent1_2" csCatId="accent1"/>
      <dgm:spPr/>
      <dgm:t>
        <a:bodyPr/>
        <a:lstStyle/>
        <a:p>
          <a:pPr rtl="1"/>
          <a:endParaRPr lang="ar-SA"/>
        </a:p>
      </dgm:t>
    </dgm:pt>
    <dgm:pt modelId="{18A5E133-E56C-4CC9-BF0B-1B1C923E4DB7}">
      <dgm:prSet/>
      <dgm:spPr/>
      <dgm:t>
        <a:bodyPr/>
        <a:lstStyle/>
        <a:p>
          <a:pPr rtl="1"/>
          <a:r>
            <a:rPr lang="ar-SA" b="1" dirty="0" smtClean="0"/>
            <a:t>مقدمة.</a:t>
          </a:r>
          <a:endParaRPr lang="ar-SA" dirty="0"/>
        </a:p>
      </dgm:t>
    </dgm:pt>
    <dgm:pt modelId="{C3CD8357-172A-4376-9BAE-FE83B557FD27}" type="parTrans" cxnId="{E1969277-A9FF-4625-A435-FBAF757E170C}">
      <dgm:prSet/>
      <dgm:spPr/>
      <dgm:t>
        <a:bodyPr/>
        <a:lstStyle/>
        <a:p>
          <a:pPr rtl="1"/>
          <a:endParaRPr lang="ar-SA"/>
        </a:p>
      </dgm:t>
    </dgm:pt>
    <dgm:pt modelId="{C50BD321-F701-438C-9AF0-34C86F6D6B95}" type="sibTrans" cxnId="{E1969277-A9FF-4625-A435-FBAF757E170C}">
      <dgm:prSet/>
      <dgm:spPr/>
      <dgm:t>
        <a:bodyPr/>
        <a:lstStyle/>
        <a:p>
          <a:pPr rtl="1"/>
          <a:endParaRPr lang="ar-SA"/>
        </a:p>
      </dgm:t>
    </dgm:pt>
    <dgm:pt modelId="{65BB59B0-9AA3-48B6-B54E-B935B846720B}">
      <dgm:prSet/>
      <dgm:spPr/>
      <dgm:t>
        <a:bodyPr/>
        <a:lstStyle/>
        <a:p>
          <a:pPr rtl="1"/>
          <a:r>
            <a:rPr lang="ar-SA" b="1" dirty="0" smtClean="0"/>
            <a:t>تعريف المفعول المطلق وحكمه.</a:t>
          </a:r>
          <a:endParaRPr lang="ar-SA" dirty="0"/>
        </a:p>
      </dgm:t>
    </dgm:pt>
    <dgm:pt modelId="{D889625C-158F-4335-985A-4E0BD4746D57}" type="parTrans" cxnId="{14257F1C-EC15-4074-8D3D-61EE6767A2BF}">
      <dgm:prSet/>
      <dgm:spPr/>
      <dgm:t>
        <a:bodyPr/>
        <a:lstStyle/>
        <a:p>
          <a:pPr rtl="1"/>
          <a:endParaRPr lang="ar-SA"/>
        </a:p>
      </dgm:t>
    </dgm:pt>
    <dgm:pt modelId="{76DC7743-009A-42E6-9ADD-5837708E36E1}" type="sibTrans" cxnId="{14257F1C-EC15-4074-8D3D-61EE6767A2BF}">
      <dgm:prSet/>
      <dgm:spPr/>
      <dgm:t>
        <a:bodyPr/>
        <a:lstStyle/>
        <a:p>
          <a:pPr rtl="1"/>
          <a:endParaRPr lang="ar-SA"/>
        </a:p>
      </dgm:t>
    </dgm:pt>
    <dgm:pt modelId="{6B7E4555-AA8D-43EE-B1F6-5F9665539992}">
      <dgm:prSet/>
      <dgm:spPr/>
      <dgm:t>
        <a:bodyPr/>
        <a:lstStyle/>
        <a:p>
          <a:pPr rtl="1"/>
          <a:r>
            <a:rPr lang="ar-SA" b="1" dirty="0" smtClean="0"/>
            <a:t>أنواعه.</a:t>
          </a:r>
          <a:endParaRPr lang="ar-SA" dirty="0"/>
        </a:p>
      </dgm:t>
    </dgm:pt>
    <dgm:pt modelId="{5EBDE817-EBAF-4128-A08E-4210DC7AFEE6}" type="parTrans" cxnId="{64A160E6-0DE1-42DF-8AB4-716F4B98AE99}">
      <dgm:prSet/>
      <dgm:spPr/>
      <dgm:t>
        <a:bodyPr/>
        <a:lstStyle/>
        <a:p>
          <a:pPr rtl="1"/>
          <a:endParaRPr lang="ar-SA"/>
        </a:p>
      </dgm:t>
    </dgm:pt>
    <dgm:pt modelId="{AE027010-64BA-4846-92C4-0CDB38B0FBE0}" type="sibTrans" cxnId="{64A160E6-0DE1-42DF-8AB4-716F4B98AE99}">
      <dgm:prSet/>
      <dgm:spPr/>
      <dgm:t>
        <a:bodyPr/>
        <a:lstStyle/>
        <a:p>
          <a:pPr rtl="1"/>
          <a:endParaRPr lang="ar-SA"/>
        </a:p>
      </dgm:t>
    </dgm:pt>
    <dgm:pt modelId="{F4C4C9BF-18A5-4338-8262-D0CE8E42D3C8}">
      <dgm:prSet/>
      <dgm:spPr/>
      <dgm:t>
        <a:bodyPr/>
        <a:lstStyle/>
        <a:p>
          <a:pPr rtl="1"/>
          <a:r>
            <a:rPr lang="ar-SA" b="1" dirty="0" smtClean="0"/>
            <a:t>ما </a:t>
          </a:r>
          <a:r>
            <a:rPr lang="ar-SA" b="1" dirty="0" err="1" smtClean="0"/>
            <a:t>ينوب</a:t>
          </a:r>
          <a:r>
            <a:rPr lang="ar-SA" b="1" dirty="0" smtClean="0"/>
            <a:t> عن المفعول المطلق.</a:t>
          </a:r>
          <a:endParaRPr lang="ar-SA" dirty="0"/>
        </a:p>
      </dgm:t>
    </dgm:pt>
    <dgm:pt modelId="{FDE29C93-86E4-4952-AF61-652EA5962B1B}" type="parTrans" cxnId="{7C3A1B79-564C-4678-B0F7-1E4057004195}">
      <dgm:prSet/>
      <dgm:spPr/>
      <dgm:t>
        <a:bodyPr/>
        <a:lstStyle/>
        <a:p>
          <a:pPr rtl="1"/>
          <a:endParaRPr lang="ar-SA"/>
        </a:p>
      </dgm:t>
    </dgm:pt>
    <dgm:pt modelId="{25132362-3BEB-49A2-B2A9-1374EFD56A11}" type="sibTrans" cxnId="{7C3A1B79-564C-4678-B0F7-1E4057004195}">
      <dgm:prSet/>
      <dgm:spPr/>
      <dgm:t>
        <a:bodyPr/>
        <a:lstStyle/>
        <a:p>
          <a:pPr rtl="1"/>
          <a:endParaRPr lang="ar-SA"/>
        </a:p>
      </dgm:t>
    </dgm:pt>
    <dgm:pt modelId="{7E4359F7-7BFF-427D-B322-C9C5C3ECA613}">
      <dgm:prSet/>
      <dgm:spPr/>
      <dgm:t>
        <a:bodyPr/>
        <a:lstStyle/>
        <a:p>
          <a:pPr rtl="1"/>
          <a:r>
            <a:rPr lang="ar-SA" b="1" dirty="0" smtClean="0"/>
            <a:t>حذف العامل في المفعول المطلق.</a:t>
          </a:r>
          <a:endParaRPr lang="ar-SA" dirty="0"/>
        </a:p>
      </dgm:t>
    </dgm:pt>
    <dgm:pt modelId="{170FEBDC-EA4E-4E14-ABE3-CF26BF6F969C}" type="parTrans" cxnId="{A5EC595B-EBD1-494C-A97B-482351A24B4A}">
      <dgm:prSet/>
      <dgm:spPr/>
      <dgm:t>
        <a:bodyPr/>
        <a:lstStyle/>
        <a:p>
          <a:pPr rtl="1"/>
          <a:endParaRPr lang="ar-SA"/>
        </a:p>
      </dgm:t>
    </dgm:pt>
    <dgm:pt modelId="{81F70A58-6E70-4181-A0F2-573621DE9064}" type="sibTrans" cxnId="{A5EC595B-EBD1-494C-A97B-482351A24B4A}">
      <dgm:prSet/>
      <dgm:spPr/>
      <dgm:t>
        <a:bodyPr/>
        <a:lstStyle/>
        <a:p>
          <a:pPr rtl="1"/>
          <a:endParaRPr lang="ar-SA"/>
        </a:p>
      </dgm:t>
    </dgm:pt>
    <dgm:pt modelId="{FD4F530C-E716-4C32-B8B2-15E41E0BA446}">
      <dgm:prSet/>
      <dgm:spPr/>
      <dgm:t>
        <a:bodyPr/>
        <a:lstStyle/>
        <a:p>
          <a:pPr rtl="1"/>
          <a:r>
            <a:rPr lang="ar-SA" b="1" dirty="0" smtClean="0"/>
            <a:t>تطبيقات وتدريبات.</a:t>
          </a:r>
          <a:endParaRPr lang="ar-SA" dirty="0"/>
        </a:p>
      </dgm:t>
    </dgm:pt>
    <dgm:pt modelId="{C9AA03B1-CB3F-4B7B-ADEA-3433969BEF9B}" type="parTrans" cxnId="{4B5C35DA-0E6B-408A-A97F-6FB26FD560D0}">
      <dgm:prSet/>
      <dgm:spPr/>
      <dgm:t>
        <a:bodyPr/>
        <a:lstStyle/>
        <a:p>
          <a:pPr rtl="1"/>
          <a:endParaRPr lang="ar-SA"/>
        </a:p>
      </dgm:t>
    </dgm:pt>
    <dgm:pt modelId="{CD9DA161-CAD8-47AF-9EA0-453EEAB53295}" type="sibTrans" cxnId="{4B5C35DA-0E6B-408A-A97F-6FB26FD560D0}">
      <dgm:prSet/>
      <dgm:spPr/>
      <dgm:t>
        <a:bodyPr/>
        <a:lstStyle/>
        <a:p>
          <a:pPr rtl="1"/>
          <a:endParaRPr lang="ar-SA"/>
        </a:p>
      </dgm:t>
    </dgm:pt>
    <dgm:pt modelId="{E112847F-AB1D-478F-9612-D33B8641C9ED}" type="pres">
      <dgm:prSet presAssocID="{551E8661-BF61-41CE-958D-83521F8D7B78}" presName="Name0" presStyleCnt="0">
        <dgm:presLayoutVars>
          <dgm:dir/>
          <dgm:animLvl val="lvl"/>
          <dgm:resizeHandles val="exact"/>
        </dgm:presLayoutVars>
      </dgm:prSet>
      <dgm:spPr/>
    </dgm:pt>
    <dgm:pt modelId="{C1FE83A0-6B8C-4447-BAF7-18120D81D08A}" type="pres">
      <dgm:prSet presAssocID="{18A5E133-E56C-4CC9-BF0B-1B1C923E4DB7}" presName="linNode" presStyleCnt="0"/>
      <dgm:spPr/>
    </dgm:pt>
    <dgm:pt modelId="{42ED7B07-416E-4897-849A-8708DF0E7099}" type="pres">
      <dgm:prSet presAssocID="{18A5E133-E56C-4CC9-BF0B-1B1C923E4DB7}" presName="parentText" presStyleLbl="node1" presStyleIdx="0" presStyleCnt="6">
        <dgm:presLayoutVars>
          <dgm:chMax val="1"/>
          <dgm:bulletEnabled val="1"/>
        </dgm:presLayoutVars>
      </dgm:prSet>
      <dgm:spPr/>
    </dgm:pt>
    <dgm:pt modelId="{E4EC8D6D-9EC4-4730-97D4-26553410E848}" type="pres">
      <dgm:prSet presAssocID="{C50BD321-F701-438C-9AF0-34C86F6D6B95}" presName="sp" presStyleCnt="0"/>
      <dgm:spPr/>
    </dgm:pt>
    <dgm:pt modelId="{7B482707-1904-44FB-AA37-DF63CADB34CE}" type="pres">
      <dgm:prSet presAssocID="{65BB59B0-9AA3-48B6-B54E-B935B846720B}" presName="linNode" presStyleCnt="0"/>
      <dgm:spPr/>
    </dgm:pt>
    <dgm:pt modelId="{D7B6721F-728B-4612-BB84-BEF6A67DD902}" type="pres">
      <dgm:prSet presAssocID="{65BB59B0-9AA3-48B6-B54E-B935B846720B}" presName="parentText" presStyleLbl="node1" presStyleIdx="1" presStyleCnt="6">
        <dgm:presLayoutVars>
          <dgm:chMax val="1"/>
          <dgm:bulletEnabled val="1"/>
        </dgm:presLayoutVars>
      </dgm:prSet>
      <dgm:spPr/>
    </dgm:pt>
    <dgm:pt modelId="{ED8AA6FA-E0DC-42E2-AB43-CDF862B0189C}" type="pres">
      <dgm:prSet presAssocID="{76DC7743-009A-42E6-9ADD-5837708E36E1}" presName="sp" presStyleCnt="0"/>
      <dgm:spPr/>
    </dgm:pt>
    <dgm:pt modelId="{CD3D9E6B-19F4-4710-A7AF-2AE4D7666C5A}" type="pres">
      <dgm:prSet presAssocID="{6B7E4555-AA8D-43EE-B1F6-5F9665539992}" presName="linNode" presStyleCnt="0"/>
      <dgm:spPr/>
    </dgm:pt>
    <dgm:pt modelId="{5598E528-AC28-4A64-ABCA-C37128E6EBDB}" type="pres">
      <dgm:prSet presAssocID="{6B7E4555-AA8D-43EE-B1F6-5F9665539992}" presName="parentText" presStyleLbl="node1" presStyleIdx="2" presStyleCnt="6">
        <dgm:presLayoutVars>
          <dgm:chMax val="1"/>
          <dgm:bulletEnabled val="1"/>
        </dgm:presLayoutVars>
      </dgm:prSet>
      <dgm:spPr/>
    </dgm:pt>
    <dgm:pt modelId="{19E14B4E-602B-45B9-8BFF-80AA2C9C2139}" type="pres">
      <dgm:prSet presAssocID="{AE027010-64BA-4846-92C4-0CDB38B0FBE0}" presName="sp" presStyleCnt="0"/>
      <dgm:spPr/>
    </dgm:pt>
    <dgm:pt modelId="{FA1F9CCF-D535-4A41-B54F-1DCE24205E28}" type="pres">
      <dgm:prSet presAssocID="{F4C4C9BF-18A5-4338-8262-D0CE8E42D3C8}" presName="linNode" presStyleCnt="0"/>
      <dgm:spPr/>
    </dgm:pt>
    <dgm:pt modelId="{00883CE8-452C-4EDE-852D-1071400F97DE}" type="pres">
      <dgm:prSet presAssocID="{F4C4C9BF-18A5-4338-8262-D0CE8E42D3C8}" presName="parentText" presStyleLbl="node1" presStyleIdx="3" presStyleCnt="6">
        <dgm:presLayoutVars>
          <dgm:chMax val="1"/>
          <dgm:bulletEnabled val="1"/>
        </dgm:presLayoutVars>
      </dgm:prSet>
      <dgm:spPr/>
    </dgm:pt>
    <dgm:pt modelId="{47D06C3D-CA98-4D7B-AEE7-E1E056B9C803}" type="pres">
      <dgm:prSet presAssocID="{25132362-3BEB-49A2-B2A9-1374EFD56A11}" presName="sp" presStyleCnt="0"/>
      <dgm:spPr/>
    </dgm:pt>
    <dgm:pt modelId="{B927BFE8-FAED-4D19-BA04-2962395E9D15}" type="pres">
      <dgm:prSet presAssocID="{7E4359F7-7BFF-427D-B322-C9C5C3ECA613}" presName="linNode" presStyleCnt="0"/>
      <dgm:spPr/>
    </dgm:pt>
    <dgm:pt modelId="{CB8B928E-DB17-4DD0-B324-2F61AFAA2BC3}" type="pres">
      <dgm:prSet presAssocID="{7E4359F7-7BFF-427D-B322-C9C5C3ECA613}" presName="parentText" presStyleLbl="node1" presStyleIdx="4" presStyleCnt="6">
        <dgm:presLayoutVars>
          <dgm:chMax val="1"/>
          <dgm:bulletEnabled val="1"/>
        </dgm:presLayoutVars>
      </dgm:prSet>
      <dgm:spPr/>
    </dgm:pt>
    <dgm:pt modelId="{754D5C95-8363-4D81-A305-C2C9B602A4DA}" type="pres">
      <dgm:prSet presAssocID="{81F70A58-6E70-4181-A0F2-573621DE9064}" presName="sp" presStyleCnt="0"/>
      <dgm:spPr/>
    </dgm:pt>
    <dgm:pt modelId="{F69F01C7-CA10-429C-A0F0-1E59960D043A}" type="pres">
      <dgm:prSet presAssocID="{FD4F530C-E716-4C32-B8B2-15E41E0BA446}" presName="linNode" presStyleCnt="0"/>
      <dgm:spPr/>
    </dgm:pt>
    <dgm:pt modelId="{F7459DDA-48CD-42C2-8C11-1245DC5DF071}" type="pres">
      <dgm:prSet presAssocID="{FD4F530C-E716-4C32-B8B2-15E41E0BA446}" presName="parentText" presStyleLbl="node1" presStyleIdx="5" presStyleCnt="6">
        <dgm:presLayoutVars>
          <dgm:chMax val="1"/>
          <dgm:bulletEnabled val="1"/>
        </dgm:presLayoutVars>
      </dgm:prSet>
      <dgm:spPr/>
    </dgm:pt>
  </dgm:ptLst>
  <dgm:cxnLst>
    <dgm:cxn modelId="{E1969277-A9FF-4625-A435-FBAF757E170C}" srcId="{551E8661-BF61-41CE-958D-83521F8D7B78}" destId="{18A5E133-E56C-4CC9-BF0B-1B1C923E4DB7}" srcOrd="0" destOrd="0" parTransId="{C3CD8357-172A-4376-9BAE-FE83B557FD27}" sibTransId="{C50BD321-F701-438C-9AF0-34C86F6D6B95}"/>
    <dgm:cxn modelId="{430C5F6B-9E77-4D29-8882-584AEED5E5FE}" type="presOf" srcId="{65BB59B0-9AA3-48B6-B54E-B935B846720B}" destId="{D7B6721F-728B-4612-BB84-BEF6A67DD902}" srcOrd="0" destOrd="0" presId="urn:microsoft.com/office/officeart/2005/8/layout/vList5"/>
    <dgm:cxn modelId="{7C3A1B79-564C-4678-B0F7-1E4057004195}" srcId="{551E8661-BF61-41CE-958D-83521F8D7B78}" destId="{F4C4C9BF-18A5-4338-8262-D0CE8E42D3C8}" srcOrd="3" destOrd="0" parTransId="{FDE29C93-86E4-4952-AF61-652EA5962B1B}" sibTransId="{25132362-3BEB-49A2-B2A9-1374EFD56A11}"/>
    <dgm:cxn modelId="{14257F1C-EC15-4074-8D3D-61EE6767A2BF}" srcId="{551E8661-BF61-41CE-958D-83521F8D7B78}" destId="{65BB59B0-9AA3-48B6-B54E-B935B846720B}" srcOrd="1" destOrd="0" parTransId="{D889625C-158F-4335-985A-4E0BD4746D57}" sibTransId="{76DC7743-009A-42E6-9ADD-5837708E36E1}"/>
    <dgm:cxn modelId="{64A160E6-0DE1-42DF-8AB4-716F4B98AE99}" srcId="{551E8661-BF61-41CE-958D-83521F8D7B78}" destId="{6B7E4555-AA8D-43EE-B1F6-5F9665539992}" srcOrd="2" destOrd="0" parTransId="{5EBDE817-EBAF-4128-A08E-4210DC7AFEE6}" sibTransId="{AE027010-64BA-4846-92C4-0CDB38B0FBE0}"/>
    <dgm:cxn modelId="{8747D1F2-A192-48C3-A8CA-811B3D3A55F0}" type="presOf" srcId="{551E8661-BF61-41CE-958D-83521F8D7B78}" destId="{E112847F-AB1D-478F-9612-D33B8641C9ED}" srcOrd="0" destOrd="0" presId="urn:microsoft.com/office/officeart/2005/8/layout/vList5"/>
    <dgm:cxn modelId="{E5862519-CC62-47E3-833C-96D3C5558154}" type="presOf" srcId="{F4C4C9BF-18A5-4338-8262-D0CE8E42D3C8}" destId="{00883CE8-452C-4EDE-852D-1071400F97DE}" srcOrd="0" destOrd="0" presId="urn:microsoft.com/office/officeart/2005/8/layout/vList5"/>
    <dgm:cxn modelId="{F16EB9B4-17B3-4750-B579-47A88D55ED3B}" type="presOf" srcId="{18A5E133-E56C-4CC9-BF0B-1B1C923E4DB7}" destId="{42ED7B07-416E-4897-849A-8708DF0E7099}" srcOrd="0" destOrd="0" presId="urn:microsoft.com/office/officeart/2005/8/layout/vList5"/>
    <dgm:cxn modelId="{634FCD17-0C85-4699-B542-7E93A0D67FBC}" type="presOf" srcId="{7E4359F7-7BFF-427D-B322-C9C5C3ECA613}" destId="{CB8B928E-DB17-4DD0-B324-2F61AFAA2BC3}" srcOrd="0" destOrd="0" presId="urn:microsoft.com/office/officeart/2005/8/layout/vList5"/>
    <dgm:cxn modelId="{E34B5075-18C6-4480-8541-E7F2C4B155C5}" type="presOf" srcId="{FD4F530C-E716-4C32-B8B2-15E41E0BA446}" destId="{F7459DDA-48CD-42C2-8C11-1245DC5DF071}" srcOrd="0" destOrd="0" presId="urn:microsoft.com/office/officeart/2005/8/layout/vList5"/>
    <dgm:cxn modelId="{4B5C35DA-0E6B-408A-A97F-6FB26FD560D0}" srcId="{551E8661-BF61-41CE-958D-83521F8D7B78}" destId="{FD4F530C-E716-4C32-B8B2-15E41E0BA446}" srcOrd="5" destOrd="0" parTransId="{C9AA03B1-CB3F-4B7B-ADEA-3433969BEF9B}" sibTransId="{CD9DA161-CAD8-47AF-9EA0-453EEAB53295}"/>
    <dgm:cxn modelId="{A5EC595B-EBD1-494C-A97B-482351A24B4A}" srcId="{551E8661-BF61-41CE-958D-83521F8D7B78}" destId="{7E4359F7-7BFF-427D-B322-C9C5C3ECA613}" srcOrd="4" destOrd="0" parTransId="{170FEBDC-EA4E-4E14-ABE3-CF26BF6F969C}" sibTransId="{81F70A58-6E70-4181-A0F2-573621DE9064}"/>
    <dgm:cxn modelId="{545E4222-5F64-4D04-B70E-AA2DF94C64B4}" type="presOf" srcId="{6B7E4555-AA8D-43EE-B1F6-5F9665539992}" destId="{5598E528-AC28-4A64-ABCA-C37128E6EBDB}" srcOrd="0" destOrd="0" presId="urn:microsoft.com/office/officeart/2005/8/layout/vList5"/>
    <dgm:cxn modelId="{3ED59166-5D3A-4C38-A21D-70587F0F0A25}" type="presParOf" srcId="{E112847F-AB1D-478F-9612-D33B8641C9ED}" destId="{C1FE83A0-6B8C-4447-BAF7-18120D81D08A}" srcOrd="0" destOrd="0" presId="urn:microsoft.com/office/officeart/2005/8/layout/vList5"/>
    <dgm:cxn modelId="{34E199FB-8D26-4783-847C-7AACAAB6BFBE}" type="presParOf" srcId="{C1FE83A0-6B8C-4447-BAF7-18120D81D08A}" destId="{42ED7B07-416E-4897-849A-8708DF0E7099}" srcOrd="0" destOrd="0" presId="urn:microsoft.com/office/officeart/2005/8/layout/vList5"/>
    <dgm:cxn modelId="{C3FC6574-C7FE-4414-9473-0BB0B514BCB2}" type="presParOf" srcId="{E112847F-AB1D-478F-9612-D33B8641C9ED}" destId="{E4EC8D6D-9EC4-4730-97D4-26553410E848}" srcOrd="1" destOrd="0" presId="urn:microsoft.com/office/officeart/2005/8/layout/vList5"/>
    <dgm:cxn modelId="{49EDB0BB-96BB-490F-B988-2E0093729828}" type="presParOf" srcId="{E112847F-AB1D-478F-9612-D33B8641C9ED}" destId="{7B482707-1904-44FB-AA37-DF63CADB34CE}" srcOrd="2" destOrd="0" presId="urn:microsoft.com/office/officeart/2005/8/layout/vList5"/>
    <dgm:cxn modelId="{49785BEA-3FB7-4DEC-9368-C804D0BC54C8}" type="presParOf" srcId="{7B482707-1904-44FB-AA37-DF63CADB34CE}" destId="{D7B6721F-728B-4612-BB84-BEF6A67DD902}" srcOrd="0" destOrd="0" presId="urn:microsoft.com/office/officeart/2005/8/layout/vList5"/>
    <dgm:cxn modelId="{9A9EC608-3191-42E9-9093-D49B7D2210D8}" type="presParOf" srcId="{E112847F-AB1D-478F-9612-D33B8641C9ED}" destId="{ED8AA6FA-E0DC-42E2-AB43-CDF862B0189C}" srcOrd="3" destOrd="0" presId="urn:microsoft.com/office/officeart/2005/8/layout/vList5"/>
    <dgm:cxn modelId="{24A687F0-43D9-47AF-A9E4-9B6F5A660FF0}" type="presParOf" srcId="{E112847F-AB1D-478F-9612-D33B8641C9ED}" destId="{CD3D9E6B-19F4-4710-A7AF-2AE4D7666C5A}" srcOrd="4" destOrd="0" presId="urn:microsoft.com/office/officeart/2005/8/layout/vList5"/>
    <dgm:cxn modelId="{AE0FD0C2-614E-4F9B-BCF2-240326E932FB}" type="presParOf" srcId="{CD3D9E6B-19F4-4710-A7AF-2AE4D7666C5A}" destId="{5598E528-AC28-4A64-ABCA-C37128E6EBDB}" srcOrd="0" destOrd="0" presId="urn:microsoft.com/office/officeart/2005/8/layout/vList5"/>
    <dgm:cxn modelId="{FE1E409F-5DAE-42BC-AD78-E68B38EDC5D5}" type="presParOf" srcId="{E112847F-AB1D-478F-9612-D33B8641C9ED}" destId="{19E14B4E-602B-45B9-8BFF-80AA2C9C2139}" srcOrd="5" destOrd="0" presId="urn:microsoft.com/office/officeart/2005/8/layout/vList5"/>
    <dgm:cxn modelId="{AB901B42-2133-4ECD-840B-D2FA5E2928E3}" type="presParOf" srcId="{E112847F-AB1D-478F-9612-D33B8641C9ED}" destId="{FA1F9CCF-D535-4A41-B54F-1DCE24205E28}" srcOrd="6" destOrd="0" presId="urn:microsoft.com/office/officeart/2005/8/layout/vList5"/>
    <dgm:cxn modelId="{80D32E06-7611-487A-A83E-E53C9DF86E7E}" type="presParOf" srcId="{FA1F9CCF-D535-4A41-B54F-1DCE24205E28}" destId="{00883CE8-452C-4EDE-852D-1071400F97DE}" srcOrd="0" destOrd="0" presId="urn:microsoft.com/office/officeart/2005/8/layout/vList5"/>
    <dgm:cxn modelId="{08FA1E4B-8D50-4FDC-9B30-37888CED88A9}" type="presParOf" srcId="{E112847F-AB1D-478F-9612-D33B8641C9ED}" destId="{47D06C3D-CA98-4D7B-AEE7-E1E056B9C803}" srcOrd="7" destOrd="0" presId="urn:microsoft.com/office/officeart/2005/8/layout/vList5"/>
    <dgm:cxn modelId="{F8230B9A-9228-433C-975E-F88D25C2FD6E}" type="presParOf" srcId="{E112847F-AB1D-478F-9612-D33B8641C9ED}" destId="{B927BFE8-FAED-4D19-BA04-2962395E9D15}" srcOrd="8" destOrd="0" presId="urn:microsoft.com/office/officeart/2005/8/layout/vList5"/>
    <dgm:cxn modelId="{F59ADD82-F904-4B51-97E7-08A112FBB648}" type="presParOf" srcId="{B927BFE8-FAED-4D19-BA04-2962395E9D15}" destId="{CB8B928E-DB17-4DD0-B324-2F61AFAA2BC3}" srcOrd="0" destOrd="0" presId="urn:microsoft.com/office/officeart/2005/8/layout/vList5"/>
    <dgm:cxn modelId="{C33F16EB-FBDD-4649-8C9D-03263CBBFE52}" type="presParOf" srcId="{E112847F-AB1D-478F-9612-D33B8641C9ED}" destId="{754D5C95-8363-4D81-A305-C2C9B602A4DA}" srcOrd="9" destOrd="0" presId="urn:microsoft.com/office/officeart/2005/8/layout/vList5"/>
    <dgm:cxn modelId="{93B43669-5D73-49CB-9716-0502B263DAF5}" type="presParOf" srcId="{E112847F-AB1D-478F-9612-D33B8641C9ED}" destId="{F69F01C7-CA10-429C-A0F0-1E59960D043A}" srcOrd="10" destOrd="0" presId="urn:microsoft.com/office/officeart/2005/8/layout/vList5"/>
    <dgm:cxn modelId="{6C3BFA81-45BB-429D-8D84-16AD79A6C15E}" type="presParOf" srcId="{F69F01C7-CA10-429C-A0F0-1E59960D043A}" destId="{F7459DDA-48CD-42C2-8C11-1245DC5DF071}" srcOrd="0" destOrd="0" presId="urn:microsoft.com/office/officeart/2005/8/layout/vList5"/>
  </dgm:cxnLst>
  <dgm:bg/>
  <dgm:whole/>
</dgm:dataModel>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(2)</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1430 – 1431</a:t>
            </a:r>
            <a:r>
              <a:rPr lang="ar-SA" sz="1700" b="1" dirty="0">
                <a:solidFill>
                  <a:srgbClr val="7F7F7F"/>
                </a:solidFill>
                <a:latin typeface="Calibri" pitchFamily="34" charset="0"/>
                <a:cs typeface="Times New Roman" pitchFamily="18" charset="0"/>
              </a:rPr>
              <a:t>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الثالثة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المفعول المطلق</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ar-SA" dirty="0" smtClean="0"/>
              <a:t>عناصر المحاضرة</a:t>
            </a:r>
            <a:endParaRPr lang="en-US" dirty="0"/>
          </a:p>
        </p:txBody>
      </p:sp>
      <p:graphicFrame>
        <p:nvGraphicFramePr>
          <p:cNvPr id="5" name="عنصر نائب للمحتوى 4"/>
          <p:cNvGraphicFramePr>
            <a:graphicFrameLocks noGrp="1"/>
          </p:cNvGraphicFramePr>
          <p:nvPr>
            <p:ph idx="1"/>
          </p:nvPr>
        </p:nvGraphicFramePr>
        <p:xfrm>
          <a:off x="49530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اقرا الجملة التالية:</a:t>
            </a:r>
          </a:p>
          <a:p>
            <a:pPr algn="just" rtl="1" eaLnBrk="1" hangingPunct="1"/>
            <a:r>
              <a:rPr lang="ar-SA" b="1" dirty="0" smtClean="0">
                <a:cs typeface="Arial" pitchFamily="34" charset="0"/>
              </a:rPr>
              <a:t>”ضربَ </a:t>
            </a:r>
            <a:r>
              <a:rPr lang="ar-SA" b="1" dirty="0" smtClean="0">
                <a:cs typeface="Arial" pitchFamily="34" charset="0"/>
              </a:rPr>
              <a:t>السيّدُ </a:t>
            </a:r>
            <a:r>
              <a:rPr lang="ar-SA" b="1" dirty="0" smtClean="0">
                <a:cs typeface="Arial" pitchFamily="34" charset="0"/>
              </a:rPr>
              <a:t>عبدَهُ يومَ الجمعةِ وصلاةَ العصرِ تأديباً له ضرباً شديداً“</a:t>
            </a:r>
          </a:p>
          <a:p>
            <a:pPr algn="just" rtl="1" eaLnBrk="1" hangingPunct="1"/>
            <a:r>
              <a:rPr lang="ar-SA" b="1" dirty="0" smtClean="0">
                <a:cs typeface="Arial" pitchFamily="34" charset="0"/>
              </a:rPr>
              <a:t>الفعل المتعدي يقع على شيء فيسمّى المفعول </a:t>
            </a:r>
            <a:r>
              <a:rPr lang="ar-SA" b="1" dirty="0" smtClean="0">
                <a:solidFill>
                  <a:srgbClr val="FF0000"/>
                </a:solidFill>
                <a:cs typeface="Arial" pitchFamily="34" charset="0"/>
              </a:rPr>
              <a:t>ب</a:t>
            </a:r>
            <a:r>
              <a:rPr lang="ar-SA" b="1" dirty="0" smtClean="0">
                <a:cs typeface="Arial" pitchFamily="34" charset="0"/>
              </a:rPr>
              <a:t>ه(عبده)</a:t>
            </a:r>
          </a:p>
          <a:p>
            <a:pPr algn="just" rtl="1" eaLnBrk="1" hangingPunct="1"/>
            <a:r>
              <a:rPr lang="ar-SA" b="1" dirty="0" smtClean="0">
                <a:cs typeface="Arial" pitchFamily="34" charset="0"/>
              </a:rPr>
              <a:t>والفعل يقع في زمن معين فيسمى المفعول </a:t>
            </a:r>
            <a:r>
              <a:rPr lang="ar-SA" b="1" dirty="0" smtClean="0">
                <a:solidFill>
                  <a:srgbClr val="FF0000"/>
                </a:solidFill>
                <a:cs typeface="Arial" pitchFamily="34" charset="0"/>
              </a:rPr>
              <a:t>في</a:t>
            </a:r>
            <a:r>
              <a:rPr lang="ar-SA" b="1" dirty="0" smtClean="0">
                <a:cs typeface="Arial" pitchFamily="34" charset="0"/>
              </a:rPr>
              <a:t>ه(يوم)</a:t>
            </a:r>
          </a:p>
          <a:p>
            <a:pPr algn="just" rtl="1" eaLnBrk="1" hangingPunct="1"/>
            <a:r>
              <a:rPr lang="ar-SA" b="1" dirty="0" smtClean="0">
                <a:cs typeface="Arial" pitchFamily="34" charset="0"/>
              </a:rPr>
              <a:t>والفعل يقع لسبب معين فيسمى المفعول </a:t>
            </a:r>
            <a:r>
              <a:rPr lang="ar-SA" b="1" dirty="0" smtClean="0">
                <a:solidFill>
                  <a:srgbClr val="FF0000"/>
                </a:solidFill>
                <a:cs typeface="Arial" pitchFamily="34" charset="0"/>
              </a:rPr>
              <a:t>لأ</a:t>
            </a:r>
            <a:r>
              <a:rPr lang="ar-SA" b="1" dirty="0" smtClean="0">
                <a:cs typeface="Arial" pitchFamily="34" charset="0"/>
              </a:rPr>
              <a:t>جله(تأديباً)</a:t>
            </a:r>
          </a:p>
          <a:p>
            <a:pPr algn="just" rtl="1" eaLnBrk="1" hangingPunct="1"/>
            <a:r>
              <a:rPr lang="ar-SA" b="1" dirty="0" smtClean="0">
                <a:cs typeface="Arial" pitchFamily="34" charset="0"/>
              </a:rPr>
              <a:t>ويقع بصحبة حدث أو شيء معين فيسمى المفعول </a:t>
            </a:r>
            <a:r>
              <a:rPr lang="ar-SA" b="1" dirty="0" smtClean="0">
                <a:solidFill>
                  <a:srgbClr val="FF0000"/>
                </a:solidFill>
                <a:cs typeface="Arial" pitchFamily="34" charset="0"/>
              </a:rPr>
              <a:t>مع</a:t>
            </a:r>
            <a:r>
              <a:rPr lang="ar-SA" b="1" dirty="0" smtClean="0">
                <a:cs typeface="Arial" pitchFamily="34" charset="0"/>
              </a:rPr>
              <a:t>ه(صلاة)</a:t>
            </a:r>
          </a:p>
          <a:p>
            <a:pPr algn="just" rtl="1" eaLnBrk="1" hangingPunct="1"/>
            <a:r>
              <a:rPr lang="ar-SA" b="1" dirty="0" smtClean="0">
                <a:cs typeface="Arial" pitchFamily="34" charset="0"/>
              </a:rPr>
              <a:t>نلاحظ أن المفاعيل الأربعة السابقة </a:t>
            </a:r>
            <a:r>
              <a:rPr lang="ar-SA" b="1" dirty="0" smtClean="0">
                <a:cs typeface="Arial" pitchFamily="34" charset="0"/>
              </a:rPr>
              <a:t>مقيّدة </a:t>
            </a:r>
            <a:r>
              <a:rPr lang="ar-SA" b="1" dirty="0" smtClean="0">
                <a:cs typeface="Arial" pitchFamily="34" charset="0"/>
              </a:rPr>
              <a:t>بحرف جر(به، فيه، لأجله،معه) لكن هناك مفعولاً غير مقيد(مطلق) فسمي المفعول المطلق(ضرباً)</a:t>
            </a:r>
          </a:p>
          <a:p>
            <a:pPr algn="just" rtl="1"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تعريف المفعول المطلق وحكمه</a:t>
            </a:r>
            <a:br>
              <a:rPr lang="ar-SA" dirty="0" smtClean="0"/>
            </a:br>
            <a:endParaRPr lang="ar-SA" dirty="0"/>
          </a:p>
        </p:txBody>
      </p:sp>
      <p:sp>
        <p:nvSpPr>
          <p:cNvPr id="3" name="Content Placeholder 2"/>
          <p:cNvSpPr>
            <a:spLocks noGrp="1"/>
          </p:cNvSpPr>
          <p:nvPr>
            <p:ph idx="1"/>
          </p:nvPr>
        </p:nvSpPr>
        <p:spPr/>
        <p:txBody>
          <a:bodyPr/>
          <a:lstStyle/>
          <a:p>
            <a:r>
              <a:rPr lang="ar-SA" dirty="0" smtClean="0"/>
              <a:t>هو مصدر الفعل أو ما ينوب عنه </a:t>
            </a:r>
            <a:r>
              <a:rPr lang="ar-SA" dirty="0" smtClean="0"/>
              <a:t>يأتي </a:t>
            </a:r>
            <a:r>
              <a:rPr lang="ar-SA" dirty="0" smtClean="0"/>
              <a:t>لتوكيد الفعل أو بيان نوعه أو بيان عدد مرات حدوثه و</a:t>
            </a:r>
            <a:r>
              <a:rPr lang="ar-SA" dirty="0" smtClean="0">
                <a:solidFill>
                  <a:srgbClr val="FF0000"/>
                </a:solidFill>
              </a:rPr>
              <a:t>حكمه النصب</a:t>
            </a:r>
            <a:r>
              <a:rPr lang="ar-SA" dirty="0" smtClean="0"/>
              <a:t>.</a:t>
            </a:r>
          </a:p>
          <a:p>
            <a:r>
              <a:rPr lang="ar-SA" dirty="0" smtClean="0"/>
              <a:t>شرب الصادي الماء </a:t>
            </a:r>
            <a:r>
              <a:rPr lang="ar-SA" dirty="0" smtClean="0">
                <a:solidFill>
                  <a:srgbClr val="FF0000"/>
                </a:solidFill>
              </a:rPr>
              <a:t>شرباً</a:t>
            </a:r>
            <a:r>
              <a:rPr lang="ar-SA" dirty="0" smtClean="0"/>
              <a:t>.</a:t>
            </a:r>
          </a:p>
          <a:p>
            <a:r>
              <a:rPr lang="ar-SA" dirty="0" smtClean="0"/>
              <a:t>كلمة(شرب) هي مصدر الفعل شرب وقد </a:t>
            </a:r>
            <a:r>
              <a:rPr lang="ar-SA" dirty="0" smtClean="0"/>
              <a:t>أكّدت </a:t>
            </a:r>
            <a:r>
              <a:rPr lang="ar-SA" dirty="0" smtClean="0"/>
              <a:t>عملية الشرب وجاءت منصوبة لذا فهي مفعول مطلق منصوب وعلامة نصبه الفتحة.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أنواعه/أغراضه</a:t>
            </a:r>
            <a:endParaRPr lang="ar-SA" dirty="0"/>
          </a:p>
        </p:txBody>
      </p:sp>
      <p:sp>
        <p:nvSpPr>
          <p:cNvPr id="3" name="Content Placeholder 2"/>
          <p:cNvSpPr>
            <a:spLocks noGrp="1"/>
          </p:cNvSpPr>
          <p:nvPr>
            <p:ph idx="1"/>
          </p:nvPr>
        </p:nvSpPr>
        <p:spPr/>
        <p:txBody>
          <a:bodyPr/>
          <a:lstStyle/>
          <a:p>
            <a:pPr rtl="1"/>
            <a:r>
              <a:rPr lang="ar-SA" b="1" dirty="0" smtClean="0"/>
              <a:t>يأتي المفعول المطلق </a:t>
            </a:r>
            <a:r>
              <a:rPr lang="ar-SA" b="1" dirty="0" smtClean="0"/>
              <a:t>لأحد ثلاثة </a:t>
            </a:r>
            <a:r>
              <a:rPr lang="ar-SA" b="1" dirty="0" smtClean="0"/>
              <a:t>أغراض:</a:t>
            </a:r>
          </a:p>
          <a:p>
            <a:pPr rtl="1">
              <a:buFont typeface="Wingdings" pitchFamily="2" charset="2"/>
              <a:buChar char="§"/>
            </a:pPr>
            <a:r>
              <a:rPr lang="ar-SA" b="1" dirty="0" smtClean="0"/>
              <a:t>تأكيد الفعل.</a:t>
            </a:r>
          </a:p>
          <a:p>
            <a:pPr rtl="1">
              <a:buFont typeface="Wingdings" pitchFamily="2" charset="2"/>
              <a:buChar char="§"/>
            </a:pPr>
            <a:r>
              <a:rPr lang="ar-SA" b="1" dirty="0" smtClean="0"/>
              <a:t>بيان نوعه.</a:t>
            </a:r>
          </a:p>
          <a:p>
            <a:pPr rtl="1">
              <a:buFont typeface="Wingdings" pitchFamily="2" charset="2"/>
              <a:buChar char="§"/>
            </a:pPr>
            <a:r>
              <a:rPr lang="ar-SA" b="1" dirty="0" smtClean="0"/>
              <a:t>بيان عدد مرات حدوثه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algn="ctr"/>
            <a:r>
              <a:rPr lang="ar-SA" dirty="0" smtClean="0"/>
              <a:t>النوع الأول:المؤكد لفعله</a:t>
            </a:r>
            <a:endParaRPr lang="ar-SA" dirty="0"/>
          </a:p>
        </p:txBody>
      </p:sp>
      <p:sp>
        <p:nvSpPr>
          <p:cNvPr id="3" name="Content Placeholder 2"/>
          <p:cNvSpPr>
            <a:spLocks noGrp="1"/>
          </p:cNvSpPr>
          <p:nvPr>
            <p:ph idx="1"/>
          </p:nvPr>
        </p:nvSpPr>
        <p:spPr>
          <a:xfrm>
            <a:off x="495300" y="1371600"/>
            <a:ext cx="8915400" cy="4754563"/>
          </a:xfrm>
        </p:spPr>
        <p:txBody>
          <a:bodyPr/>
          <a:lstStyle/>
          <a:p>
            <a:pPr rtl="1"/>
            <a:r>
              <a:rPr lang="ar-SA" dirty="0" smtClean="0"/>
              <a:t>قال محمد: كلمتُ مديرَ الجامعةِ.</a:t>
            </a:r>
          </a:p>
          <a:p>
            <a:pPr rtl="1"/>
            <a:r>
              <a:rPr lang="ar-SA" dirty="0" smtClean="0"/>
              <a:t>وقال تعالى:“وكلّم اللهُ موسى </a:t>
            </a:r>
            <a:r>
              <a:rPr lang="ar-SA" dirty="0" smtClean="0">
                <a:solidFill>
                  <a:srgbClr val="FF0000"/>
                </a:solidFill>
              </a:rPr>
              <a:t>تكليما</a:t>
            </a:r>
            <a:r>
              <a:rPr lang="ar-SA" dirty="0" smtClean="0"/>
              <a:t>“</a:t>
            </a:r>
          </a:p>
          <a:p>
            <a:pPr rtl="1"/>
            <a:r>
              <a:rPr lang="ar-SA" dirty="0" smtClean="0"/>
              <a:t>ما الغاية من ذكر المصدر (تكليما) في الآية الكريمة مع إن الآية من دونها تؤدي المعنى العام؟؟؟؟</a:t>
            </a:r>
          </a:p>
          <a:p>
            <a:pPr rtl="1"/>
            <a:r>
              <a:rPr lang="ar-SA" dirty="0" smtClean="0"/>
              <a:t>لا شك أنك تلاحظ أن تكليم محمد لمدير الجامعة أمر عادي فهو لا يحتاج إلى تأكيد، لكن تكليم الله جل جلاله لموسى عليه السلام أمر غير عادي لذا احتاج الفعل إلى مصدره ليؤكده.</a:t>
            </a:r>
          </a:p>
          <a:p>
            <a:pPr rtl="1"/>
            <a:r>
              <a:rPr lang="ar-SA" dirty="0" smtClean="0"/>
              <a:t>إذاً: تكليماً: مفعول مطلق منصوب وعلامة نصبه الفتحه. والغرض منه توكيد الفعل.</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تابع النوع الأول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
        <p:nvSpPr>
          <p:cNvPr id="6" name="Content Placeholder 5"/>
          <p:cNvSpPr>
            <a:spLocks noGrp="1"/>
          </p:cNvSpPr>
          <p:nvPr>
            <p:ph idx="1"/>
          </p:nvPr>
        </p:nvSpPr>
        <p:spPr/>
        <p:txBody>
          <a:bodyPr/>
          <a:lstStyle/>
          <a:p>
            <a:pPr rtl="1"/>
            <a:r>
              <a:rPr lang="ar-SA" dirty="0" smtClean="0"/>
              <a:t>ومثلها:</a:t>
            </a:r>
          </a:p>
          <a:p>
            <a:pPr rtl="1"/>
            <a:r>
              <a:rPr lang="ar-SA" dirty="0" smtClean="0"/>
              <a:t>”</a:t>
            </a:r>
            <a:r>
              <a:rPr lang="ar-SA" dirty="0" smtClean="0"/>
              <a:t>كُلَّما </a:t>
            </a:r>
            <a:r>
              <a:rPr lang="ar-SA" dirty="0" smtClean="0"/>
              <a:t>رُزقوا منها من </a:t>
            </a:r>
            <a:r>
              <a:rPr lang="ar-SA" dirty="0" smtClean="0"/>
              <a:t>ثمرةٍ </a:t>
            </a:r>
            <a:r>
              <a:rPr lang="ar-SA" dirty="0" smtClean="0">
                <a:solidFill>
                  <a:srgbClr val="FF0000"/>
                </a:solidFill>
              </a:rPr>
              <a:t>رزقاً</a:t>
            </a:r>
            <a:r>
              <a:rPr lang="ar-SA" dirty="0" smtClean="0"/>
              <a:t>“</a:t>
            </a:r>
          </a:p>
          <a:p>
            <a:pPr rtl="1"/>
            <a:r>
              <a:rPr lang="ar-SA" dirty="0" smtClean="0"/>
              <a:t>رزقاً: مفعول مطلق منصوب وعلامة نصبه الفتحة.</a:t>
            </a:r>
          </a:p>
          <a:p>
            <a:pPr rtl="1"/>
            <a:r>
              <a:rPr lang="ar-SA" dirty="0" smtClean="0"/>
              <a:t>نوعه: جاء مؤكداً لفعله.</a:t>
            </a:r>
          </a:p>
          <a:p>
            <a:pPr rtl="1"/>
            <a:r>
              <a:rPr lang="ar-SA" dirty="0" smtClean="0"/>
              <a:t>”صلّوا عليه وسلموا </a:t>
            </a:r>
            <a:r>
              <a:rPr lang="ar-SA" dirty="0" smtClean="0">
                <a:solidFill>
                  <a:srgbClr val="FF0000"/>
                </a:solidFill>
              </a:rPr>
              <a:t>تسليما</a:t>
            </a:r>
            <a:r>
              <a:rPr lang="ar-SA" dirty="0" smtClean="0"/>
              <a:t>“ (أعرب تسليما)</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النوع الثاني:المبيِّن للنوع</a:t>
            </a:r>
            <a:endParaRPr lang="ar-SA" dirty="0"/>
          </a:p>
        </p:txBody>
      </p:sp>
      <p:sp>
        <p:nvSpPr>
          <p:cNvPr id="3" name="Content Placeholder 2"/>
          <p:cNvSpPr>
            <a:spLocks noGrp="1"/>
          </p:cNvSpPr>
          <p:nvPr>
            <p:ph idx="1"/>
          </p:nvPr>
        </p:nvSpPr>
        <p:spPr/>
        <p:txBody>
          <a:bodyPr/>
          <a:lstStyle/>
          <a:p>
            <a:r>
              <a:rPr lang="ar-SA" dirty="0" smtClean="0"/>
              <a:t>قال تعالى:“وارزقوهم وقولوا لهم </a:t>
            </a:r>
            <a:r>
              <a:rPr lang="ar-SA" dirty="0" smtClean="0">
                <a:solidFill>
                  <a:srgbClr val="FF0000"/>
                </a:solidFill>
              </a:rPr>
              <a:t>قولاً</a:t>
            </a:r>
            <a:r>
              <a:rPr lang="ar-SA" dirty="0" smtClean="0"/>
              <a:t> معروفاً“</a:t>
            </a:r>
          </a:p>
          <a:p>
            <a:r>
              <a:rPr lang="ar-SA" dirty="0" smtClean="0"/>
              <a:t>وقال:“وقل لهم في أنفسهم </a:t>
            </a:r>
            <a:r>
              <a:rPr lang="ar-SA" dirty="0" smtClean="0">
                <a:solidFill>
                  <a:srgbClr val="FF0000"/>
                </a:solidFill>
              </a:rPr>
              <a:t>قولاً</a:t>
            </a:r>
            <a:r>
              <a:rPr lang="ar-SA" dirty="0" smtClean="0"/>
              <a:t> بليغاً“:</a:t>
            </a:r>
          </a:p>
          <a:p>
            <a:r>
              <a:rPr lang="ar-SA" dirty="0" smtClean="0"/>
              <a:t>هل القولان متشابهان في الآيتين؟</a:t>
            </a:r>
          </a:p>
          <a:p>
            <a:r>
              <a:rPr lang="ar-SA" dirty="0" smtClean="0"/>
              <a:t>ماذا يختلف القول في الآية الأولى عنه في الثانية؟</a:t>
            </a:r>
          </a:p>
          <a:p>
            <a:r>
              <a:rPr lang="ar-SA" dirty="0" smtClean="0"/>
              <a:t>طبعاً القولان غير متشابهين فالقول الأول معروف والثاني بليغ، لذا كانت الغاية والغرض من المفعول المطلق بيان نوع الفعل.</a:t>
            </a:r>
          </a:p>
          <a:p>
            <a:r>
              <a:rPr lang="ar-SA" dirty="0" smtClean="0"/>
              <a:t>قولاً: مفعول مطلق منصوب وعلامة نصبه الفتحة.</a:t>
            </a:r>
          </a:p>
          <a:p>
            <a:r>
              <a:rPr lang="ar-SA" dirty="0" smtClean="0"/>
              <a:t>نوعه: مبيِّن للنوع. </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تابع النوع الثاني</a:t>
            </a:r>
            <a:endParaRPr lang="ar-SA" dirty="0"/>
          </a:p>
        </p:txBody>
      </p:sp>
      <p:sp>
        <p:nvSpPr>
          <p:cNvPr id="3" name="Content Placeholder 2"/>
          <p:cNvSpPr>
            <a:spLocks noGrp="1"/>
          </p:cNvSpPr>
          <p:nvPr>
            <p:ph idx="1"/>
          </p:nvPr>
        </p:nvSpPr>
        <p:spPr/>
        <p:txBody>
          <a:bodyPr/>
          <a:lstStyle/>
          <a:p>
            <a:pPr rtl="1"/>
            <a:r>
              <a:rPr lang="ar-SA" sz="2800" dirty="0" smtClean="0"/>
              <a:t>يكون المفعول المطلق مبيناً للنوع في حالتين:</a:t>
            </a:r>
          </a:p>
          <a:p>
            <a:pPr rtl="1"/>
            <a:r>
              <a:rPr lang="ar-SA" sz="2800" dirty="0" smtClean="0"/>
              <a:t>أ. إذا كان موصوفاً كما مر في المثالين السابقين وكما في قوله تعالى:</a:t>
            </a:r>
          </a:p>
          <a:p>
            <a:pPr rtl="1"/>
            <a:r>
              <a:rPr lang="ar-SA" sz="2800" dirty="0" smtClean="0"/>
              <a:t>”ويريد الشيطان أن يضلّهم </a:t>
            </a:r>
            <a:r>
              <a:rPr lang="ar-SA" sz="2800" dirty="0" smtClean="0">
                <a:solidFill>
                  <a:srgbClr val="FF0000"/>
                </a:solidFill>
              </a:rPr>
              <a:t>ضلالاً</a:t>
            </a:r>
            <a:r>
              <a:rPr lang="ar-SA" sz="2800" dirty="0" smtClean="0"/>
              <a:t> بعيدا“</a:t>
            </a:r>
          </a:p>
          <a:p>
            <a:pPr rtl="1"/>
            <a:r>
              <a:rPr lang="ar-SA" sz="2800" dirty="0" smtClean="0"/>
              <a:t>ضلالاً: مفعول مطلق منصوب وعلامة نصبه الفتحة و(بعيدا) صفة منصوبة وعلامة نصبها الفتحة.</a:t>
            </a:r>
          </a:p>
          <a:p>
            <a:pPr rtl="1"/>
            <a:r>
              <a:rPr lang="ar-SA" sz="2800" dirty="0" smtClean="0"/>
              <a:t>ب. إذا كان مضافاً إلى اسم بعده مثل:</a:t>
            </a:r>
          </a:p>
          <a:p>
            <a:pPr rtl="1"/>
            <a:r>
              <a:rPr lang="ar-SA" sz="2800" dirty="0" smtClean="0"/>
              <a:t>قفزتُ </a:t>
            </a:r>
            <a:r>
              <a:rPr lang="ar-SA" sz="2800" dirty="0" smtClean="0">
                <a:solidFill>
                  <a:srgbClr val="FF0000"/>
                </a:solidFill>
              </a:rPr>
              <a:t>قفزَ</a:t>
            </a:r>
            <a:r>
              <a:rPr lang="ar-SA" sz="2800" dirty="0" smtClean="0"/>
              <a:t> الأسدِ وانطلقت </a:t>
            </a:r>
            <a:r>
              <a:rPr lang="ar-SA" sz="2800" dirty="0" smtClean="0">
                <a:solidFill>
                  <a:srgbClr val="FF0000"/>
                </a:solidFill>
              </a:rPr>
              <a:t>انطلاقةَ</a:t>
            </a:r>
            <a:r>
              <a:rPr lang="ar-SA" sz="2800" dirty="0" smtClean="0"/>
              <a:t> السهمِ </a:t>
            </a:r>
          </a:p>
          <a:p>
            <a:pPr rtl="1"/>
            <a:r>
              <a:rPr lang="ar-SA" sz="2800" dirty="0" smtClean="0"/>
              <a:t>قال تعالى:“يرونهم مثليهم </a:t>
            </a:r>
            <a:r>
              <a:rPr lang="ar-SA" sz="2800" dirty="0" smtClean="0">
                <a:solidFill>
                  <a:srgbClr val="FF0000"/>
                </a:solidFill>
              </a:rPr>
              <a:t>رأي </a:t>
            </a:r>
            <a:r>
              <a:rPr lang="ar-SA" sz="2800" dirty="0" smtClean="0"/>
              <a:t>العين</a:t>
            </a:r>
            <a:r>
              <a:rPr lang="ar-SA" sz="2800" dirty="0" smtClean="0"/>
              <a:t>“</a:t>
            </a:r>
          </a:p>
          <a:p>
            <a:pPr rtl="1"/>
            <a:r>
              <a:rPr lang="ar-SA" sz="2800" dirty="0" smtClean="0"/>
              <a:t>رأي: مفعول مطلق منصوب وهو مضاف والعين مضاف إليه مجرور.</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االنوع الثالث: </a:t>
            </a:r>
            <a:r>
              <a:rPr lang="ar-SA" dirty="0" smtClean="0"/>
              <a:t>المبيّن </a:t>
            </a:r>
            <a:r>
              <a:rPr lang="ar-SA" dirty="0" smtClean="0"/>
              <a:t>للعدد</a:t>
            </a:r>
            <a:endParaRPr lang="ar-SA" dirty="0"/>
          </a:p>
        </p:txBody>
      </p:sp>
      <p:sp>
        <p:nvSpPr>
          <p:cNvPr id="3" name="Content Placeholder 2"/>
          <p:cNvSpPr>
            <a:spLocks noGrp="1"/>
          </p:cNvSpPr>
          <p:nvPr>
            <p:ph idx="1"/>
          </p:nvPr>
        </p:nvSpPr>
        <p:spPr/>
        <p:txBody>
          <a:bodyPr/>
          <a:lstStyle/>
          <a:p>
            <a:r>
              <a:rPr lang="ar-SA" dirty="0" smtClean="0"/>
              <a:t>قال تعالى:“ودّ الذين كفروا لو تغفلون عن عن أسلحتكم وأمتعتكم فيميلون عليكم </a:t>
            </a:r>
            <a:r>
              <a:rPr lang="ar-SA" dirty="0" smtClean="0">
                <a:solidFill>
                  <a:srgbClr val="FF0000"/>
                </a:solidFill>
              </a:rPr>
              <a:t>ميلة</a:t>
            </a:r>
            <a:r>
              <a:rPr lang="ar-SA" dirty="0" smtClean="0"/>
              <a:t> واحدة“</a:t>
            </a:r>
          </a:p>
          <a:p>
            <a:r>
              <a:rPr lang="ar-SA" dirty="0" smtClean="0"/>
              <a:t>لاحظ أن الهدف من ذكر (ميلة) هو بيان العدد؛ لذا فهي مفعول مطلق منصوب وعلامة نصبه الفتحة.</a:t>
            </a:r>
          </a:p>
          <a:p>
            <a:r>
              <a:rPr lang="ar-SA" dirty="0" smtClean="0"/>
              <a:t>وتقول: قرأت الكتاب </a:t>
            </a:r>
            <a:r>
              <a:rPr lang="ar-SA" dirty="0" smtClean="0">
                <a:solidFill>
                  <a:srgbClr val="FF0000"/>
                </a:solidFill>
              </a:rPr>
              <a:t>قراءتين</a:t>
            </a:r>
            <a:r>
              <a:rPr lang="ar-SA" dirty="0" smtClean="0"/>
              <a:t>: مفعول مطلق منصوب وعلامة نصبه الياء لأنه مثنى.</a:t>
            </a:r>
          </a:p>
          <a:p>
            <a:r>
              <a:rPr lang="ar-SA" dirty="0" smtClean="0"/>
              <a:t>وتقول: قرأت الكتاب </a:t>
            </a:r>
            <a:r>
              <a:rPr lang="ar-SA" dirty="0" smtClean="0">
                <a:solidFill>
                  <a:srgbClr val="FF0000"/>
                </a:solidFill>
              </a:rPr>
              <a:t>قراءات</a:t>
            </a:r>
            <a:r>
              <a:rPr lang="ar-SA" dirty="0" smtClean="0"/>
              <a:t> ثلاثاً:مفعول مطلق منصوب وعلامة نصبه الكسرة لأنه جمع مؤنث سالم.</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
        <p:nvSpPr>
          <p:cNvPr id="7" name="Content Placeholder 6"/>
          <p:cNvSpPr>
            <a:spLocks noGrp="1"/>
          </p:cNvSpPr>
          <p:nvPr>
            <p:ph idx="1"/>
          </p:nvPr>
        </p:nvSpPr>
        <p:spPr/>
        <p:txBody>
          <a:bodyPr/>
          <a:lstStyle/>
          <a:p>
            <a:r>
              <a:rPr lang="ar-SA" dirty="0" smtClean="0">
                <a:cs typeface="Simplified Arabic" pitchFamily="2" charset="-78"/>
              </a:rPr>
              <a:t>ينوب عن المفعول المطلق أشياء فإذا ناب أحدها أدى وظيفة المفعول المطلق </a:t>
            </a:r>
            <a:r>
              <a:rPr lang="ar-SA" dirty="0" smtClean="0">
                <a:cs typeface="Simplified Arabic" pitchFamily="2" charset="-78"/>
              </a:rPr>
              <a:t>وأُعرب: </a:t>
            </a:r>
            <a:r>
              <a:rPr lang="ar-SA" dirty="0" smtClean="0">
                <a:cs typeface="Simplified Arabic" pitchFamily="2" charset="-78"/>
              </a:rPr>
              <a:t>نائب مفعول مطلق، ومن هذه الأشياء:</a:t>
            </a:r>
          </a:p>
          <a:p>
            <a:r>
              <a:rPr lang="ar-SA" dirty="0" smtClean="0">
                <a:solidFill>
                  <a:srgbClr val="FF0000"/>
                </a:solidFill>
                <a:cs typeface="Simplified Arabic" pitchFamily="2" charset="-78"/>
              </a:rPr>
              <a:t>أولاً:  اسم المصدر</a:t>
            </a:r>
            <a:r>
              <a:rPr lang="ar-SA" dirty="0" smtClean="0">
                <a:cs typeface="Simplified Arabic" pitchFamily="2" charset="-78"/>
              </a:rPr>
              <a:t>:</a:t>
            </a:r>
          </a:p>
          <a:p>
            <a:r>
              <a:rPr lang="ar-SA" dirty="0" smtClean="0">
                <a:cs typeface="Simplified Arabic" pitchFamily="2" charset="-78"/>
              </a:rPr>
              <a:t>لكل فعل مصدر، فإذا جاء مع فعله منصوباً فهو مفعول </a:t>
            </a:r>
            <a:r>
              <a:rPr lang="ar-SA" dirty="0" smtClean="0">
                <a:cs typeface="Simplified Arabic" pitchFamily="2" charset="-78"/>
              </a:rPr>
              <a:t>مطلق، </a:t>
            </a:r>
            <a:r>
              <a:rPr lang="ar-SA" dirty="0" smtClean="0">
                <a:cs typeface="Simplified Arabic" pitchFamily="2" charset="-78"/>
              </a:rPr>
              <a:t>أما إذا جاء مصدر آخر قريب منه في اللفظ فهذا اسم المصدر ويكون نائبَ مفعول مطلق(اسم المصدر: ما تقل عدد حروفه عن حروف الفعل)</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t>كلّمت صديقي </a:t>
            </a:r>
            <a:r>
              <a:rPr lang="ar-SA" dirty="0" smtClean="0">
                <a:solidFill>
                  <a:srgbClr val="FF0000"/>
                </a:solidFill>
              </a:rPr>
              <a:t>كلاماً</a:t>
            </a:r>
            <a:r>
              <a:rPr lang="ar-SA" dirty="0" smtClean="0"/>
              <a:t> حسنا: نائب عن المفعول المطلق منصوب وعلامة نصبه الفتحة(المصدر هو تكليم)</a:t>
            </a:r>
          </a:p>
          <a:p>
            <a:r>
              <a:rPr lang="ar-SA" dirty="0" smtClean="0"/>
              <a:t>”وأنبتها نباتأ </a:t>
            </a:r>
            <a:r>
              <a:rPr lang="ar-SA" dirty="0" smtClean="0">
                <a:solidFill>
                  <a:srgbClr val="FF0000"/>
                </a:solidFill>
              </a:rPr>
              <a:t>حسناً</a:t>
            </a:r>
            <a:r>
              <a:rPr lang="ar-SA" dirty="0" smtClean="0"/>
              <a:t>“:نائب عن المفعول المطلق منصوب وعلامة نصبه الفتحة(المصدر إنبات)</a:t>
            </a:r>
          </a:p>
          <a:p>
            <a:r>
              <a:rPr lang="ar-SA" dirty="0" smtClean="0"/>
              <a:t>توضأت </a:t>
            </a:r>
            <a:r>
              <a:rPr lang="ar-SA" dirty="0" smtClean="0">
                <a:solidFill>
                  <a:srgbClr val="FF0000"/>
                </a:solidFill>
              </a:rPr>
              <a:t>وضوءاً</a:t>
            </a:r>
            <a:r>
              <a:rPr lang="ar-SA" dirty="0" smtClean="0"/>
              <a:t> حسناً: نائب عن المفعول المطلق منصوب وعلامة نصبه الفتحة(المصدر توضُّؤٌ مثل </a:t>
            </a:r>
            <a:r>
              <a:rPr lang="ar-SA" dirty="0" smtClean="0"/>
              <a:t>تعلّمَ </a:t>
            </a:r>
            <a:r>
              <a:rPr lang="ar-SA" dirty="0" smtClean="0"/>
              <a:t>تعلُّم)</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solidFill>
                  <a:srgbClr val="FF0000"/>
                </a:solidFill>
              </a:rPr>
              <a:t>ثانياً: (كل) و(بعض) </a:t>
            </a:r>
            <a:r>
              <a:rPr lang="ar-SA" dirty="0" err="1" smtClean="0">
                <a:solidFill>
                  <a:srgbClr val="FF0000"/>
                </a:solidFill>
              </a:rPr>
              <a:t>و</a:t>
            </a:r>
            <a:r>
              <a:rPr lang="ar-SA" dirty="0" smtClean="0">
                <a:solidFill>
                  <a:srgbClr val="FF0000"/>
                </a:solidFill>
              </a:rPr>
              <a:t>(حق)</a:t>
            </a:r>
            <a:r>
              <a:rPr lang="ar-SA" dirty="0" smtClean="0"/>
              <a:t>إذا </a:t>
            </a:r>
            <a:r>
              <a:rPr lang="ar-SA" dirty="0" smtClean="0"/>
              <a:t>أضيفت </a:t>
            </a:r>
            <a:r>
              <a:rPr lang="ar-SA" dirty="0" smtClean="0"/>
              <a:t>إلى مصدر الفعل المتقدم:</a:t>
            </a:r>
          </a:p>
          <a:p>
            <a:r>
              <a:rPr lang="ar-SA" dirty="0" smtClean="0"/>
              <a:t>”ولا تميلوا </a:t>
            </a:r>
            <a:r>
              <a:rPr lang="ar-SA" dirty="0" smtClean="0">
                <a:solidFill>
                  <a:srgbClr val="FF0000"/>
                </a:solidFill>
              </a:rPr>
              <a:t>كلَّ</a:t>
            </a:r>
            <a:r>
              <a:rPr lang="ar-SA" dirty="0" smtClean="0"/>
              <a:t> الميل“: نائب عن المفعول المطلق منصوب وعلامة نصبه الفتحة.</a:t>
            </a:r>
          </a:p>
          <a:p>
            <a:r>
              <a:rPr lang="ar-SA" dirty="0" smtClean="0"/>
              <a:t>”الذين آتيناهم الكتاب يتلونه </a:t>
            </a:r>
            <a:r>
              <a:rPr lang="ar-SA" dirty="0" smtClean="0">
                <a:solidFill>
                  <a:srgbClr val="FF0000"/>
                </a:solidFill>
              </a:rPr>
              <a:t>حقَّ</a:t>
            </a:r>
            <a:r>
              <a:rPr lang="ar-SA" dirty="0" smtClean="0"/>
              <a:t> تلاوته“:نائب عن المفعول المطلق منصوب وعلامة نصبه الفتحة.</a:t>
            </a:r>
          </a:p>
          <a:p>
            <a:r>
              <a:rPr lang="ar-SA" dirty="0" smtClean="0"/>
              <a:t>وتقول: روّح عن نفسك </a:t>
            </a:r>
            <a:r>
              <a:rPr lang="ar-SA" dirty="0" smtClean="0">
                <a:solidFill>
                  <a:srgbClr val="FF0000"/>
                </a:solidFill>
              </a:rPr>
              <a:t>بعضَ</a:t>
            </a:r>
            <a:r>
              <a:rPr lang="ar-SA" dirty="0" smtClean="0"/>
              <a:t> الترويح: نائب عن المفعول المطلق منصوب وعلامة نصبه الفتحة.</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t>فإذا لم تضف (كل) و(بعض) للمصدر لم تكونا نائبين عن المفعول المطلق:</a:t>
            </a:r>
          </a:p>
          <a:p>
            <a:r>
              <a:rPr lang="ar-SA" dirty="0" smtClean="0"/>
              <a:t>شربت </a:t>
            </a:r>
            <a:r>
              <a:rPr lang="ar-SA" dirty="0" smtClean="0">
                <a:solidFill>
                  <a:srgbClr val="FF0000"/>
                </a:solidFill>
              </a:rPr>
              <a:t>كلَّ</a:t>
            </a:r>
            <a:r>
              <a:rPr lang="ar-SA" dirty="0" smtClean="0"/>
              <a:t> الماء: مفعول به منصوب وعلامة نصبه الفتحة.</a:t>
            </a:r>
          </a:p>
          <a:p>
            <a:r>
              <a:rPr lang="ar-SA" dirty="0" smtClean="0"/>
              <a:t>شربت </a:t>
            </a:r>
            <a:r>
              <a:rPr lang="ar-SA" dirty="0" smtClean="0">
                <a:solidFill>
                  <a:srgbClr val="FF0000"/>
                </a:solidFill>
              </a:rPr>
              <a:t>كلَّ</a:t>
            </a:r>
            <a:r>
              <a:rPr lang="ar-SA" dirty="0" smtClean="0"/>
              <a:t> الشرب: نائب عن المفعول المطلق منصوب وعلامة نصبه الفتحة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solidFill>
                  <a:srgbClr val="FF0000"/>
                </a:solidFill>
              </a:rPr>
              <a:t>ثالثاً: اسم الإشارة</a:t>
            </a:r>
            <a:r>
              <a:rPr lang="ar-SA" dirty="0" smtClean="0"/>
              <a:t>، بشرط أن يشير إلى مصدر الفعل المتقدم:</a:t>
            </a:r>
          </a:p>
          <a:p>
            <a:r>
              <a:rPr lang="ar-SA" dirty="0" smtClean="0"/>
              <a:t>احترم معلمي </a:t>
            </a:r>
            <a:r>
              <a:rPr lang="ar-SA" dirty="0" smtClean="0">
                <a:solidFill>
                  <a:srgbClr val="FF0000"/>
                </a:solidFill>
              </a:rPr>
              <a:t>ذلك</a:t>
            </a:r>
            <a:r>
              <a:rPr lang="ar-SA" dirty="0" smtClean="0"/>
              <a:t> الاحترام الذي تعرفه.</a:t>
            </a:r>
          </a:p>
          <a:p>
            <a:r>
              <a:rPr lang="ar-SA" dirty="0" smtClean="0"/>
              <a:t>ذلك: اسم إشارة مبني في محل نصب نائب عن المفعول المطلق.</a:t>
            </a:r>
          </a:p>
          <a:p>
            <a:r>
              <a:rPr lang="ar-SA" dirty="0" smtClean="0"/>
              <a:t>لاحظ أن اسم الإشارة هنا يشير إلى مصدر الفعل وهو الاحترام.</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solidFill>
                  <a:srgbClr val="FF0000"/>
                </a:solidFill>
              </a:rPr>
              <a:t>رابعاً: الضمير العائد على المصدر</a:t>
            </a:r>
            <a:r>
              <a:rPr lang="ar-SA" dirty="0" smtClean="0"/>
              <a:t>:</a:t>
            </a:r>
          </a:p>
          <a:p>
            <a:r>
              <a:rPr lang="ar-SA" dirty="0" smtClean="0"/>
              <a:t>قال تعالى:“فإنّي أعذّبه عذاباً لا أعذّب</a:t>
            </a:r>
            <a:r>
              <a:rPr lang="ar-SA" dirty="0" smtClean="0">
                <a:solidFill>
                  <a:srgbClr val="FF0000"/>
                </a:solidFill>
              </a:rPr>
              <a:t>ه</a:t>
            </a:r>
            <a:r>
              <a:rPr lang="ar-SA" dirty="0" smtClean="0"/>
              <a:t> أحداً من العالمين“</a:t>
            </a:r>
          </a:p>
          <a:p>
            <a:r>
              <a:rPr lang="ar-SA" dirty="0" smtClean="0"/>
              <a:t>علامَ يعود الضمير الهاء في (أعذّبه</a:t>
            </a:r>
            <a:r>
              <a:rPr lang="ar-SA" dirty="0" smtClean="0"/>
              <a:t>) الثانية؟ </a:t>
            </a:r>
            <a:r>
              <a:rPr lang="ar-SA" dirty="0" smtClean="0"/>
              <a:t>يعود على (عذابا) أي لا أعذب هذا العذاب، لذا </a:t>
            </a:r>
            <a:r>
              <a:rPr lang="ar-SA" dirty="0" smtClean="0"/>
              <a:t>فالهاء </a:t>
            </a:r>
            <a:r>
              <a:rPr lang="ar-SA" dirty="0" smtClean="0"/>
              <a:t>ضمير متصل مبني في محل نصب نائب عن المفعول المطلق.</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solidFill>
                  <a:srgbClr val="FF0000"/>
                </a:solidFill>
              </a:rPr>
              <a:t>خامساً: نوع المصدر</a:t>
            </a:r>
            <a:r>
              <a:rPr lang="ar-SA" dirty="0" smtClean="0"/>
              <a:t>، وذلك في ألفاظ شائعة في الاستعمال مثل:</a:t>
            </a:r>
          </a:p>
          <a:p>
            <a:r>
              <a:rPr lang="ar-SA" dirty="0" smtClean="0"/>
              <a:t>جلستُ </a:t>
            </a:r>
            <a:r>
              <a:rPr lang="ar-SA" dirty="0" smtClean="0">
                <a:solidFill>
                  <a:srgbClr val="FF0000"/>
                </a:solidFill>
              </a:rPr>
              <a:t>القرفصاءَ</a:t>
            </a:r>
            <a:r>
              <a:rPr lang="ar-SA" dirty="0" smtClean="0"/>
              <a:t>(القرفصاء نوع من أنواع الجلوس)نائب عن المفعول المطلق منصوب وعلامة نصبه الفتحة.</a:t>
            </a:r>
          </a:p>
          <a:p>
            <a:r>
              <a:rPr lang="ar-SA" dirty="0" smtClean="0"/>
              <a:t>رجعت </a:t>
            </a:r>
            <a:r>
              <a:rPr lang="ar-SA" dirty="0" smtClean="0">
                <a:solidFill>
                  <a:srgbClr val="FF0000"/>
                </a:solidFill>
              </a:rPr>
              <a:t>القهقرى</a:t>
            </a:r>
            <a:r>
              <a:rPr lang="ar-SA" dirty="0" smtClean="0"/>
              <a:t>(</a:t>
            </a:r>
            <a:r>
              <a:rPr lang="ar-SA" dirty="0" err="1" smtClean="0"/>
              <a:t>القهقرى</a:t>
            </a:r>
            <a:r>
              <a:rPr lang="ar-SA" dirty="0" smtClean="0"/>
              <a:t> نوع من أنواع الرجوع)نائب عن المفعول المطلق منصوب وعلامة نصبه الفتحة المقدرة على الألف.</a:t>
            </a:r>
          </a:p>
          <a:p>
            <a:r>
              <a:rPr lang="ar-SA" dirty="0" smtClean="0">
                <a:solidFill>
                  <a:srgbClr val="FF0000"/>
                </a:solidFill>
              </a:rPr>
              <a:t>سادساً:آلة الفعل</a:t>
            </a:r>
            <a:r>
              <a:rPr lang="ar-SA" dirty="0" smtClean="0"/>
              <a:t>، شريطة أن تكون هذه الآلة مما عرف استعماله في هذا الفعل مثل: ضربته </a:t>
            </a:r>
            <a:r>
              <a:rPr lang="ar-SA" dirty="0" smtClean="0">
                <a:solidFill>
                  <a:srgbClr val="FF0000"/>
                </a:solidFill>
              </a:rPr>
              <a:t>سوطاً</a:t>
            </a:r>
            <a:r>
              <a:rPr lang="ar-SA" dirty="0" smtClean="0"/>
              <a:t>، وصفعته </a:t>
            </a:r>
            <a:r>
              <a:rPr lang="ar-SA" dirty="0" smtClean="0">
                <a:solidFill>
                  <a:srgbClr val="FF0000"/>
                </a:solidFill>
              </a:rPr>
              <a:t>كفاً</a:t>
            </a:r>
            <a:r>
              <a:rPr lang="ar-SA" dirty="0" smtClean="0"/>
              <a:t>، وطعنته </a:t>
            </a:r>
            <a:r>
              <a:rPr lang="ar-SA" dirty="0" smtClean="0">
                <a:solidFill>
                  <a:srgbClr val="FF0000"/>
                </a:solidFill>
              </a:rPr>
              <a:t>خنجرا.ً</a:t>
            </a:r>
            <a:endParaRPr lang="ar-SA"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a:t>
            </a:r>
            <a:r>
              <a:rPr lang="ar-SA" dirty="0" err="1" smtClean="0"/>
              <a:t>ينوب</a:t>
            </a:r>
            <a:r>
              <a:rPr lang="ar-SA" dirty="0" smtClean="0"/>
              <a:t>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سابعاً: العدد</a:t>
            </a:r>
            <a:r>
              <a:rPr lang="ar-SA" dirty="0" smtClean="0"/>
              <a:t>، بشرط أن يكون المعدود من لفظ العدد:</a:t>
            </a:r>
          </a:p>
          <a:p>
            <a:r>
              <a:rPr lang="ar-SA" dirty="0" smtClean="0"/>
              <a:t>”فاجلدوهم </a:t>
            </a:r>
            <a:r>
              <a:rPr lang="ar-SA" dirty="0" smtClean="0">
                <a:solidFill>
                  <a:srgbClr val="FF0000"/>
                </a:solidFill>
              </a:rPr>
              <a:t>ثمانين</a:t>
            </a:r>
            <a:r>
              <a:rPr lang="ar-SA" dirty="0" smtClean="0"/>
              <a:t> جلدةً“ نائب عن المفعول المطلق منصوب وعلامة نصبه الياء لأنه ملحق بجمع المذكر السالم(لاحظ أن المعدود-جلدة-من لفظ الفعل-اجلدوهم-)</a:t>
            </a:r>
          </a:p>
          <a:p>
            <a:r>
              <a:rPr lang="ar-SA" dirty="0" smtClean="0"/>
              <a:t>-جلست عند الطبيب </a:t>
            </a:r>
            <a:r>
              <a:rPr lang="ar-SA" dirty="0" smtClean="0">
                <a:solidFill>
                  <a:srgbClr val="FF0000"/>
                </a:solidFill>
              </a:rPr>
              <a:t>خمس</a:t>
            </a:r>
            <a:r>
              <a:rPr lang="ar-SA" dirty="0" smtClean="0"/>
              <a:t> جلسات. نائب عن المفعول المطلق منصوب وعلامة نصبه الفتحة.</a:t>
            </a:r>
          </a:p>
          <a:p>
            <a:r>
              <a:rPr lang="ar-SA" dirty="0" smtClean="0"/>
              <a:t>أما إذا قلت: قابلتك ثلاثة أيام، فثلاثة ليست نائباً عن المفعول المطلق لأن المعدود(أيام) ليس من لفظ الفعل(قابل)</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a:t>
            </a:r>
            <a:r>
              <a:rPr lang="ar-SA" dirty="0" err="1" smtClean="0"/>
              <a:t>ينوب</a:t>
            </a:r>
            <a:r>
              <a:rPr lang="ar-SA" dirty="0" smtClean="0"/>
              <a:t> عن المفعول المطلق</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ثامناً: صفة المصدر</a:t>
            </a:r>
            <a:r>
              <a:rPr lang="ar-SA" dirty="0" smtClean="0"/>
              <a:t>، أي إن المصدر يكون موصوفاً، فيحذف وتبقى صفته نائباً عنه، مثل: اضحك </a:t>
            </a:r>
            <a:r>
              <a:rPr lang="ar-SA" dirty="0" smtClean="0">
                <a:solidFill>
                  <a:srgbClr val="FF0000"/>
                </a:solidFill>
              </a:rPr>
              <a:t>قليلاً</a:t>
            </a:r>
            <a:r>
              <a:rPr lang="ar-SA" dirty="0" smtClean="0"/>
              <a:t> واحزن </a:t>
            </a:r>
            <a:r>
              <a:rPr lang="ar-SA" dirty="0" smtClean="0">
                <a:solidFill>
                  <a:srgbClr val="FF0000"/>
                </a:solidFill>
              </a:rPr>
              <a:t>كثيراً</a:t>
            </a:r>
            <a:r>
              <a:rPr lang="ar-SA" dirty="0" smtClean="0"/>
              <a:t>، فالأصل: اضحك </a:t>
            </a:r>
            <a:r>
              <a:rPr lang="ar-SA" dirty="0" smtClean="0">
                <a:solidFill>
                  <a:srgbClr val="FF0000"/>
                </a:solidFill>
              </a:rPr>
              <a:t>ضحكاً</a:t>
            </a:r>
            <a:r>
              <a:rPr lang="ar-SA" dirty="0" smtClean="0"/>
              <a:t> كثيراً واحزن </a:t>
            </a:r>
            <a:r>
              <a:rPr lang="ar-SA" dirty="0" smtClean="0">
                <a:solidFill>
                  <a:srgbClr val="FF0000"/>
                </a:solidFill>
              </a:rPr>
              <a:t>حزناً</a:t>
            </a:r>
            <a:r>
              <a:rPr lang="ar-SA" dirty="0" smtClean="0"/>
              <a:t> </a:t>
            </a:r>
            <a:r>
              <a:rPr lang="ar-SA" dirty="0" smtClean="0"/>
              <a:t>كثيراً</a:t>
            </a:r>
            <a:r>
              <a:rPr lang="ar-SA" dirty="0" smtClean="0"/>
              <a:t>.</a:t>
            </a:r>
          </a:p>
          <a:p>
            <a:r>
              <a:rPr lang="ar-SA" dirty="0" smtClean="0"/>
              <a:t>قليلاً:نائب عن المفعول المطلق منصوب وعلامة نصبه الفتحة.</a:t>
            </a:r>
          </a:p>
          <a:p>
            <a:r>
              <a:rPr lang="ar-SA" dirty="0" smtClean="0"/>
              <a:t>كثيراً:نائب عن المفعول المطلق منصوب وعلامة نصبه الفتحة.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حذف العامل في المفعول المطلق</a:t>
            </a:r>
            <a:endParaRPr lang="ar-SA" dirty="0"/>
          </a:p>
        </p:txBody>
      </p:sp>
      <p:sp>
        <p:nvSpPr>
          <p:cNvPr id="3" name="عنصر نائب للمحتوى 2"/>
          <p:cNvSpPr>
            <a:spLocks noGrp="1"/>
          </p:cNvSpPr>
          <p:nvPr>
            <p:ph idx="1"/>
          </p:nvPr>
        </p:nvSpPr>
        <p:spPr/>
        <p:txBody>
          <a:bodyPr/>
          <a:lstStyle/>
          <a:p>
            <a:r>
              <a:rPr lang="ar-SA" dirty="0" smtClean="0"/>
              <a:t>تستعمل العربية أساليب شائعة يحف فيها العامل في المفعول المطلق(الفعل غالباً) ومن ذلك:</a:t>
            </a:r>
          </a:p>
          <a:p>
            <a:pPr marL="514350" indent="-514350" algn="just" rtl="1">
              <a:buAutoNum type="arabicPeriod"/>
            </a:pPr>
            <a:r>
              <a:rPr lang="ar-SA" dirty="0" smtClean="0"/>
              <a:t>في الدعاء: اللهمّ </a:t>
            </a:r>
            <a:r>
              <a:rPr lang="ar-SA" dirty="0" smtClean="0">
                <a:solidFill>
                  <a:srgbClr val="FF0000"/>
                </a:solidFill>
              </a:rPr>
              <a:t>نصراً</a:t>
            </a:r>
            <a:r>
              <a:rPr lang="ar-SA" dirty="0" smtClean="0"/>
              <a:t>، والأصل: انصرنا </a:t>
            </a:r>
            <a:r>
              <a:rPr lang="ar-SA" dirty="0" smtClean="0"/>
              <a:t>نصراً، فنصراً مفعول مطلق لفعل محذوف منصوب </a:t>
            </a:r>
            <a:r>
              <a:rPr lang="ar-SA" dirty="0" err="1" smtClean="0"/>
              <a:t>زعلامة</a:t>
            </a:r>
            <a:r>
              <a:rPr lang="ar-SA" dirty="0" smtClean="0"/>
              <a:t> نصبه الفتحة</a:t>
            </a:r>
            <a:endParaRPr lang="ar-SA" dirty="0" smtClean="0"/>
          </a:p>
          <a:p>
            <a:pPr marL="514350" indent="-514350" algn="just" rtl="1">
              <a:buAutoNum type="arabicPeriod"/>
            </a:pPr>
            <a:r>
              <a:rPr lang="ar-SA" dirty="0" smtClean="0"/>
              <a:t> في الاستفهام الذي يقصد </a:t>
            </a:r>
            <a:r>
              <a:rPr lang="ar-SA" dirty="0" err="1" smtClean="0"/>
              <a:t>به</a:t>
            </a:r>
            <a:r>
              <a:rPr lang="ar-SA" dirty="0" smtClean="0"/>
              <a:t> التوبيخ: أ</a:t>
            </a:r>
            <a:r>
              <a:rPr lang="ar-SA" dirty="0" smtClean="0">
                <a:solidFill>
                  <a:srgbClr val="FF0000"/>
                </a:solidFill>
              </a:rPr>
              <a:t>تقاعساً</a:t>
            </a:r>
            <a:r>
              <a:rPr lang="ar-SA" dirty="0" smtClean="0"/>
              <a:t> والامتحانات على الأبواب، والأصل: أتتوانى توانياً</a:t>
            </a:r>
          </a:p>
          <a:p>
            <a:pPr marL="514350" indent="-514350" algn="just" rtl="1">
              <a:buAutoNum type="arabicPeriod"/>
            </a:pPr>
            <a:r>
              <a:rPr lang="ar-SA" dirty="0" smtClean="0"/>
              <a:t> أقوال مشهورة: </a:t>
            </a:r>
            <a:r>
              <a:rPr lang="ar-SA" dirty="0" smtClean="0">
                <a:solidFill>
                  <a:srgbClr val="FF0000"/>
                </a:solidFill>
              </a:rPr>
              <a:t>شكرا</a:t>
            </a:r>
            <a:r>
              <a:rPr lang="ar-SA" dirty="0" smtClean="0"/>
              <a:t>، </a:t>
            </a:r>
            <a:r>
              <a:rPr lang="ar-SA" dirty="0" smtClean="0">
                <a:solidFill>
                  <a:srgbClr val="FF0000"/>
                </a:solidFill>
              </a:rPr>
              <a:t>عفوا</a:t>
            </a:r>
            <a:r>
              <a:rPr lang="ar-SA" dirty="0" smtClean="0"/>
              <a:t>، </a:t>
            </a:r>
            <a:r>
              <a:rPr lang="ar-SA" dirty="0" smtClean="0">
                <a:solidFill>
                  <a:srgbClr val="FF0000"/>
                </a:solidFill>
              </a:rPr>
              <a:t>قطعاً</a:t>
            </a:r>
            <a:r>
              <a:rPr lang="ar-SA" dirty="0" smtClean="0"/>
              <a:t>، </a:t>
            </a:r>
            <a:r>
              <a:rPr lang="ar-SA" dirty="0" smtClean="0">
                <a:solidFill>
                  <a:srgbClr val="FF0000"/>
                </a:solidFill>
              </a:rPr>
              <a:t>حقاً</a:t>
            </a:r>
            <a:r>
              <a:rPr lang="ar-SA" dirty="0" smtClean="0"/>
              <a:t>، </a:t>
            </a:r>
            <a:r>
              <a:rPr lang="ar-SA" dirty="0" err="1" smtClean="0">
                <a:solidFill>
                  <a:srgbClr val="FF0000"/>
                </a:solidFill>
              </a:rPr>
              <a:t>ألبتة</a:t>
            </a:r>
            <a:r>
              <a:rPr lang="ar-SA" dirty="0" smtClean="0"/>
              <a:t>، </a:t>
            </a:r>
            <a:r>
              <a:rPr lang="ar-SA" dirty="0" smtClean="0">
                <a:solidFill>
                  <a:srgbClr val="FF0000"/>
                </a:solidFill>
              </a:rPr>
              <a:t>ويحك</a:t>
            </a:r>
            <a:r>
              <a:rPr lang="ar-SA" dirty="0" smtClean="0"/>
              <a:t>، </a:t>
            </a:r>
            <a:r>
              <a:rPr lang="ar-SA" dirty="0" smtClean="0">
                <a:solidFill>
                  <a:srgbClr val="FF0000"/>
                </a:solidFill>
              </a:rPr>
              <a:t>ويلك</a:t>
            </a:r>
            <a:r>
              <a:rPr lang="ar-SA" dirty="0" smtClean="0"/>
              <a:t>، </a:t>
            </a:r>
            <a:r>
              <a:rPr lang="ar-SA" dirty="0" smtClean="0">
                <a:solidFill>
                  <a:srgbClr val="FF0000"/>
                </a:solidFill>
              </a:rPr>
              <a:t>لبيك</a:t>
            </a:r>
            <a:r>
              <a:rPr lang="ar-SA" dirty="0" smtClean="0"/>
              <a:t> </a:t>
            </a:r>
            <a:r>
              <a:rPr lang="ar-SA" dirty="0" err="1" smtClean="0">
                <a:solidFill>
                  <a:srgbClr val="FF0000"/>
                </a:solidFill>
              </a:rPr>
              <a:t>وحنانيك</a:t>
            </a:r>
            <a:r>
              <a:rPr lang="ar-SA" dirty="0" smtClean="0"/>
              <a:t> </a:t>
            </a:r>
            <a:r>
              <a:rPr lang="ar-SA" dirty="0" smtClean="0">
                <a:solidFill>
                  <a:srgbClr val="FF0000"/>
                </a:solidFill>
              </a:rPr>
              <a:t>وسعديك</a:t>
            </a:r>
            <a:r>
              <a:rPr lang="ar-SA" dirty="0" smtClean="0"/>
              <a:t>، </a:t>
            </a:r>
            <a:r>
              <a:rPr lang="ar-SA" dirty="0" smtClean="0">
                <a:solidFill>
                  <a:srgbClr val="FF0000"/>
                </a:solidFill>
              </a:rPr>
              <a:t>سبحان</a:t>
            </a:r>
            <a:r>
              <a:rPr lang="ar-SA" dirty="0" smtClean="0"/>
              <a:t> اللهِ </a:t>
            </a:r>
            <a:r>
              <a:rPr lang="ar-SA" dirty="0" smtClean="0">
                <a:solidFill>
                  <a:srgbClr val="FF0000"/>
                </a:solidFill>
              </a:rPr>
              <a:t>ومعاذ</a:t>
            </a:r>
            <a:r>
              <a:rPr lang="ar-SA" dirty="0" smtClean="0"/>
              <a:t> </a:t>
            </a:r>
            <a:r>
              <a:rPr lang="ar-SA" dirty="0" smtClean="0"/>
              <a:t>اللهِ.كلها أفعال مطلقة لفعل محذوف</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تدريبات</a:t>
            </a:r>
            <a:endParaRPr lang="ar-SA" dirty="0"/>
          </a:p>
        </p:txBody>
      </p:sp>
      <p:sp>
        <p:nvSpPr>
          <p:cNvPr id="3" name="عنصر نائب للمحتوى 2"/>
          <p:cNvSpPr>
            <a:spLocks noGrp="1"/>
          </p:cNvSpPr>
          <p:nvPr>
            <p:ph idx="1"/>
          </p:nvPr>
        </p:nvSpPr>
        <p:spPr/>
        <p:txBody>
          <a:bodyPr/>
          <a:lstStyle/>
          <a:p>
            <a:pPr marL="514350" indent="-514350"/>
            <a:r>
              <a:rPr lang="ar-SA" dirty="0" smtClean="0"/>
              <a:t>أعرب ما تحته خط:</a:t>
            </a:r>
          </a:p>
          <a:p>
            <a:pPr marL="514350" indent="-514350"/>
            <a:r>
              <a:rPr lang="en-US" dirty="0" smtClean="0"/>
              <a:t>        </a:t>
            </a:r>
            <a:r>
              <a:rPr lang="ar-SA" dirty="0" smtClean="0"/>
              <a:t>1.“</a:t>
            </a:r>
            <a:r>
              <a:rPr lang="ar-SA" u="sng" dirty="0" smtClean="0"/>
              <a:t>سبحانَ</a:t>
            </a:r>
            <a:r>
              <a:rPr lang="ar-SA" dirty="0" smtClean="0"/>
              <a:t> اللهِ عما يصفون“</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
        <p:nvSpPr>
          <p:cNvPr id="5" name="مربع نص 4"/>
          <p:cNvSpPr txBox="1"/>
          <p:nvPr/>
        </p:nvSpPr>
        <p:spPr>
          <a:xfrm>
            <a:off x="1447800" y="2754868"/>
            <a:ext cx="7696200" cy="584775"/>
          </a:xfrm>
          <a:prstGeom prst="rect">
            <a:avLst/>
          </a:prstGeom>
          <a:noFill/>
          <a:ln>
            <a:solidFill>
              <a:srgbClr val="FF0000"/>
            </a:solidFill>
          </a:ln>
        </p:spPr>
        <p:txBody>
          <a:bodyPr wrap="square" rtlCol="1">
            <a:spAutoFit/>
          </a:bodyPr>
          <a:lstStyle/>
          <a:p>
            <a:r>
              <a:rPr lang="ar-SA" sz="3200" dirty="0" smtClean="0"/>
              <a:t>مفعول مطلق لفعل محذوف منصوب وعلامة نصبه الفتحة</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تدريبات وتطبيقات</a:t>
            </a:r>
            <a:endParaRPr lang="ar-SA" dirty="0"/>
          </a:p>
        </p:txBody>
      </p:sp>
      <p:sp>
        <p:nvSpPr>
          <p:cNvPr id="3" name="عنصر نائب للمحتوى 2"/>
          <p:cNvSpPr>
            <a:spLocks noGrp="1"/>
          </p:cNvSpPr>
          <p:nvPr>
            <p:ph idx="1"/>
          </p:nvPr>
        </p:nvSpPr>
        <p:spPr/>
        <p:txBody>
          <a:bodyPr/>
          <a:lstStyle/>
          <a:p>
            <a:r>
              <a:rPr lang="ar-SA" dirty="0" smtClean="0"/>
              <a:t>”وقل ربِّ أنزلني </a:t>
            </a:r>
            <a:r>
              <a:rPr lang="ar-SA" u="sng" dirty="0" smtClean="0"/>
              <a:t>مُنزلاً</a:t>
            </a:r>
            <a:r>
              <a:rPr lang="ar-SA" dirty="0" smtClean="0"/>
              <a:t> مباركاً“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
        <p:nvSpPr>
          <p:cNvPr id="5" name="مربع نص 4"/>
          <p:cNvSpPr txBox="1"/>
          <p:nvPr/>
        </p:nvSpPr>
        <p:spPr>
          <a:xfrm>
            <a:off x="2438400" y="2438400"/>
            <a:ext cx="7315200" cy="584775"/>
          </a:xfrm>
          <a:prstGeom prst="rect">
            <a:avLst/>
          </a:prstGeom>
          <a:noFill/>
          <a:ln>
            <a:solidFill>
              <a:srgbClr val="FF0000"/>
            </a:solidFill>
          </a:ln>
        </p:spPr>
        <p:txBody>
          <a:bodyPr wrap="square" rtlCol="1">
            <a:spAutoFit/>
          </a:bodyPr>
          <a:lstStyle/>
          <a:p>
            <a:r>
              <a:rPr lang="ar-SA" sz="3200" dirty="0" smtClean="0"/>
              <a:t>نائب عن المفعول المطلق منصوب وعلامة نصبه الفتحة</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تدريبات وتطبيقات</a:t>
            </a:r>
            <a:endParaRPr lang="ar-SA" dirty="0"/>
          </a:p>
        </p:txBody>
      </p:sp>
      <p:sp>
        <p:nvSpPr>
          <p:cNvPr id="3" name="عنصر نائب للمحتوى 2"/>
          <p:cNvSpPr>
            <a:spLocks noGrp="1"/>
          </p:cNvSpPr>
          <p:nvPr>
            <p:ph idx="1"/>
          </p:nvPr>
        </p:nvSpPr>
        <p:spPr/>
        <p:txBody>
          <a:bodyPr/>
          <a:lstStyle/>
          <a:p>
            <a:r>
              <a:rPr lang="ar-SA" dirty="0" smtClean="0"/>
              <a:t>”يا أيها الإنسانُ إنك </a:t>
            </a:r>
            <a:r>
              <a:rPr lang="ar-SA" u="sng" dirty="0" smtClean="0"/>
              <a:t>كادحٌ</a:t>
            </a:r>
            <a:r>
              <a:rPr lang="ar-SA" dirty="0" smtClean="0"/>
              <a:t> إلى ربك كدحاً فملاقيه“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
        <p:nvSpPr>
          <p:cNvPr id="5" name="مربع نص 4"/>
          <p:cNvSpPr txBox="1"/>
          <p:nvPr/>
        </p:nvSpPr>
        <p:spPr>
          <a:xfrm>
            <a:off x="3581400" y="2514600"/>
            <a:ext cx="5943600" cy="584775"/>
          </a:xfrm>
          <a:prstGeom prst="rect">
            <a:avLst/>
          </a:prstGeom>
          <a:noFill/>
          <a:ln>
            <a:solidFill>
              <a:srgbClr val="FF0000"/>
            </a:solidFill>
          </a:ln>
        </p:spPr>
        <p:txBody>
          <a:bodyPr wrap="square" rtlCol="1">
            <a:spAutoFit/>
          </a:bodyPr>
          <a:lstStyle/>
          <a:p>
            <a:r>
              <a:rPr lang="ar-SA" sz="3200" dirty="0" smtClean="0"/>
              <a:t>مفعول مطلق منصوب وعلامة نصبه الفتحة</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تدريبات وتطبيقات</a:t>
            </a:r>
            <a:endParaRPr lang="ar-SA" dirty="0"/>
          </a:p>
        </p:txBody>
      </p:sp>
      <p:sp>
        <p:nvSpPr>
          <p:cNvPr id="3" name="عنصر نائب للمحتوى 2"/>
          <p:cNvSpPr>
            <a:spLocks noGrp="1"/>
          </p:cNvSpPr>
          <p:nvPr>
            <p:ph idx="1"/>
          </p:nvPr>
        </p:nvSpPr>
        <p:spPr/>
        <p:txBody>
          <a:bodyPr/>
          <a:lstStyle/>
          <a:p>
            <a:pPr rtl="1"/>
            <a:r>
              <a:rPr lang="en-US" dirty="0" smtClean="0"/>
              <a:t> </a:t>
            </a:r>
            <a:r>
              <a:rPr lang="ar-SA" dirty="0" smtClean="0"/>
              <a:t>بين نوع \ غرض المفعول المطلق الملون باللون الأحمر فيما يلي:</a:t>
            </a:r>
          </a:p>
          <a:p>
            <a:pPr rtl="1"/>
            <a:r>
              <a:rPr lang="ar-SA" dirty="0" smtClean="0"/>
              <a:t>”فلا جناح عليهما أنْ يصلحا بينهما صلحاً“</a:t>
            </a:r>
          </a:p>
          <a:p>
            <a:pPr rtl="1"/>
            <a:endParaRPr lang="ar-SA" dirty="0" smtClean="0"/>
          </a:p>
          <a:p>
            <a:pPr rtl="1"/>
            <a:r>
              <a:rPr lang="ar-SA" dirty="0" smtClean="0"/>
              <a:t>”من يشفع شفاعةً حسنة يكن له نصيب منها“</a:t>
            </a:r>
          </a:p>
          <a:p>
            <a:pPr rtl="1"/>
            <a:endParaRPr lang="ar-SA" dirty="0" smtClean="0"/>
          </a:p>
          <a:p>
            <a:pPr rtl="1"/>
            <a:r>
              <a:rPr lang="ar-SA" dirty="0" smtClean="0"/>
              <a:t>”ينظرون إليك نظرَ المغشي عليه من الموت“</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25</a:t>
            </a:fld>
            <a:endParaRPr lang="en-US"/>
          </a:p>
        </p:txBody>
      </p:sp>
      <p:sp>
        <p:nvSpPr>
          <p:cNvPr id="5" name="مربع نص 4"/>
          <p:cNvSpPr txBox="1"/>
          <p:nvPr/>
        </p:nvSpPr>
        <p:spPr>
          <a:xfrm>
            <a:off x="1600200" y="2209800"/>
            <a:ext cx="1828800" cy="584775"/>
          </a:xfrm>
          <a:prstGeom prst="rect">
            <a:avLst/>
          </a:prstGeom>
          <a:noFill/>
          <a:ln>
            <a:solidFill>
              <a:srgbClr val="FF0000"/>
            </a:solidFill>
          </a:ln>
        </p:spPr>
        <p:txBody>
          <a:bodyPr wrap="square" rtlCol="1">
            <a:spAutoFit/>
          </a:bodyPr>
          <a:lstStyle/>
          <a:p>
            <a:r>
              <a:rPr lang="ar-SA" sz="3200" dirty="0" smtClean="0"/>
              <a:t>توكيد الفعل</a:t>
            </a:r>
            <a:endParaRPr lang="ar-SA" sz="3200" dirty="0"/>
          </a:p>
        </p:txBody>
      </p:sp>
      <p:sp>
        <p:nvSpPr>
          <p:cNvPr id="6" name="مربع نص 5"/>
          <p:cNvSpPr txBox="1"/>
          <p:nvPr/>
        </p:nvSpPr>
        <p:spPr>
          <a:xfrm>
            <a:off x="1752600" y="3301425"/>
            <a:ext cx="1828800" cy="584775"/>
          </a:xfrm>
          <a:prstGeom prst="rect">
            <a:avLst/>
          </a:prstGeom>
          <a:noFill/>
          <a:ln>
            <a:solidFill>
              <a:srgbClr val="FF0000"/>
            </a:solidFill>
          </a:ln>
        </p:spPr>
        <p:txBody>
          <a:bodyPr wrap="square" rtlCol="1">
            <a:spAutoFit/>
          </a:bodyPr>
          <a:lstStyle/>
          <a:p>
            <a:r>
              <a:rPr lang="ar-SA" sz="3200" dirty="0" smtClean="0"/>
              <a:t>بيان النوع</a:t>
            </a:r>
            <a:endParaRPr lang="ar-SA" sz="3200" dirty="0"/>
          </a:p>
        </p:txBody>
      </p:sp>
      <p:sp>
        <p:nvSpPr>
          <p:cNvPr id="7" name="مربع نص 6"/>
          <p:cNvSpPr txBox="1"/>
          <p:nvPr/>
        </p:nvSpPr>
        <p:spPr>
          <a:xfrm>
            <a:off x="1752600" y="4444425"/>
            <a:ext cx="1828800" cy="584775"/>
          </a:xfrm>
          <a:prstGeom prst="rect">
            <a:avLst/>
          </a:prstGeom>
          <a:noFill/>
          <a:ln>
            <a:solidFill>
              <a:srgbClr val="FF0000"/>
            </a:solidFill>
          </a:ln>
        </p:spPr>
        <p:txBody>
          <a:bodyPr wrap="square" rtlCol="1">
            <a:spAutoFit/>
          </a:bodyPr>
          <a:lstStyle/>
          <a:p>
            <a:r>
              <a:rPr lang="ar-SA" sz="3200" dirty="0" smtClean="0"/>
              <a:t>بيان النوع</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anim calcmode="lin" valueType="num">
                                      <p:cBhvr additive="base">
                                        <p:cTn id="1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bg/>
                                          </p:spTgt>
                                        </p:tgtEl>
                                        <p:attrNameLst>
                                          <p:attrName>style.visibility</p:attrName>
                                        </p:attrNameLst>
                                      </p:cBhvr>
                                      <p:to>
                                        <p:strVal val="visible"/>
                                      </p:to>
                                    </p:set>
                                    <p:anim calcmode="lin" valueType="num">
                                      <p:cBhvr additive="base">
                                        <p:cTn id="31" dur="500" fill="hold"/>
                                        <p:tgtEl>
                                          <p:spTgt spid="7">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 calcmode="lin" valueType="num">
                                      <p:cBhvr additive="base">
                                        <p:cTn id="3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P spid="7"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1880</TotalTime>
  <Words>1321</Words>
  <Application>Microsoft Office PowerPoint</Application>
  <PresentationFormat>A4 Paper (210x297 mm)‎</PresentationFormat>
  <Paragraphs>158</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الثالثة</vt:lpstr>
      <vt:lpstr>عناصر المحاضرة</vt:lpstr>
      <vt:lpstr>مقدمة</vt:lpstr>
      <vt:lpstr>تعريف المفعول المطلق وحكمه </vt:lpstr>
      <vt:lpstr>أنواعه/أغراضه</vt:lpstr>
      <vt:lpstr>النوع الأول:المؤكد لفعله</vt:lpstr>
      <vt:lpstr>تابع النوع الأول</vt:lpstr>
      <vt:lpstr>النوع الثاني:المبيِّن للنوع</vt:lpstr>
      <vt:lpstr>تابع النوع الثاني</vt:lpstr>
      <vt:lpstr>االنوع الثالث: المبيّن للعدد</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ما ينوب عن المفعول المطلق</vt:lpstr>
      <vt:lpstr>حذف العامل في المفعول المطلق</vt:lpstr>
      <vt:lpstr>تدريبات</vt:lpstr>
      <vt:lpstr>تدريبات وتطبيقات</vt:lpstr>
      <vt:lpstr>تدريبات وتطبيقات</vt:lpstr>
      <vt:lpstr>تدريبات وتطبيقات</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139</cp:revision>
  <dcterms:created xsi:type="dcterms:W3CDTF">2009-10-14T19:14:34Z</dcterms:created>
  <dcterms:modified xsi:type="dcterms:W3CDTF">2010-10-23T17:34:41Z</dcterms:modified>
</cp:coreProperties>
</file>