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7" r:id="rId4"/>
    <p:sldId id="259" r:id="rId5"/>
    <p:sldId id="295" r:id="rId6"/>
    <p:sldId id="289" r:id="rId7"/>
    <p:sldId id="290" r:id="rId8"/>
    <p:sldId id="291" r:id="rId9"/>
    <p:sldId id="292" r:id="rId10"/>
    <p:sldId id="294" r:id="rId11"/>
    <p:sldId id="315" r:id="rId12"/>
    <p:sldId id="316" r:id="rId13"/>
    <p:sldId id="317" r:id="rId14"/>
    <p:sldId id="318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3300"/>
    <a:srgbClr val="FF0066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592" autoAdjust="0"/>
    <p:restoredTop sz="94664" autoAdjust="0"/>
  </p:normalViewPr>
  <p:slideViewPr>
    <p:cSldViewPr>
      <p:cViewPr>
        <p:scale>
          <a:sx n="75" d="100"/>
          <a:sy n="75" d="100"/>
        </p:scale>
        <p:origin x="-1176" y="3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1E8661-BF61-41CE-958D-83521F8D7B7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18A5E133-E56C-4CC9-BF0B-1B1C923E4DB7}">
      <dgm:prSet/>
      <dgm:spPr/>
      <dgm:t>
        <a:bodyPr/>
        <a:lstStyle/>
        <a:p>
          <a:pPr rtl="1"/>
          <a:r>
            <a:rPr lang="ar-SA" b="1" dirty="0" smtClean="0"/>
            <a:t>مقدمة.</a:t>
          </a:r>
          <a:endParaRPr lang="ar-SA" dirty="0"/>
        </a:p>
      </dgm:t>
    </dgm:pt>
    <dgm:pt modelId="{C3CD8357-172A-4376-9BAE-FE83B557FD27}" type="parTrans" cxnId="{E1969277-A9FF-4625-A435-FBAF757E170C}">
      <dgm:prSet/>
      <dgm:spPr/>
      <dgm:t>
        <a:bodyPr/>
        <a:lstStyle/>
        <a:p>
          <a:pPr rtl="1"/>
          <a:endParaRPr lang="ar-SA"/>
        </a:p>
      </dgm:t>
    </dgm:pt>
    <dgm:pt modelId="{C50BD321-F701-438C-9AF0-34C86F6D6B95}" type="sibTrans" cxnId="{E1969277-A9FF-4625-A435-FBAF757E170C}">
      <dgm:prSet/>
      <dgm:spPr/>
      <dgm:t>
        <a:bodyPr/>
        <a:lstStyle/>
        <a:p>
          <a:pPr rtl="1"/>
          <a:endParaRPr lang="ar-SA"/>
        </a:p>
      </dgm:t>
    </dgm:pt>
    <dgm:pt modelId="{65BB59B0-9AA3-48B6-B54E-B935B846720B}">
      <dgm:prSet/>
      <dgm:spPr/>
      <dgm:t>
        <a:bodyPr/>
        <a:lstStyle/>
        <a:p>
          <a:pPr rtl="1"/>
          <a:r>
            <a:rPr lang="ar-SA" b="1" dirty="0" smtClean="0"/>
            <a:t>تعريف المفعول </a:t>
          </a:r>
          <a:r>
            <a:rPr lang="ar-SA" b="1" dirty="0" smtClean="0"/>
            <a:t>لأجله.</a:t>
          </a:r>
          <a:endParaRPr lang="ar-SA" dirty="0"/>
        </a:p>
      </dgm:t>
    </dgm:pt>
    <dgm:pt modelId="{D889625C-158F-4335-985A-4E0BD4746D57}" type="parTrans" cxnId="{14257F1C-EC15-4074-8D3D-61EE6767A2BF}">
      <dgm:prSet/>
      <dgm:spPr/>
      <dgm:t>
        <a:bodyPr/>
        <a:lstStyle/>
        <a:p>
          <a:pPr rtl="1"/>
          <a:endParaRPr lang="ar-SA"/>
        </a:p>
      </dgm:t>
    </dgm:pt>
    <dgm:pt modelId="{76DC7743-009A-42E6-9ADD-5837708E36E1}" type="sibTrans" cxnId="{14257F1C-EC15-4074-8D3D-61EE6767A2BF}">
      <dgm:prSet/>
      <dgm:spPr/>
      <dgm:t>
        <a:bodyPr/>
        <a:lstStyle/>
        <a:p>
          <a:pPr rtl="1"/>
          <a:endParaRPr lang="ar-SA"/>
        </a:p>
      </dgm:t>
    </dgm:pt>
    <dgm:pt modelId="{6B7E4555-AA8D-43EE-B1F6-5F9665539992}">
      <dgm:prSet/>
      <dgm:spPr/>
      <dgm:t>
        <a:bodyPr/>
        <a:lstStyle/>
        <a:p>
          <a:pPr rtl="1"/>
          <a:r>
            <a:rPr lang="ar-SA" b="1" dirty="0" smtClean="0"/>
            <a:t>شروط نصبه على المفعولية.</a:t>
          </a:r>
          <a:endParaRPr lang="ar-SA" dirty="0"/>
        </a:p>
      </dgm:t>
    </dgm:pt>
    <dgm:pt modelId="{5EBDE817-EBAF-4128-A08E-4210DC7AFEE6}" type="parTrans" cxnId="{64A160E6-0DE1-42DF-8AB4-716F4B98AE99}">
      <dgm:prSet/>
      <dgm:spPr/>
      <dgm:t>
        <a:bodyPr/>
        <a:lstStyle/>
        <a:p>
          <a:pPr rtl="1"/>
          <a:endParaRPr lang="ar-SA"/>
        </a:p>
      </dgm:t>
    </dgm:pt>
    <dgm:pt modelId="{AE027010-64BA-4846-92C4-0CDB38B0FBE0}" type="sibTrans" cxnId="{64A160E6-0DE1-42DF-8AB4-716F4B98AE99}">
      <dgm:prSet/>
      <dgm:spPr/>
      <dgm:t>
        <a:bodyPr/>
        <a:lstStyle/>
        <a:p>
          <a:pPr rtl="1"/>
          <a:endParaRPr lang="ar-SA"/>
        </a:p>
      </dgm:t>
    </dgm:pt>
    <dgm:pt modelId="{F4C4C9BF-18A5-4338-8262-D0CE8E42D3C8}">
      <dgm:prSet/>
      <dgm:spPr/>
      <dgm:t>
        <a:bodyPr/>
        <a:lstStyle/>
        <a:p>
          <a:pPr rtl="1"/>
          <a:r>
            <a:rPr lang="ar-SA" b="1" dirty="0" smtClean="0"/>
            <a:t>أحكامه.</a:t>
          </a:r>
          <a:endParaRPr lang="ar-SA" dirty="0"/>
        </a:p>
      </dgm:t>
    </dgm:pt>
    <dgm:pt modelId="{FDE29C93-86E4-4952-AF61-652EA5962B1B}" type="parTrans" cxnId="{7C3A1B79-564C-4678-B0F7-1E4057004195}">
      <dgm:prSet/>
      <dgm:spPr/>
      <dgm:t>
        <a:bodyPr/>
        <a:lstStyle/>
        <a:p>
          <a:pPr rtl="1"/>
          <a:endParaRPr lang="ar-SA"/>
        </a:p>
      </dgm:t>
    </dgm:pt>
    <dgm:pt modelId="{25132362-3BEB-49A2-B2A9-1374EFD56A11}" type="sibTrans" cxnId="{7C3A1B79-564C-4678-B0F7-1E4057004195}">
      <dgm:prSet/>
      <dgm:spPr/>
      <dgm:t>
        <a:bodyPr/>
        <a:lstStyle/>
        <a:p>
          <a:pPr rtl="1"/>
          <a:endParaRPr lang="ar-SA"/>
        </a:p>
      </dgm:t>
    </dgm:pt>
    <dgm:pt modelId="{7E4359F7-7BFF-427D-B322-C9C5C3ECA613}">
      <dgm:prSet/>
      <dgm:spPr/>
      <dgm:t>
        <a:bodyPr/>
        <a:lstStyle/>
        <a:p>
          <a:pPr rtl="1"/>
          <a:r>
            <a:rPr lang="ar-SA" b="1" dirty="0" smtClean="0"/>
            <a:t>أحوال المفعول لأجله.</a:t>
          </a:r>
          <a:endParaRPr lang="ar-SA" dirty="0"/>
        </a:p>
      </dgm:t>
    </dgm:pt>
    <dgm:pt modelId="{170FEBDC-EA4E-4E14-ABE3-CF26BF6F969C}" type="parTrans" cxnId="{A5EC595B-EBD1-494C-A97B-482351A24B4A}">
      <dgm:prSet/>
      <dgm:spPr/>
      <dgm:t>
        <a:bodyPr/>
        <a:lstStyle/>
        <a:p>
          <a:pPr rtl="1"/>
          <a:endParaRPr lang="ar-SA"/>
        </a:p>
      </dgm:t>
    </dgm:pt>
    <dgm:pt modelId="{81F70A58-6E70-4181-A0F2-573621DE9064}" type="sibTrans" cxnId="{A5EC595B-EBD1-494C-A97B-482351A24B4A}">
      <dgm:prSet/>
      <dgm:spPr/>
      <dgm:t>
        <a:bodyPr/>
        <a:lstStyle/>
        <a:p>
          <a:pPr rtl="1"/>
          <a:endParaRPr lang="ar-SA"/>
        </a:p>
      </dgm:t>
    </dgm:pt>
    <dgm:pt modelId="{FD4F530C-E716-4C32-B8B2-15E41E0BA446}">
      <dgm:prSet/>
      <dgm:spPr/>
      <dgm:t>
        <a:bodyPr/>
        <a:lstStyle/>
        <a:p>
          <a:pPr rtl="1"/>
          <a:r>
            <a:rPr lang="ar-SA" b="1" dirty="0" smtClean="0"/>
            <a:t>تطبيقات وتدريبات.</a:t>
          </a:r>
          <a:endParaRPr lang="ar-SA" dirty="0"/>
        </a:p>
      </dgm:t>
    </dgm:pt>
    <dgm:pt modelId="{C9AA03B1-CB3F-4B7B-ADEA-3433969BEF9B}" type="parTrans" cxnId="{4B5C35DA-0E6B-408A-A97F-6FB26FD560D0}">
      <dgm:prSet/>
      <dgm:spPr/>
      <dgm:t>
        <a:bodyPr/>
        <a:lstStyle/>
        <a:p>
          <a:pPr rtl="1"/>
          <a:endParaRPr lang="ar-SA"/>
        </a:p>
      </dgm:t>
    </dgm:pt>
    <dgm:pt modelId="{CD9DA161-CAD8-47AF-9EA0-453EEAB53295}" type="sibTrans" cxnId="{4B5C35DA-0E6B-408A-A97F-6FB26FD560D0}">
      <dgm:prSet/>
      <dgm:spPr/>
      <dgm:t>
        <a:bodyPr/>
        <a:lstStyle/>
        <a:p>
          <a:pPr rtl="1"/>
          <a:endParaRPr lang="ar-SA"/>
        </a:p>
      </dgm:t>
    </dgm:pt>
    <dgm:pt modelId="{E112847F-AB1D-478F-9612-D33B8641C9ED}" type="pres">
      <dgm:prSet presAssocID="{551E8661-BF61-41CE-958D-83521F8D7B7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C1FE83A0-6B8C-4447-BAF7-18120D81D08A}" type="pres">
      <dgm:prSet presAssocID="{18A5E133-E56C-4CC9-BF0B-1B1C923E4DB7}" presName="linNode" presStyleCnt="0"/>
      <dgm:spPr/>
    </dgm:pt>
    <dgm:pt modelId="{42ED7B07-416E-4897-849A-8708DF0E7099}" type="pres">
      <dgm:prSet presAssocID="{18A5E133-E56C-4CC9-BF0B-1B1C923E4DB7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4EC8D6D-9EC4-4730-97D4-26553410E848}" type="pres">
      <dgm:prSet presAssocID="{C50BD321-F701-438C-9AF0-34C86F6D6B95}" presName="sp" presStyleCnt="0"/>
      <dgm:spPr/>
    </dgm:pt>
    <dgm:pt modelId="{7B482707-1904-44FB-AA37-DF63CADB34CE}" type="pres">
      <dgm:prSet presAssocID="{65BB59B0-9AA3-48B6-B54E-B935B846720B}" presName="linNode" presStyleCnt="0"/>
      <dgm:spPr/>
    </dgm:pt>
    <dgm:pt modelId="{D7B6721F-728B-4612-BB84-BEF6A67DD902}" type="pres">
      <dgm:prSet presAssocID="{65BB59B0-9AA3-48B6-B54E-B935B846720B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D8AA6FA-E0DC-42E2-AB43-CDF862B0189C}" type="pres">
      <dgm:prSet presAssocID="{76DC7743-009A-42E6-9ADD-5837708E36E1}" presName="sp" presStyleCnt="0"/>
      <dgm:spPr/>
    </dgm:pt>
    <dgm:pt modelId="{CD3D9E6B-19F4-4710-A7AF-2AE4D7666C5A}" type="pres">
      <dgm:prSet presAssocID="{6B7E4555-AA8D-43EE-B1F6-5F9665539992}" presName="linNode" presStyleCnt="0"/>
      <dgm:spPr/>
    </dgm:pt>
    <dgm:pt modelId="{5598E528-AC28-4A64-ABCA-C37128E6EBDB}" type="pres">
      <dgm:prSet presAssocID="{6B7E4555-AA8D-43EE-B1F6-5F9665539992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9E14B4E-602B-45B9-8BFF-80AA2C9C2139}" type="pres">
      <dgm:prSet presAssocID="{AE027010-64BA-4846-92C4-0CDB38B0FBE0}" presName="sp" presStyleCnt="0"/>
      <dgm:spPr/>
    </dgm:pt>
    <dgm:pt modelId="{FA1F9CCF-D535-4A41-B54F-1DCE24205E28}" type="pres">
      <dgm:prSet presAssocID="{F4C4C9BF-18A5-4338-8262-D0CE8E42D3C8}" presName="linNode" presStyleCnt="0"/>
      <dgm:spPr/>
    </dgm:pt>
    <dgm:pt modelId="{00883CE8-452C-4EDE-852D-1071400F97DE}" type="pres">
      <dgm:prSet presAssocID="{F4C4C9BF-18A5-4338-8262-D0CE8E42D3C8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7D06C3D-CA98-4D7B-AEE7-E1E056B9C803}" type="pres">
      <dgm:prSet presAssocID="{25132362-3BEB-49A2-B2A9-1374EFD56A11}" presName="sp" presStyleCnt="0"/>
      <dgm:spPr/>
    </dgm:pt>
    <dgm:pt modelId="{B927BFE8-FAED-4D19-BA04-2962395E9D15}" type="pres">
      <dgm:prSet presAssocID="{7E4359F7-7BFF-427D-B322-C9C5C3ECA613}" presName="linNode" presStyleCnt="0"/>
      <dgm:spPr/>
    </dgm:pt>
    <dgm:pt modelId="{CB8B928E-DB17-4DD0-B324-2F61AFAA2BC3}" type="pres">
      <dgm:prSet presAssocID="{7E4359F7-7BFF-427D-B322-C9C5C3ECA613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54D5C95-8363-4D81-A305-C2C9B602A4DA}" type="pres">
      <dgm:prSet presAssocID="{81F70A58-6E70-4181-A0F2-573621DE9064}" presName="sp" presStyleCnt="0"/>
      <dgm:spPr/>
    </dgm:pt>
    <dgm:pt modelId="{F69F01C7-CA10-429C-A0F0-1E59960D043A}" type="pres">
      <dgm:prSet presAssocID="{FD4F530C-E716-4C32-B8B2-15E41E0BA446}" presName="linNode" presStyleCnt="0"/>
      <dgm:spPr/>
    </dgm:pt>
    <dgm:pt modelId="{F7459DDA-48CD-42C2-8C11-1245DC5DF071}" type="pres">
      <dgm:prSet presAssocID="{FD4F530C-E716-4C32-B8B2-15E41E0BA446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1969277-A9FF-4625-A435-FBAF757E170C}" srcId="{551E8661-BF61-41CE-958D-83521F8D7B78}" destId="{18A5E133-E56C-4CC9-BF0B-1B1C923E4DB7}" srcOrd="0" destOrd="0" parTransId="{C3CD8357-172A-4376-9BAE-FE83B557FD27}" sibTransId="{C50BD321-F701-438C-9AF0-34C86F6D6B95}"/>
    <dgm:cxn modelId="{430C5F6B-9E77-4D29-8882-584AEED5E5FE}" type="presOf" srcId="{65BB59B0-9AA3-48B6-B54E-B935B846720B}" destId="{D7B6721F-728B-4612-BB84-BEF6A67DD902}" srcOrd="0" destOrd="0" presId="urn:microsoft.com/office/officeart/2005/8/layout/vList5"/>
    <dgm:cxn modelId="{7C3A1B79-564C-4678-B0F7-1E4057004195}" srcId="{551E8661-BF61-41CE-958D-83521F8D7B78}" destId="{F4C4C9BF-18A5-4338-8262-D0CE8E42D3C8}" srcOrd="3" destOrd="0" parTransId="{FDE29C93-86E4-4952-AF61-652EA5962B1B}" sibTransId="{25132362-3BEB-49A2-B2A9-1374EFD56A11}"/>
    <dgm:cxn modelId="{14257F1C-EC15-4074-8D3D-61EE6767A2BF}" srcId="{551E8661-BF61-41CE-958D-83521F8D7B78}" destId="{65BB59B0-9AA3-48B6-B54E-B935B846720B}" srcOrd="1" destOrd="0" parTransId="{D889625C-158F-4335-985A-4E0BD4746D57}" sibTransId="{76DC7743-009A-42E6-9ADD-5837708E36E1}"/>
    <dgm:cxn modelId="{8747D1F2-A192-48C3-A8CA-811B3D3A55F0}" type="presOf" srcId="{551E8661-BF61-41CE-958D-83521F8D7B78}" destId="{E112847F-AB1D-478F-9612-D33B8641C9ED}" srcOrd="0" destOrd="0" presId="urn:microsoft.com/office/officeart/2005/8/layout/vList5"/>
    <dgm:cxn modelId="{64A160E6-0DE1-42DF-8AB4-716F4B98AE99}" srcId="{551E8661-BF61-41CE-958D-83521F8D7B78}" destId="{6B7E4555-AA8D-43EE-B1F6-5F9665539992}" srcOrd="2" destOrd="0" parTransId="{5EBDE817-EBAF-4128-A08E-4210DC7AFEE6}" sibTransId="{AE027010-64BA-4846-92C4-0CDB38B0FBE0}"/>
    <dgm:cxn modelId="{E5862519-CC62-47E3-833C-96D3C5558154}" type="presOf" srcId="{F4C4C9BF-18A5-4338-8262-D0CE8E42D3C8}" destId="{00883CE8-452C-4EDE-852D-1071400F97DE}" srcOrd="0" destOrd="0" presId="urn:microsoft.com/office/officeart/2005/8/layout/vList5"/>
    <dgm:cxn modelId="{F16EB9B4-17B3-4750-B579-47A88D55ED3B}" type="presOf" srcId="{18A5E133-E56C-4CC9-BF0B-1B1C923E4DB7}" destId="{42ED7B07-416E-4897-849A-8708DF0E7099}" srcOrd="0" destOrd="0" presId="urn:microsoft.com/office/officeart/2005/8/layout/vList5"/>
    <dgm:cxn modelId="{E34B5075-18C6-4480-8541-E7F2C4B155C5}" type="presOf" srcId="{FD4F530C-E716-4C32-B8B2-15E41E0BA446}" destId="{F7459DDA-48CD-42C2-8C11-1245DC5DF071}" srcOrd="0" destOrd="0" presId="urn:microsoft.com/office/officeart/2005/8/layout/vList5"/>
    <dgm:cxn modelId="{634FCD17-0C85-4699-B542-7E93A0D67FBC}" type="presOf" srcId="{7E4359F7-7BFF-427D-B322-C9C5C3ECA613}" destId="{CB8B928E-DB17-4DD0-B324-2F61AFAA2BC3}" srcOrd="0" destOrd="0" presId="urn:microsoft.com/office/officeart/2005/8/layout/vList5"/>
    <dgm:cxn modelId="{4B5C35DA-0E6B-408A-A97F-6FB26FD560D0}" srcId="{551E8661-BF61-41CE-958D-83521F8D7B78}" destId="{FD4F530C-E716-4C32-B8B2-15E41E0BA446}" srcOrd="5" destOrd="0" parTransId="{C9AA03B1-CB3F-4B7B-ADEA-3433969BEF9B}" sibTransId="{CD9DA161-CAD8-47AF-9EA0-453EEAB53295}"/>
    <dgm:cxn modelId="{A5EC595B-EBD1-494C-A97B-482351A24B4A}" srcId="{551E8661-BF61-41CE-958D-83521F8D7B78}" destId="{7E4359F7-7BFF-427D-B322-C9C5C3ECA613}" srcOrd="4" destOrd="0" parTransId="{170FEBDC-EA4E-4E14-ABE3-CF26BF6F969C}" sibTransId="{81F70A58-6E70-4181-A0F2-573621DE9064}"/>
    <dgm:cxn modelId="{545E4222-5F64-4D04-B70E-AA2DF94C64B4}" type="presOf" srcId="{6B7E4555-AA8D-43EE-B1F6-5F9665539992}" destId="{5598E528-AC28-4A64-ABCA-C37128E6EBDB}" srcOrd="0" destOrd="0" presId="urn:microsoft.com/office/officeart/2005/8/layout/vList5"/>
    <dgm:cxn modelId="{3ED59166-5D3A-4C38-A21D-70587F0F0A25}" type="presParOf" srcId="{E112847F-AB1D-478F-9612-D33B8641C9ED}" destId="{C1FE83A0-6B8C-4447-BAF7-18120D81D08A}" srcOrd="0" destOrd="0" presId="urn:microsoft.com/office/officeart/2005/8/layout/vList5"/>
    <dgm:cxn modelId="{34E199FB-8D26-4783-847C-7AACAAB6BFBE}" type="presParOf" srcId="{C1FE83A0-6B8C-4447-BAF7-18120D81D08A}" destId="{42ED7B07-416E-4897-849A-8708DF0E7099}" srcOrd="0" destOrd="0" presId="urn:microsoft.com/office/officeart/2005/8/layout/vList5"/>
    <dgm:cxn modelId="{C3FC6574-C7FE-4414-9473-0BB0B514BCB2}" type="presParOf" srcId="{E112847F-AB1D-478F-9612-D33B8641C9ED}" destId="{E4EC8D6D-9EC4-4730-97D4-26553410E848}" srcOrd="1" destOrd="0" presId="urn:microsoft.com/office/officeart/2005/8/layout/vList5"/>
    <dgm:cxn modelId="{49EDB0BB-96BB-490F-B988-2E0093729828}" type="presParOf" srcId="{E112847F-AB1D-478F-9612-D33B8641C9ED}" destId="{7B482707-1904-44FB-AA37-DF63CADB34CE}" srcOrd="2" destOrd="0" presId="urn:microsoft.com/office/officeart/2005/8/layout/vList5"/>
    <dgm:cxn modelId="{49785BEA-3FB7-4DEC-9368-C804D0BC54C8}" type="presParOf" srcId="{7B482707-1904-44FB-AA37-DF63CADB34CE}" destId="{D7B6721F-728B-4612-BB84-BEF6A67DD902}" srcOrd="0" destOrd="0" presId="urn:microsoft.com/office/officeart/2005/8/layout/vList5"/>
    <dgm:cxn modelId="{9A9EC608-3191-42E9-9093-D49B7D2210D8}" type="presParOf" srcId="{E112847F-AB1D-478F-9612-D33B8641C9ED}" destId="{ED8AA6FA-E0DC-42E2-AB43-CDF862B0189C}" srcOrd="3" destOrd="0" presId="urn:microsoft.com/office/officeart/2005/8/layout/vList5"/>
    <dgm:cxn modelId="{24A687F0-43D9-47AF-A9E4-9B6F5A660FF0}" type="presParOf" srcId="{E112847F-AB1D-478F-9612-D33B8641C9ED}" destId="{CD3D9E6B-19F4-4710-A7AF-2AE4D7666C5A}" srcOrd="4" destOrd="0" presId="urn:microsoft.com/office/officeart/2005/8/layout/vList5"/>
    <dgm:cxn modelId="{AE0FD0C2-614E-4F9B-BCF2-240326E932FB}" type="presParOf" srcId="{CD3D9E6B-19F4-4710-A7AF-2AE4D7666C5A}" destId="{5598E528-AC28-4A64-ABCA-C37128E6EBDB}" srcOrd="0" destOrd="0" presId="urn:microsoft.com/office/officeart/2005/8/layout/vList5"/>
    <dgm:cxn modelId="{FE1E409F-5DAE-42BC-AD78-E68B38EDC5D5}" type="presParOf" srcId="{E112847F-AB1D-478F-9612-D33B8641C9ED}" destId="{19E14B4E-602B-45B9-8BFF-80AA2C9C2139}" srcOrd="5" destOrd="0" presId="urn:microsoft.com/office/officeart/2005/8/layout/vList5"/>
    <dgm:cxn modelId="{AB901B42-2133-4ECD-840B-D2FA5E2928E3}" type="presParOf" srcId="{E112847F-AB1D-478F-9612-D33B8641C9ED}" destId="{FA1F9CCF-D535-4A41-B54F-1DCE24205E28}" srcOrd="6" destOrd="0" presId="urn:microsoft.com/office/officeart/2005/8/layout/vList5"/>
    <dgm:cxn modelId="{80D32E06-7611-487A-A83E-E53C9DF86E7E}" type="presParOf" srcId="{FA1F9CCF-D535-4A41-B54F-1DCE24205E28}" destId="{00883CE8-452C-4EDE-852D-1071400F97DE}" srcOrd="0" destOrd="0" presId="urn:microsoft.com/office/officeart/2005/8/layout/vList5"/>
    <dgm:cxn modelId="{08FA1E4B-8D50-4FDC-9B30-37888CED88A9}" type="presParOf" srcId="{E112847F-AB1D-478F-9612-D33B8641C9ED}" destId="{47D06C3D-CA98-4D7B-AEE7-E1E056B9C803}" srcOrd="7" destOrd="0" presId="urn:microsoft.com/office/officeart/2005/8/layout/vList5"/>
    <dgm:cxn modelId="{F8230B9A-9228-433C-975E-F88D25C2FD6E}" type="presParOf" srcId="{E112847F-AB1D-478F-9612-D33B8641C9ED}" destId="{B927BFE8-FAED-4D19-BA04-2962395E9D15}" srcOrd="8" destOrd="0" presId="urn:microsoft.com/office/officeart/2005/8/layout/vList5"/>
    <dgm:cxn modelId="{F59ADD82-F904-4B51-97E7-08A112FBB648}" type="presParOf" srcId="{B927BFE8-FAED-4D19-BA04-2962395E9D15}" destId="{CB8B928E-DB17-4DD0-B324-2F61AFAA2BC3}" srcOrd="0" destOrd="0" presId="urn:microsoft.com/office/officeart/2005/8/layout/vList5"/>
    <dgm:cxn modelId="{C33F16EB-FBDD-4649-8C9D-03263CBBFE52}" type="presParOf" srcId="{E112847F-AB1D-478F-9612-D33B8641C9ED}" destId="{754D5C95-8363-4D81-A305-C2C9B602A4DA}" srcOrd="9" destOrd="0" presId="urn:microsoft.com/office/officeart/2005/8/layout/vList5"/>
    <dgm:cxn modelId="{93B43669-5D73-49CB-9716-0502B263DAF5}" type="presParOf" srcId="{E112847F-AB1D-478F-9612-D33B8641C9ED}" destId="{F69F01C7-CA10-429C-A0F0-1E59960D043A}" srcOrd="10" destOrd="0" presId="urn:microsoft.com/office/officeart/2005/8/layout/vList5"/>
    <dgm:cxn modelId="{6C3BFA81-45BB-429D-8D84-16AD79A6C15E}" type="presParOf" srcId="{F69F01C7-CA10-429C-A0F0-1E59960D043A}" destId="{F7459DDA-48CD-42C2-8C11-1245DC5DF071}" srcOrd="0" destOrd="0" presId="urn:microsoft.com/office/officeart/2005/8/layout/vList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10/31/2010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قسم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النحو التطبيقي (2)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جزاء المصاروة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الرابعة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المفعول لأجله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495300" y="1600200"/>
          <a:ext cx="89154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مقدمة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4678363"/>
          </a:xfrm>
        </p:spPr>
        <p:txBody>
          <a:bodyPr/>
          <a:lstStyle/>
          <a:p>
            <a:pPr algn="just" rtl="1" eaLnBrk="1" hangingPunct="1"/>
            <a:r>
              <a:rPr lang="ar-SA" b="1" dirty="0" smtClean="0">
                <a:cs typeface="Arial" pitchFamily="34" charset="0"/>
              </a:rPr>
              <a:t>تعرفت في المحاضرة السابقة إلى المفعول المطلق الذي يكون الغرض منه توكيد الفعل أو بيان نوعه أو بيان عدد مرات حدوثه.</a:t>
            </a:r>
          </a:p>
          <a:p>
            <a:pPr algn="just" rtl="1" eaLnBrk="1" hangingPunct="1"/>
            <a:r>
              <a:rPr lang="ar-SA" b="1" dirty="0" smtClean="0">
                <a:cs typeface="Arial" pitchFamily="34" charset="0"/>
              </a:rPr>
              <a:t>وفي هذه المحاضرة سوف تتعرّف إلى نوع جديد من أنواع المفاعيل وهو</a:t>
            </a:r>
          </a:p>
          <a:p>
            <a:pPr algn="ctr" rtl="1"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المفعــــــــــول لأجلـــــــــــــــــه</a:t>
            </a:r>
          </a:p>
          <a:p>
            <a:pPr rtl="1" eaLnBrk="1" hangingPunct="1"/>
            <a:r>
              <a:rPr lang="ar-SA" b="1" dirty="0" smtClean="0">
                <a:cs typeface="Arial" pitchFamily="34" charset="0"/>
              </a:rPr>
              <a:t>وقد سبق أن قلنا إن الفعل يحدث لسبب معين أي لأجل غرض معين فإذا ذُكر هذا السبب على هيئة معينه فهو مفعول لأجله.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تعريف المفعول لأجله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هو </a:t>
            </a:r>
            <a:r>
              <a:rPr lang="ar-SA" u="sng" dirty="0" smtClean="0"/>
              <a:t>مصدر</a:t>
            </a:r>
            <a:r>
              <a:rPr lang="ar-SA" dirty="0" smtClean="0"/>
              <a:t> </a:t>
            </a:r>
            <a:r>
              <a:rPr lang="ar-SA" u="sng" dirty="0" smtClean="0"/>
              <a:t>قلبيّ</a:t>
            </a:r>
            <a:r>
              <a:rPr lang="ar-SA" dirty="0" smtClean="0"/>
              <a:t> يذكر </a:t>
            </a:r>
            <a:r>
              <a:rPr lang="ar-SA" u="sng" dirty="0" smtClean="0"/>
              <a:t>علةً</a:t>
            </a:r>
            <a:r>
              <a:rPr lang="ar-SA" dirty="0" smtClean="0"/>
              <a:t> لحدثٍ يشاركه في </a:t>
            </a:r>
            <a:r>
              <a:rPr lang="ar-SA" u="sng" dirty="0" smtClean="0"/>
              <a:t>الفاعل</a:t>
            </a:r>
            <a:r>
              <a:rPr lang="ar-SA" dirty="0" smtClean="0"/>
              <a:t> وفي </a:t>
            </a:r>
            <a:r>
              <a:rPr lang="ar-SA" u="sng" dirty="0" smtClean="0"/>
              <a:t>الزمن</a:t>
            </a:r>
            <a:r>
              <a:rPr lang="ar-SA" dirty="0" smtClean="0"/>
              <a:t>، مثل: </a:t>
            </a:r>
            <a:r>
              <a:rPr lang="ar-SA" dirty="0" smtClean="0">
                <a:solidFill>
                  <a:srgbClr val="FF0000"/>
                </a:solidFill>
              </a:rPr>
              <a:t>جئتُ رغبةً في العلمِ</a:t>
            </a:r>
            <a:r>
              <a:rPr lang="ar-SA" dirty="0" smtClean="0"/>
              <a:t>، فـ(رغبةً) مصدر قلبيّ ذكر لبيان علة الحدث(المجيء) وهو يشاركه في الفاعل(أنا) أي إن فاعل المجيء وفاعل الرغبة هو </a:t>
            </a:r>
            <a:r>
              <a:rPr lang="ar-SA" dirty="0" smtClean="0"/>
              <a:t>أنا</a:t>
            </a:r>
            <a:r>
              <a:rPr lang="ar-SA" dirty="0" smtClean="0">
                <a:solidFill>
                  <a:srgbClr val="FF0000"/>
                </a:solidFill>
              </a:rPr>
              <a:t>(فاعل في المعنى)</a:t>
            </a:r>
            <a:r>
              <a:rPr lang="ar-SA" dirty="0" smtClean="0"/>
              <a:t>، </a:t>
            </a:r>
            <a:r>
              <a:rPr lang="ar-SA" dirty="0" smtClean="0"/>
              <a:t>كما يتشاركان في الزمن، فالرغبة مصاحبة للمجيء، لذلك تعرب(رغبة) مفعولا لأجله منصوباً وعلامة نصبه الفتحة.</a:t>
            </a:r>
          </a:p>
          <a:p>
            <a:r>
              <a:rPr lang="ar-SA" dirty="0" smtClean="0"/>
              <a:t>ويسمى المفعول لأجله والمفعول من أجله والمفعول له.</a:t>
            </a:r>
          </a:p>
          <a:p>
            <a:r>
              <a:rPr lang="ar-SA" dirty="0" smtClean="0"/>
              <a:t>المصدر القلبي:ما كان مصدراً للأفعال التي منشؤها الحواس </a:t>
            </a:r>
            <a:r>
              <a:rPr lang="ar-SA" dirty="0" smtClean="0"/>
              <a:t>الباطنة</a:t>
            </a:r>
            <a:r>
              <a:rPr lang="ar-SA" dirty="0" smtClean="0"/>
              <a:t> كالخوف والرغبة والحب والحياء والشفقة والعلم...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شروط نصب المفعول لأجله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يمكننا من خلال التعريف السابق للمفعول لأجله أن نستنتج خمسة شروط لابد من توافرها في اللفظ حتى ينصب على أنه مفعول لأجله: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</a:rPr>
              <a:t>الشرط الأول</a:t>
            </a:r>
            <a:r>
              <a:rPr lang="ar-SA" dirty="0" smtClean="0"/>
              <a:t>: أن يكون مصدراً، فإن لم يكن مصدراً لم يجز نصبه، قال تعالى:“والأرضَ وضعها </a:t>
            </a:r>
            <a:r>
              <a:rPr lang="ar-SA" dirty="0" smtClean="0"/>
              <a:t>للأنامِ“ </a:t>
            </a:r>
            <a:r>
              <a:rPr lang="ar-SA" dirty="0" smtClean="0"/>
              <a:t>فالأنام علة لحدوث الفعل لكنه ليس مصدراً فلا يجوز نصبه.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</a:rPr>
              <a:t>الشرط الثاني</a:t>
            </a:r>
            <a:r>
              <a:rPr lang="ar-SA" dirty="0" smtClean="0"/>
              <a:t>:أن يكون مصدراً قلبياً، فإن لم يكن قلبياً لم يجز نصبه، فتقول: جئت للقراءة، ولا يجوز نصب القراءة لأنها مصدر غير قلبي.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92162"/>
          </a:xfrm>
        </p:spPr>
        <p:txBody>
          <a:bodyPr/>
          <a:lstStyle/>
          <a:p>
            <a:pPr algn="ctr"/>
            <a:r>
              <a:rPr lang="ar-SA" dirty="0" smtClean="0"/>
              <a:t>شروط نصب المفعول لأجله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الشرط الثالث</a:t>
            </a:r>
            <a:r>
              <a:rPr lang="ar-SA" dirty="0" smtClean="0"/>
              <a:t>: أن يتحد المصدر مع الحدث في الفاعل، فإن اختلفا لم يجز النصب، فتقول:أحببتُكَ لتعظيمك العلم، ففاعل المحبة أنا وفاعل التعظيم أنت.لذا لا يجوز نصب (تعظيم)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</a:rPr>
              <a:t>الشرط الرابع</a:t>
            </a:r>
            <a:r>
              <a:rPr lang="ar-SA" dirty="0" smtClean="0"/>
              <a:t>: أن يتحد المصدر مع الحدث في الزمان، فلا يجوز أن تقول: </a:t>
            </a:r>
            <a:r>
              <a:rPr lang="ar-SA" b="1" dirty="0" smtClean="0"/>
              <a:t>جئتك اليوم للإكرام غدا</a:t>
            </a:r>
            <a:r>
              <a:rPr lang="ar-SA" dirty="0" smtClean="0"/>
              <a:t>، </a:t>
            </a:r>
            <a:r>
              <a:rPr lang="ar-SA" dirty="0" smtClean="0"/>
              <a:t>لاختلاف زمن المجيء عن زمن الخوف.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</a:rPr>
              <a:t>الشرط الخامس</a:t>
            </a:r>
            <a:r>
              <a:rPr lang="ar-SA" dirty="0" smtClean="0"/>
              <a:t>: أن يكون المصدر علةً لحدوث الحدث بحيث يصح أن يقع جواباً لقولك:“لمَ فعلتَ؟“ فإذا قلت: </a:t>
            </a:r>
            <a:r>
              <a:rPr lang="ar-SA" dirty="0" smtClean="0"/>
              <a:t>عظّمتُ العلماءَ </a:t>
            </a:r>
            <a:r>
              <a:rPr lang="ar-SA" dirty="0" smtClean="0"/>
              <a:t>تعظيماً، لم يكن(تعظيماً) مفعولاً لأجله لأنه لا يبين السبب.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شروط نصب المفعول لأجله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فإن </a:t>
            </a:r>
            <a:r>
              <a:rPr lang="ar-SA" dirty="0" smtClean="0"/>
              <a:t>فُقد </a:t>
            </a:r>
            <a:r>
              <a:rPr lang="ar-SA" dirty="0" smtClean="0"/>
              <a:t>شرط من هذه الشروط وجب جرّ </a:t>
            </a:r>
            <a:r>
              <a:rPr lang="ar-SA" dirty="0" smtClean="0"/>
              <a:t>اللفظ (</a:t>
            </a:r>
            <a:r>
              <a:rPr lang="ar-SA" dirty="0" smtClean="0"/>
              <a:t>السبب) بحرف الجر:</a:t>
            </a:r>
          </a:p>
          <a:p>
            <a:pPr rtl="1"/>
            <a:r>
              <a:rPr lang="ar-SA" dirty="0" smtClean="0"/>
              <a:t>ومن ذلك الحديث:“دخلت امرأةٌ النار </a:t>
            </a:r>
            <a:r>
              <a:rPr lang="ar-SA" dirty="0" smtClean="0">
                <a:solidFill>
                  <a:srgbClr val="FF0000"/>
                </a:solidFill>
              </a:rPr>
              <a:t>في هرة</a:t>
            </a:r>
            <a:r>
              <a:rPr lang="ar-SA" dirty="0" smtClean="0"/>
              <a:t>“(السبب ليس مصدرا)</a:t>
            </a:r>
          </a:p>
          <a:p>
            <a:pPr rtl="1"/>
            <a:r>
              <a:rPr lang="ar-SA" dirty="0" smtClean="0"/>
              <a:t>ومن ذلك أيضاً قول الشاعر:</a:t>
            </a:r>
          </a:p>
          <a:p>
            <a:pPr algn="ctr" rtl="1"/>
            <a:r>
              <a:rPr lang="ar-SA" dirty="0" smtClean="0">
                <a:latin typeface="Andalus" pitchFamily="18" charset="-78"/>
                <a:cs typeface="Andalus" pitchFamily="18" charset="-78"/>
              </a:rPr>
              <a:t>وإنّي لتعروني </a:t>
            </a:r>
            <a:r>
              <a:rPr lang="ar-SA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لذكراكِ</a:t>
            </a:r>
            <a:r>
              <a:rPr lang="ar-SA" dirty="0" smtClean="0">
                <a:latin typeface="Andalus" pitchFamily="18" charset="-78"/>
                <a:cs typeface="Andalus" pitchFamily="18" charset="-78"/>
              </a:rPr>
              <a:t> هِزّةٌ     كما انتفض العصفور بلّله القطْرُ</a:t>
            </a:r>
          </a:p>
          <a:p>
            <a:pPr rtl="1"/>
            <a:r>
              <a:rPr lang="ar-SA" dirty="0" smtClean="0"/>
              <a:t>لم ينصب المصدر لاختلاف الفاعل، ففاعل (تعروني) الذكرى، وفاعل (ذكراك) أنا أي لتذكري إياك.</a:t>
            </a:r>
          </a:p>
          <a:p>
            <a:pPr rtl="1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أحكام المفعول لأجله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أولاً</a:t>
            </a:r>
            <a:r>
              <a:rPr lang="ar-SA" dirty="0" smtClean="0"/>
              <a:t>: المفعول لأجله من </a:t>
            </a:r>
            <a:r>
              <a:rPr lang="ar-SA" dirty="0" smtClean="0"/>
              <a:t>المنصوبات</a:t>
            </a:r>
            <a:r>
              <a:rPr lang="ar-SA" dirty="0" smtClean="0"/>
              <a:t> لذا فالأصل فيه النصب، قال تعالى:“يجعلون أصابعهم في آذانهم من الصواعق </a:t>
            </a:r>
            <a:r>
              <a:rPr lang="ar-SA" u="sng" dirty="0" smtClean="0">
                <a:solidFill>
                  <a:srgbClr val="FF0000"/>
                </a:solidFill>
              </a:rPr>
              <a:t>حذرَ</a:t>
            </a:r>
            <a:r>
              <a:rPr lang="ar-SA" dirty="0" smtClean="0"/>
              <a:t> الموت“ مفعول لأجله منصوب وعلامة نصبه الفتحة.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ثانياً</a:t>
            </a:r>
            <a:r>
              <a:rPr lang="ar-SA" dirty="0" smtClean="0"/>
              <a:t>: يجوز تقديم المفعول لأجله على </a:t>
            </a:r>
            <a:r>
              <a:rPr lang="ar-SA" dirty="0" smtClean="0"/>
              <a:t>عامله (</a:t>
            </a:r>
            <a:r>
              <a:rPr lang="ar-SA" dirty="0" smtClean="0"/>
              <a:t>الحدث) فتقول: رغبةً في العلم جئت إلى الجامعة.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ثالثاً</a:t>
            </a:r>
            <a:r>
              <a:rPr lang="ar-SA" dirty="0" smtClean="0"/>
              <a:t>: إذا استوفى المفعول لأجله كافة الشروط فنصبه على سبيل الجواز لا الوجوب، لذا يجوز: جئتُ رغبةً في العلم، ولرغبةٍ في العلم.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أحوال المفعول لأجله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يأتي المفعول لأجله على ثلاثة أحوال:</a:t>
            </a:r>
          </a:p>
          <a:p>
            <a:pPr rtl="1"/>
            <a:r>
              <a:rPr lang="ar-SA" sz="2800" dirty="0" smtClean="0"/>
              <a:t>الأولى: أن يكون نكرة أي مجرداً من أل التعريف والإضافة، والأكثر في هذه الحالة نصبه، وقد يجرّ على قلةٍ كقول الشاعر:</a:t>
            </a:r>
          </a:p>
          <a:p>
            <a:pPr algn="ctr" rtl="1"/>
            <a:r>
              <a:rPr lang="ar-SA" sz="2800" dirty="0" smtClean="0">
                <a:latin typeface="Andalus" pitchFamily="18" charset="-78"/>
                <a:cs typeface="Andalus" pitchFamily="18" charset="-78"/>
              </a:rPr>
              <a:t>مَنْ أمَّكم </a:t>
            </a:r>
            <a:r>
              <a:rPr lang="ar-SA" sz="28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لرغبةٍ</a:t>
            </a:r>
            <a:r>
              <a:rPr lang="ar-SA" sz="2800" dirty="0" smtClean="0">
                <a:latin typeface="Andalus" pitchFamily="18" charset="-78"/>
                <a:cs typeface="Andalus" pitchFamily="18" charset="-78"/>
              </a:rPr>
              <a:t> فيكم جُبرْ    ومن تكونوا ناصريه ينتصرْ</a:t>
            </a:r>
          </a:p>
          <a:p>
            <a:pPr rtl="1"/>
            <a:r>
              <a:rPr lang="ar-SA" sz="2800" dirty="0" smtClean="0"/>
              <a:t>الثانية: أن يكون معرّفاً </a:t>
            </a:r>
            <a:r>
              <a:rPr lang="ar-SA" sz="2800" dirty="0" smtClean="0"/>
              <a:t>بأل</a:t>
            </a:r>
            <a:r>
              <a:rPr lang="ar-SA" sz="2800" dirty="0" smtClean="0"/>
              <a:t> التعريف، والأكثر جرّه لكنه </a:t>
            </a:r>
            <a:r>
              <a:rPr lang="ar-SA" sz="2800" dirty="0" smtClean="0"/>
              <a:t>ينصب </a:t>
            </a:r>
            <a:r>
              <a:rPr lang="ar-SA" sz="2800" dirty="0" smtClean="0"/>
              <a:t>على قلة كقول الشاعر:</a:t>
            </a:r>
          </a:p>
          <a:p>
            <a:pPr algn="ctr" rtl="1"/>
            <a:r>
              <a:rPr lang="ar-SA" sz="2800" dirty="0" smtClean="0">
                <a:latin typeface="Andalus" pitchFamily="18" charset="-78"/>
                <a:cs typeface="Andalus" pitchFamily="18" charset="-78"/>
              </a:rPr>
              <a:t>لا أقعدُ </a:t>
            </a:r>
            <a:r>
              <a:rPr lang="ar-SA" sz="28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الجبنَ</a:t>
            </a:r>
            <a:r>
              <a:rPr lang="ar-SA" sz="2800" dirty="0" smtClean="0">
                <a:latin typeface="Andalus" pitchFamily="18" charset="-78"/>
                <a:cs typeface="Andalus" pitchFamily="18" charset="-78"/>
              </a:rPr>
              <a:t> عن الهيجاءِ      ولو توالت زُمَرُ الأعداءِ</a:t>
            </a:r>
          </a:p>
          <a:p>
            <a:pPr rtl="1"/>
            <a:r>
              <a:rPr lang="ar-SA" sz="2800" dirty="0" smtClean="0"/>
              <a:t>الثالثة: أن يكون مضافاً وهنا </a:t>
            </a:r>
            <a:r>
              <a:rPr lang="ar-SA" sz="2800" dirty="0" smtClean="0"/>
              <a:t>يجوز </a:t>
            </a:r>
            <a:r>
              <a:rPr lang="ar-SA" sz="2800" dirty="0" smtClean="0"/>
              <a:t>الجر والنصب </a:t>
            </a:r>
            <a:r>
              <a:rPr lang="ar-SA" sz="2800" dirty="0" smtClean="0"/>
              <a:t>على السواء كقول </a:t>
            </a:r>
            <a:r>
              <a:rPr lang="ar-SA" sz="2800" dirty="0" smtClean="0"/>
              <a:t>الشاعر:</a:t>
            </a:r>
          </a:p>
          <a:p>
            <a:pPr algn="ctr" rtl="1"/>
            <a:r>
              <a:rPr lang="ar-SA" sz="2800" dirty="0" smtClean="0">
                <a:latin typeface="Andalus" pitchFamily="18" charset="-78"/>
                <a:cs typeface="Andalus" pitchFamily="18" charset="-78"/>
              </a:rPr>
              <a:t>وأغفرُ عوراءَ الكريمِ </a:t>
            </a:r>
            <a:r>
              <a:rPr lang="ar-SA" sz="28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ادّخارَه</a:t>
            </a:r>
            <a:r>
              <a:rPr lang="ar-SA" sz="2800" dirty="0" smtClean="0">
                <a:latin typeface="Andalus" pitchFamily="18" charset="-78"/>
                <a:cs typeface="Andalus" pitchFamily="18" charset="-78"/>
              </a:rPr>
              <a:t>     وأعرض عن شتم اللئيم تكرّما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أحوال المفعول لأجله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09600" y="1524000"/>
            <a:ext cx="8915400" cy="4525963"/>
          </a:xfrm>
        </p:spPr>
        <p:txBody>
          <a:bodyPr/>
          <a:lstStyle/>
          <a:p>
            <a:r>
              <a:rPr lang="ar-SA" dirty="0" smtClean="0"/>
              <a:t>فالمصدر (ادّخار) مفعول لأجله منصوب وهو مضاف والهاء ضمير </a:t>
            </a:r>
            <a:endParaRPr lang="en-US" dirty="0" smtClean="0"/>
          </a:p>
          <a:p>
            <a:r>
              <a:rPr lang="ar-SA" dirty="0" smtClean="0"/>
              <a:t>متصل </a:t>
            </a:r>
            <a:r>
              <a:rPr lang="ar-SA" dirty="0" smtClean="0"/>
              <a:t>مبني في محل جر مضاف إليه.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      فكر</a:t>
            </a:r>
            <a:r>
              <a:rPr lang="ar-SA" dirty="0" smtClean="0">
                <a:solidFill>
                  <a:srgbClr val="FF0000"/>
                </a:solidFill>
              </a:rPr>
              <a:t>: ورد في البيت السابق مفعول لأجله آخر اذكره وبين نوعه.</a:t>
            </a:r>
          </a:p>
          <a:p>
            <a:r>
              <a:rPr lang="ar-SA" dirty="0" smtClean="0"/>
              <a:t>لا تنس أنه حتى لو استوفى المفعول لأجله كل الشروط فيجوز جره، قال تعالى:“وإنّ منها لما يهبطُ من </a:t>
            </a:r>
            <a:r>
              <a:rPr lang="ar-SA" dirty="0" smtClean="0">
                <a:solidFill>
                  <a:srgbClr val="FF0000"/>
                </a:solidFill>
              </a:rPr>
              <a:t>خشيةِ</a:t>
            </a:r>
            <a:r>
              <a:rPr lang="ar-SA" dirty="0" smtClean="0"/>
              <a:t> الله“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1026" name="Litebulb"/>
          <p:cNvSpPr>
            <a:spLocks noEditPoints="1" noChangeArrowheads="1"/>
          </p:cNvSpPr>
          <p:nvPr/>
        </p:nvSpPr>
        <p:spPr bwMode="auto">
          <a:xfrm>
            <a:off x="8839200" y="2667000"/>
            <a:ext cx="609600" cy="609600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7782 h 21600"/>
              <a:gd name="T4" fmla="*/ 0 w 21600"/>
              <a:gd name="T5" fmla="*/ 7782 h 21600"/>
              <a:gd name="T6" fmla="*/ 10800 w 21600"/>
              <a:gd name="T7" fmla="*/ 21600 h 21600"/>
              <a:gd name="T8" fmla="*/ 3556 w 21600"/>
              <a:gd name="T9" fmla="*/ 2188 h 21600"/>
              <a:gd name="T10" fmla="*/ 18277 w 21600"/>
              <a:gd name="T11" fmla="*/ 9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CC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تدريب وتطبيق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المفعول لأجله في قوله تعالى:“وجعلنا في قلوب الذين اتبعوه رأفةً </a:t>
            </a:r>
            <a:r>
              <a:rPr lang="ar-SA" dirty="0" smtClean="0"/>
              <a:t>ورحمةً </a:t>
            </a:r>
            <a:r>
              <a:rPr lang="ar-SA" dirty="0" smtClean="0"/>
              <a:t>ورهبانيةً ابتدعوها ما </a:t>
            </a:r>
            <a:r>
              <a:rPr lang="ar-SA" dirty="0" smtClean="0"/>
              <a:t>ك</a:t>
            </a:r>
            <a:r>
              <a:rPr lang="ar-SA" dirty="0" smtClean="0"/>
              <a:t>تبناها </a:t>
            </a:r>
            <a:r>
              <a:rPr lang="ar-SA" dirty="0" smtClean="0"/>
              <a:t>عليهم إلا ابتغاءَ رضوانَ الله“ هو:</a:t>
            </a:r>
          </a:p>
          <a:p>
            <a:r>
              <a:rPr lang="ar-SA" dirty="0" smtClean="0"/>
              <a:t>أ. رحمة.</a:t>
            </a:r>
          </a:p>
          <a:p>
            <a:r>
              <a:rPr lang="ar-SA" dirty="0" smtClean="0"/>
              <a:t>ب. رهبانية.</a:t>
            </a:r>
          </a:p>
          <a:p>
            <a:r>
              <a:rPr lang="ar-SA" dirty="0" smtClean="0"/>
              <a:t>ج. ابتغاء.</a:t>
            </a:r>
          </a:p>
          <a:p>
            <a:r>
              <a:rPr lang="ar-SA" dirty="0" smtClean="0"/>
              <a:t>د. رضوان.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مستطيل 4"/>
          <p:cNvSpPr/>
          <p:nvPr/>
        </p:nvSpPr>
        <p:spPr>
          <a:xfrm>
            <a:off x="8077200" y="4343400"/>
            <a:ext cx="12192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تدريب وتطبيق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لا يجوز نصب الكلمة المخطوط تحتها على أنها مفعول لأجله ”جهزت قلمي </a:t>
            </a:r>
            <a:r>
              <a:rPr lang="ar-SA" u="sng" dirty="0" smtClean="0"/>
              <a:t>لكتابة</a:t>
            </a:r>
            <a:r>
              <a:rPr lang="ar-SA" dirty="0" smtClean="0"/>
              <a:t> الدرس“ والسبب:</a:t>
            </a:r>
          </a:p>
          <a:p>
            <a:r>
              <a:rPr lang="ar-SA" dirty="0" smtClean="0"/>
              <a:t>أ. عدم الاتحاد معه الحدث في الفاعل.</a:t>
            </a:r>
          </a:p>
          <a:p>
            <a:r>
              <a:rPr lang="ar-SA" dirty="0" smtClean="0"/>
              <a:t>ب. عدم الاتحاد مع الحدث في الزمن.</a:t>
            </a:r>
          </a:p>
          <a:p>
            <a:r>
              <a:rPr lang="ar-SA" dirty="0" smtClean="0"/>
              <a:t>ج. هذه الكلمة ليست مصدراً.</a:t>
            </a:r>
          </a:p>
          <a:p>
            <a:r>
              <a:rPr lang="ar-SA" dirty="0" smtClean="0"/>
              <a:t>د. هذا المصدر ليس قلبياً.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مستطيل 4"/>
          <p:cNvSpPr/>
          <p:nvPr/>
        </p:nvSpPr>
        <p:spPr>
          <a:xfrm>
            <a:off x="6096000" y="4419600"/>
            <a:ext cx="32766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تدريب وتطبيق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قبلت رأسك لاحترامك أبويك. </a:t>
            </a:r>
          </a:p>
          <a:p>
            <a:r>
              <a:rPr lang="ar-SA" dirty="0" smtClean="0"/>
              <a:t> في هذه الجملة لا يجوز نصب (احترام) على أنه مفعول لأجله وذلك لأنه: </a:t>
            </a:r>
          </a:p>
          <a:p>
            <a:r>
              <a:rPr lang="ar-SA" dirty="0" smtClean="0"/>
              <a:t>أ. غير متحد مع الفعل في الفاعل.</a:t>
            </a:r>
          </a:p>
          <a:p>
            <a:r>
              <a:rPr lang="ar-SA" dirty="0" smtClean="0"/>
              <a:t>ب. غير متحد مع الفعل في الزمن.</a:t>
            </a:r>
          </a:p>
          <a:p>
            <a:r>
              <a:rPr lang="ar-SA" dirty="0" smtClean="0"/>
              <a:t>ج. ليس مصدراً.</a:t>
            </a:r>
          </a:p>
          <a:p>
            <a:r>
              <a:rPr lang="ar-SA" dirty="0" smtClean="0"/>
              <a:t>د. ليس مصدراً قلبياً.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مستطيل 4"/>
          <p:cNvSpPr/>
          <p:nvPr/>
        </p:nvSpPr>
        <p:spPr>
          <a:xfrm>
            <a:off x="4876800" y="3276600"/>
            <a:ext cx="44958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2004</TotalTime>
  <Words>847</Words>
  <Application>Microsoft Office PowerPoint</Application>
  <PresentationFormat>A4 Paper (210x297 mm)‎</PresentationFormat>
  <Paragraphs>90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المحاضرة الرابعة</vt:lpstr>
      <vt:lpstr>عناصر المحاضرة</vt:lpstr>
      <vt:lpstr>مقدمة</vt:lpstr>
      <vt:lpstr>تعريف المفعول لأجله </vt:lpstr>
      <vt:lpstr>شروط نصب المفعول لأجله</vt:lpstr>
      <vt:lpstr>شروط نصب المفعول لأجله</vt:lpstr>
      <vt:lpstr>شروط نصب المفعول لأجله</vt:lpstr>
      <vt:lpstr>أحكام المفعول لأجله</vt:lpstr>
      <vt:lpstr>أحوال المفعول لأجله</vt:lpstr>
      <vt:lpstr>أحوال المفعول لأجله</vt:lpstr>
      <vt:lpstr>تدريب وتطبيق</vt:lpstr>
      <vt:lpstr>تدريب وتطبيق</vt:lpstr>
      <vt:lpstr>تدريب وتطبيق</vt:lpstr>
      <vt:lpstr>الشريحة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153</cp:revision>
  <dcterms:created xsi:type="dcterms:W3CDTF">2009-10-14T19:14:34Z</dcterms:created>
  <dcterms:modified xsi:type="dcterms:W3CDTF">2010-10-31T19:40:30Z</dcterms:modified>
</cp:coreProperties>
</file>