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68" r:id="rId5"/>
    <p:sldId id="269" r:id="rId6"/>
    <p:sldId id="273" r:id="rId7"/>
    <p:sldId id="272" r:id="rId8"/>
    <p:sldId id="274" r:id="rId9"/>
    <p:sldId id="275"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6" d="100"/>
          <a:sy n="66" d="100"/>
        </p:scale>
        <p:origin x="-1128" y="-8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83608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89162"/>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التذوّق الأدبي</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إنّ الذي أغناك عني سوف يغنيني</a:t>
            </a:r>
          </a:p>
          <a:p>
            <a:pPr eaLnBrk="1" hangingPunct="1"/>
            <a:r>
              <a:rPr lang="ar-SA" b="1" dirty="0" smtClean="0">
                <a:solidFill>
                  <a:schemeClr val="tx1"/>
                </a:solidFill>
                <a:cs typeface="Arial" pitchFamily="34" charset="0"/>
              </a:rPr>
              <a:t>لذي الإصبع العَدْواني من العصر الجاهلي</a:t>
            </a:r>
          </a:p>
          <a:p>
            <a:pPr eaLnBrk="1" hangingPunct="1"/>
            <a:r>
              <a:rPr lang="ar-SA" b="1" dirty="0" smtClean="0">
                <a:solidFill>
                  <a:schemeClr val="tx1"/>
                </a:solidFill>
                <a:cs typeface="Arial" pitchFamily="34" charset="0"/>
              </a:rPr>
              <a:t>(2)</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قصيدة ذي الإصبع العَدواني</a:t>
            </a:r>
            <a:endParaRPr lang="ar-SA" dirty="0"/>
          </a:p>
        </p:txBody>
      </p:sp>
      <p:sp>
        <p:nvSpPr>
          <p:cNvPr id="3" name="Content Placeholder 2"/>
          <p:cNvSpPr>
            <a:spLocks noGrp="1"/>
          </p:cNvSpPr>
          <p:nvPr>
            <p:ph idx="1"/>
          </p:nvPr>
        </p:nvSpPr>
        <p:spPr/>
        <p:txBody>
          <a:bodyPr/>
          <a:lstStyle/>
          <a:p>
            <a:r>
              <a:rPr lang="ar-SA" sz="2800" dirty="0" smtClean="0"/>
              <a:t>يا من لقلبٍ شديدِ الهمِّ محزونِ          أمسى تذكرَ ريا أم هارونِ</a:t>
            </a:r>
            <a:br>
              <a:rPr lang="ar-SA" sz="2800" dirty="0" smtClean="0"/>
            </a:br>
            <a:r>
              <a:rPr lang="ar-SA" sz="2800" dirty="0" smtClean="0"/>
              <a:t>أمسى تذكرها من بعدِ ما شحطت        والدهرُ ذو غلظةٍ حيناً وذو لينِ</a:t>
            </a:r>
            <a:endParaRPr lang="en-US" sz="2800" dirty="0" smtClean="0"/>
          </a:p>
          <a:p>
            <a:r>
              <a:rPr lang="ar-SA" sz="2800" dirty="0" smtClean="0"/>
              <a:t>فإِنْ يَكُنْ حُبُّهَا أَمْسَى  لَنَـا  شَجَنـاً     وأَصْبَحَ الْـوَأيُ مِنهـا لا يُؤَاتِينـي</a:t>
            </a:r>
            <a:br>
              <a:rPr lang="ar-SA" sz="2800" dirty="0" smtClean="0"/>
            </a:br>
            <a:r>
              <a:rPr lang="ar-SA" sz="2800" dirty="0" smtClean="0"/>
              <a:t>فقد غنينا وشملُ الدارِ يجمعنا           أطيعُ رياً وريا لا تعاصيني</a:t>
            </a:r>
            <a:br>
              <a:rPr lang="ar-SA" sz="2800" dirty="0" smtClean="0"/>
            </a:br>
            <a:r>
              <a:rPr lang="ar-SA" sz="2800" dirty="0" smtClean="0"/>
              <a:t>ترمي الوشاةَ فلا تخطي مقاتلهم         بصادقٍ من صفاءِ الودِّ مكنونِ</a:t>
            </a:r>
            <a:br>
              <a:rPr lang="ar-SA" sz="2800" dirty="0" smtClean="0"/>
            </a:br>
            <a:r>
              <a:rPr lang="ar-SA" sz="2800" dirty="0" smtClean="0"/>
              <a:t>ولي ابنُ عمٍّ على ما كانَ من خلقٍ       مختلفانِ فأَقليهِ ويَقليني </a:t>
            </a:r>
            <a:br>
              <a:rPr lang="ar-SA" sz="2800" dirty="0" smtClean="0"/>
            </a:br>
            <a:r>
              <a:rPr lang="ar-SA" sz="2800" dirty="0" smtClean="0"/>
              <a:t>أزرى بنا أننا شالت نعامتنا              فخالني دونهُ بل خلتهُ دوني</a:t>
            </a:r>
            <a:br>
              <a:rPr lang="ar-SA" sz="2800" dirty="0" smtClean="0"/>
            </a:br>
            <a:r>
              <a:rPr lang="ar-SA" sz="2800" dirty="0" smtClean="0"/>
              <a:t> لاهِ ابنُ عمكَ لا أفضلتَ في حسبٍ    عني ولا أنتَ دياني فتحزوني</a:t>
            </a:r>
            <a:br>
              <a:rPr lang="ar-SA" sz="2800" dirty="0" smtClean="0"/>
            </a:br>
            <a:r>
              <a:rPr lang="ar-SA" sz="2800" dirty="0" smtClean="0"/>
              <a:t>ولا تقوتُ عيالي يومَ مسغبةٍ            ولا بنفسكَ في العزّاءِ تكفيني</a:t>
            </a:r>
            <a:br>
              <a:rPr lang="ar-SA" sz="2800" dirty="0" smtClean="0"/>
            </a:br>
            <a:r>
              <a:rPr lang="ar-SA" sz="2800" dirty="0" smtClean="0"/>
              <a:t>فإن تُرد عرضَ الدنيا بمنقصتي         فإنَّ ذلكَ مما ليسَ يُشجيني</a:t>
            </a:r>
            <a:br>
              <a:rPr lang="ar-SA" sz="2800" dirty="0" smtClean="0"/>
            </a:br>
            <a:r>
              <a:rPr lang="ar-SA" sz="2800" dirty="0" smtClean="0"/>
              <a:t/>
            </a:r>
            <a:br>
              <a:rPr lang="ar-SA" sz="2800" dirty="0" smtClean="0"/>
            </a:br>
            <a:r>
              <a:rPr lang="ar-SA" sz="2800" dirty="0" smtClean="0"/>
              <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قصيدة ذي الإصبع العَدواني</a:t>
            </a:r>
            <a:endParaRPr lang="ar-SA" dirty="0"/>
          </a:p>
        </p:txBody>
      </p:sp>
      <p:sp>
        <p:nvSpPr>
          <p:cNvPr id="3" name="Content Placeholder 2"/>
          <p:cNvSpPr>
            <a:spLocks noGrp="1"/>
          </p:cNvSpPr>
          <p:nvPr>
            <p:ph idx="1"/>
          </p:nvPr>
        </p:nvSpPr>
        <p:spPr/>
        <p:txBody>
          <a:bodyPr/>
          <a:lstStyle/>
          <a:p>
            <a:r>
              <a:rPr lang="ar-SA" sz="2800" dirty="0" smtClean="0"/>
              <a:t>ولا يُرى فيَّ غيرَ الصرمِ منقصةً       وما سواهُ فإنَّ الله يكفيني </a:t>
            </a:r>
            <a:br>
              <a:rPr lang="ar-SA" sz="2800" dirty="0" smtClean="0"/>
            </a:br>
            <a:r>
              <a:rPr lang="ar-SA" sz="2800" dirty="0" smtClean="0"/>
              <a:t>لولا أياصرُ قربى لستَ تحفظها      ورهبةُ اللهِ فيمن لا يعاديني</a:t>
            </a:r>
            <a:br>
              <a:rPr lang="ar-SA" sz="2800" dirty="0" smtClean="0"/>
            </a:br>
            <a:r>
              <a:rPr lang="ar-SA" sz="2800" dirty="0" smtClean="0"/>
              <a:t>إذن بريتكَ برياً لا انجبارَ لهُ        إني رأيتكَ لا تنفكُّ تَبريني</a:t>
            </a:r>
            <a:br>
              <a:rPr lang="ar-SA" sz="2800" dirty="0" smtClean="0"/>
            </a:br>
            <a:r>
              <a:rPr lang="ar-SA" sz="2800" dirty="0" smtClean="0"/>
              <a:t>إنَّ الذي يقبضُ الدنيا ويبسطها   إن كانَ أغناكَ عني سوفَ يغنيني</a:t>
            </a:r>
            <a:br>
              <a:rPr lang="ar-SA" sz="2800" dirty="0" smtClean="0"/>
            </a:br>
            <a:r>
              <a:rPr lang="ar-SA" sz="2800" dirty="0" smtClean="0"/>
              <a:t>اللهُ يعلمني والله يعلمكم            والله يجزيكمُ عني ويجزيني</a:t>
            </a:r>
            <a:br>
              <a:rPr lang="ar-SA" sz="2800" dirty="0" smtClean="0"/>
            </a:br>
            <a:r>
              <a:rPr lang="ar-SA" sz="2800" dirty="0" smtClean="0"/>
              <a:t>ماذا عليَّ وإن كنتم ذوي رحمي      ألا أحبّكمُ إذ لم تحبوني</a:t>
            </a:r>
            <a:br>
              <a:rPr lang="ar-SA" sz="2800" dirty="0" smtClean="0"/>
            </a:br>
            <a:r>
              <a:rPr lang="ar-SA" sz="2800" dirty="0" smtClean="0"/>
              <a:t>لو تشربون دمي لم يروَ شاربكم     ولا دماؤكمُ جمعاً تروّيني</a:t>
            </a:r>
            <a:br>
              <a:rPr lang="ar-SA" sz="2800" dirty="0" smtClean="0"/>
            </a:br>
            <a:r>
              <a:rPr lang="ar-SA" sz="2800" dirty="0" smtClean="0"/>
              <a:t>ولي ابنُ عمٍّ لو أنَّ الناسَ في كَبدٍ     لظلَّ محتجزاً بالنَّبلِ يرميني</a:t>
            </a:r>
            <a:br>
              <a:rPr lang="ar-SA" sz="2800" dirty="0" smtClean="0"/>
            </a:br>
            <a:r>
              <a:rPr lang="ar-SA" sz="2800" dirty="0" smtClean="0"/>
              <a:t>يا عمرو إلاَّ تدع شتمي ومنقصتي أضربكَ حيثُ تقولُ الهامةُ اسقوني</a:t>
            </a:r>
            <a:br>
              <a:rPr lang="ar-SA" sz="2800" dirty="0" smtClean="0"/>
            </a:br>
            <a:r>
              <a:rPr lang="ar-SA" sz="2800" dirty="0" smtClean="0"/>
              <a:t/>
            </a:r>
            <a:br>
              <a:rPr lang="ar-SA" sz="2800" dirty="0" smtClean="0"/>
            </a:br>
            <a:r>
              <a:rPr lang="ar-SA" sz="2800" dirty="0" smtClean="0"/>
              <a:t/>
            </a:r>
            <a:br>
              <a:rPr lang="ar-SA" sz="2800" dirty="0" smtClean="0"/>
            </a:br>
            <a:r>
              <a:rPr lang="ar-SA" sz="2800" dirty="0" smtClean="0"/>
              <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قصيدة ذي الإصبع العَدواني</a:t>
            </a:r>
            <a:endParaRPr lang="ar-SA" dirty="0"/>
          </a:p>
        </p:txBody>
      </p:sp>
      <p:sp>
        <p:nvSpPr>
          <p:cNvPr id="3" name="Content Placeholder 2"/>
          <p:cNvSpPr>
            <a:spLocks noGrp="1"/>
          </p:cNvSpPr>
          <p:nvPr>
            <p:ph idx="1"/>
          </p:nvPr>
        </p:nvSpPr>
        <p:spPr/>
        <p:txBody>
          <a:bodyPr/>
          <a:lstStyle/>
          <a:p>
            <a:r>
              <a:rPr lang="ar-SA" sz="2800" dirty="0" smtClean="0"/>
              <a:t>دُرْمٌ سلاحـي فمـا أمّـي براعيـة       ترعى المخاض، وما رأيـي بمغبـون</a:t>
            </a:r>
          </a:p>
          <a:p>
            <a:r>
              <a:rPr lang="ar-SA" sz="2800" dirty="0" smtClean="0"/>
              <a:t>إنـي أَبـيٌّ أبــيٌّ ذو محافـظـة          وابـن أبـيٍّ أبـيٍّ مـن أبيّـيـن</a:t>
            </a:r>
          </a:p>
          <a:p>
            <a:r>
              <a:rPr lang="ar-SA" sz="2800" dirty="0" smtClean="0"/>
              <a:t>لا يُخرج القسْرُ منـي غيـرَمأبيـة      ولا أليـن لمـن لا يبتغـي ليـنـي</a:t>
            </a:r>
          </a:p>
          <a:p>
            <a:r>
              <a:rPr lang="ar-SA" sz="2800" dirty="0" smtClean="0"/>
              <a:t>عفٌّ ندودٌ إذا ما خفت مـن  بلـد     هُوناً فلست بوقاف  علـى  الهـون</a:t>
            </a:r>
          </a:p>
          <a:p>
            <a:r>
              <a:rPr lang="ar-SA" sz="2800" dirty="0" smtClean="0"/>
              <a:t>كل أمرىء صائـر يومـاً لشيمتـه     وإن تخلـق أخلاقـاً إلـى حـيـن</a:t>
            </a:r>
            <a:endParaRPr lang="en-US" sz="2800" dirty="0" smtClean="0"/>
          </a:p>
          <a:p>
            <a:r>
              <a:rPr lang="ar-SA" sz="2800" dirty="0" smtClean="0"/>
              <a:t>إني لعمرك مـا بابـي بـذى غلـق    عن الصديق ولا  خيـري  بممنـون</a:t>
            </a:r>
          </a:p>
          <a:p>
            <a:r>
              <a:rPr lang="ar-SA" sz="2800" dirty="0" smtClean="0"/>
              <a:t>عندي خلائق أقـوام ذوي حسـب      وآخـرون كثيـرٌ كلهـم  دونـي</a:t>
            </a:r>
          </a:p>
          <a:p>
            <a:r>
              <a:rPr lang="ar-SA" sz="2800" dirty="0" smtClean="0"/>
              <a:t>وأنتم معشـر زَْيـدٌ  علـى  مائـة      فأجمعوا أمركـم شتـي فكيدونـي</a:t>
            </a:r>
          </a:p>
          <a:p>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قصيدة ذي الإصبع العَدواني</a:t>
            </a:r>
            <a:endParaRPr lang="ar-SA" dirty="0"/>
          </a:p>
        </p:txBody>
      </p:sp>
      <p:sp>
        <p:nvSpPr>
          <p:cNvPr id="3" name="Content Placeholder 2"/>
          <p:cNvSpPr>
            <a:spLocks noGrp="1"/>
          </p:cNvSpPr>
          <p:nvPr>
            <p:ph idx="1"/>
          </p:nvPr>
        </p:nvSpPr>
        <p:spPr/>
        <p:txBody>
          <a:bodyPr/>
          <a:lstStyle/>
          <a:p>
            <a:r>
              <a:rPr lang="ar-SA" sz="2800" dirty="0" smtClean="0"/>
              <a:t>فإن علمتم سبيل  الرشد  فانطلقـوا    وإن جهلتم سبيل الرشـد  فأتونـي</a:t>
            </a:r>
          </a:p>
          <a:p>
            <a:r>
              <a:rPr lang="ar-SA" sz="2800" dirty="0" smtClean="0"/>
              <a:t>يا رب ثـوب حواشيـه كأوسطـه     لا عيب في الثوب من حسن ومن لين</a:t>
            </a:r>
          </a:p>
          <a:p>
            <a:r>
              <a:rPr lang="ar-SA" sz="2800" dirty="0" smtClean="0"/>
              <a:t>يوماً شددت علـى فرغـاء فاهقـة      يوماً من الدهـر تـارات  تمارينـي</a:t>
            </a:r>
          </a:p>
          <a:p>
            <a:r>
              <a:rPr lang="ar-SA" sz="2800" dirty="0" smtClean="0"/>
              <a:t> وكنت أعطيكم مالـي وأمنحكـم      ودي على مُثبت في الصدر مكنـون</a:t>
            </a:r>
          </a:p>
          <a:p>
            <a:r>
              <a:rPr lang="ar-SA" sz="2800" dirty="0" smtClean="0"/>
              <a:t>يا رب حي شديد الشغب ذي لجب     دعوتهم راهـنٌ  منهـم  ومرهـون</a:t>
            </a:r>
          </a:p>
          <a:p>
            <a:r>
              <a:rPr lang="ar-SA" sz="2800" dirty="0" smtClean="0"/>
              <a:t>رددت باطلهـم فـي رأس قائلهـم        حتى يظلـوا خصومـاً ذا  أفانيـن</a:t>
            </a:r>
          </a:p>
          <a:p>
            <a:r>
              <a:rPr lang="ar-SA" sz="2800" dirty="0" smtClean="0"/>
              <a:t>يا عمرو لو لنت لي ألفيتنـي يسـراً    سمحاً كريماً أجـازي مـن يجازينـي</a:t>
            </a:r>
          </a:p>
          <a:p>
            <a:r>
              <a:rPr lang="ar-SA" sz="2800" dirty="0" smtClean="0"/>
              <a:t>والله لو كرهت كفـي مصاحبتـي      لقلت إذ كرهت قربي لهـا:  بينـي</a:t>
            </a:r>
          </a:p>
          <a:p>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المعنى الإجمالي للنص</a:t>
            </a:r>
            <a:endParaRPr lang="ar-SA" dirty="0"/>
          </a:p>
        </p:txBody>
      </p:sp>
      <p:sp>
        <p:nvSpPr>
          <p:cNvPr id="3" name="Content Placeholder 2"/>
          <p:cNvSpPr>
            <a:spLocks noGrp="1"/>
          </p:cNvSpPr>
          <p:nvPr>
            <p:ph idx="1"/>
          </p:nvPr>
        </p:nvSpPr>
        <p:spPr/>
        <p:txBody>
          <a:bodyPr/>
          <a:lstStyle/>
          <a:p>
            <a:r>
              <a:rPr lang="ar-SA" dirty="0" smtClean="0"/>
              <a:t>يتلذذ الشاعر بذكر ماضيه وفروسيته وكرمه أين تجد ذلك؟</a:t>
            </a:r>
            <a:endParaRPr lang="en-US" dirty="0" smtClean="0"/>
          </a:p>
          <a:p>
            <a:r>
              <a:rPr lang="ar-SA" dirty="0" smtClean="0"/>
              <a:t>قد كنت أعطيكم مالـي وأمنحكـم   ودي على مُثبت في الصدر مكنـون</a:t>
            </a:r>
          </a:p>
          <a:p>
            <a:r>
              <a:rPr lang="ar-SA" dirty="0" smtClean="0"/>
              <a:t>بل رب حي شديد الشغب ذي لجب  دعوتهم راهـنٌ  منهـم  ومرهـون</a:t>
            </a:r>
          </a:p>
          <a:p>
            <a:r>
              <a:rPr lang="ar-SA" dirty="0" smtClean="0"/>
              <a:t>رددت باطلهـم فـي رأس قائلهـم      حتى يظلـوا خصومـاً ذا  أفانيـن</a:t>
            </a:r>
          </a:p>
          <a:p>
            <a:r>
              <a:rPr lang="ar-SA" dirty="0" smtClean="0"/>
              <a:t>ما البيت الذي يدل على أن الشاعر كان الحاكم القاضي في قبيلته؟:</a:t>
            </a:r>
          </a:p>
          <a:p>
            <a:r>
              <a:rPr lang="ar-SA" dirty="0" smtClean="0"/>
              <a:t>رددت باطلهم في رأس قائلهم...فلا يظلوا خصوما ذا أفانين</a:t>
            </a:r>
            <a:endParaRPr lang="en-US" dirty="0" smtClean="0"/>
          </a:p>
          <a:p>
            <a:r>
              <a:rPr lang="ar-SA" dirty="0" smtClean="0"/>
              <a:t>هناك رواية أخرى للبيت وضح دلالتها؟</a:t>
            </a:r>
            <a:endParaRPr lang="en-US"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اللغة والأسلوب</a:t>
            </a:r>
            <a:endParaRPr lang="ar-SA" dirty="0"/>
          </a:p>
        </p:txBody>
      </p:sp>
      <p:sp>
        <p:nvSpPr>
          <p:cNvPr id="3" name="Content Placeholder 2"/>
          <p:cNvSpPr>
            <a:spLocks noGrp="1"/>
          </p:cNvSpPr>
          <p:nvPr>
            <p:ph idx="1"/>
          </p:nvPr>
        </p:nvSpPr>
        <p:spPr/>
        <p:txBody>
          <a:bodyPr/>
          <a:lstStyle/>
          <a:p>
            <a:r>
              <a:rPr lang="ar-SA" dirty="0" smtClean="0"/>
              <a:t>ماذا تلاحظ على ألفاظ النص؟ وما هي مضامينها؟</a:t>
            </a:r>
          </a:p>
          <a:p>
            <a:r>
              <a:rPr lang="ar-SA" dirty="0" smtClean="0"/>
              <a:t>من القائل بانتحال الشعر الجاهلي؟</a:t>
            </a:r>
          </a:p>
          <a:p>
            <a:r>
              <a:rPr lang="ar-SA" dirty="0" smtClean="0"/>
              <a:t>ما أهمية هذه القصيدة؟</a:t>
            </a:r>
          </a:p>
          <a:p>
            <a:r>
              <a:rPr lang="ar-SA" dirty="0" smtClean="0"/>
              <a:t>تحدث عن أسلوب القصيدة؟: المقابلة بين المتناقضين، الأسلوب الرمزي في المطلع، التصريح والتلميح، صيغ النفي، التنويع بين الشدة واللين في الخطاب،الربط بين تغير أحواله من القوة إلى الضعف وحال القبيلة الذي تغير من قوة إلى ضعف، غلبة الأسلوب الخبري والإنشائي</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البديع والبيان</a:t>
            </a:r>
            <a:endParaRPr lang="ar-SA" dirty="0"/>
          </a:p>
        </p:txBody>
      </p:sp>
      <p:sp>
        <p:nvSpPr>
          <p:cNvPr id="3" name="Content Placeholder 2"/>
          <p:cNvSpPr>
            <a:spLocks noGrp="1"/>
          </p:cNvSpPr>
          <p:nvPr>
            <p:ph idx="1"/>
          </p:nvPr>
        </p:nvSpPr>
        <p:spPr/>
        <p:txBody>
          <a:bodyPr/>
          <a:lstStyle/>
          <a:p>
            <a:r>
              <a:rPr lang="ar-SA" dirty="0" smtClean="0"/>
              <a:t>اذكر بعض الأساليب البديعية في النص.</a:t>
            </a:r>
          </a:p>
          <a:p>
            <a:r>
              <a:rPr lang="ar-SA" dirty="0" smtClean="0"/>
              <a:t>اذكر بعض الأساليب البيانية في النص.</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1715</TotalTime>
  <Words>179</Words>
  <Application>Microsoft Office PowerPoint</Application>
  <PresentationFormat>A4 Paper (210x297 mm)‎</PresentationFormat>
  <Paragraphs>53</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المحاضرة الرابعة</vt:lpstr>
      <vt:lpstr>قصيدة ذي الإصبع العَدواني</vt:lpstr>
      <vt:lpstr>قصيدة ذي الإصبع العَدواني</vt:lpstr>
      <vt:lpstr>قصيدة ذي الإصبع العَدواني</vt:lpstr>
      <vt:lpstr>قصيدة ذي الإصبع العَدواني</vt:lpstr>
      <vt:lpstr>المعنى الإجمالي للنص</vt:lpstr>
      <vt:lpstr>اللغة والأسلوب</vt:lpstr>
      <vt:lpstr>البديع والبيان</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134</cp:revision>
  <dcterms:created xsi:type="dcterms:W3CDTF">2009-10-14T19:14:34Z</dcterms:created>
  <dcterms:modified xsi:type="dcterms:W3CDTF">2013-02-13T06:35:42Z</dcterms:modified>
</cp:coreProperties>
</file>