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59" r:id="rId5"/>
    <p:sldId id="268" r:id="rId6"/>
    <p:sldId id="269" r:id="rId7"/>
    <p:sldId id="270" r:id="rId8"/>
    <p:sldId id="271" r:id="rId9"/>
    <p:sldId id="282" r:id="rId10"/>
    <p:sldId id="272" r:id="rId11"/>
    <p:sldId id="273" r:id="rId12"/>
    <p:sldId id="277" r:id="rId13"/>
    <p:sldId id="278" r:id="rId14"/>
    <p:sldId id="280" r:id="rId15"/>
    <p:sldId id="281" r:id="rId16"/>
    <p:sldId id="284" r:id="rId17"/>
    <p:sldId id="285" r:id="rId18"/>
    <p:sldId id="286"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282" y="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1E8661-BF61-41CE-958D-83521F8D7B78}"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ar-SA"/>
        </a:p>
      </dgm:t>
    </dgm:pt>
    <dgm:pt modelId="{18A5E133-E56C-4CC9-BF0B-1B1C923E4DB7}">
      <dgm:prSet/>
      <dgm:spPr/>
      <dgm:t>
        <a:bodyPr/>
        <a:lstStyle/>
        <a:p>
          <a:pPr rtl="1"/>
          <a:r>
            <a:rPr lang="ar-SA" b="1" dirty="0" smtClean="0"/>
            <a:t>مقدمة.</a:t>
          </a:r>
          <a:endParaRPr lang="ar-SA" dirty="0"/>
        </a:p>
      </dgm:t>
    </dgm:pt>
    <dgm:pt modelId="{C3CD8357-172A-4376-9BAE-FE83B557FD27}" type="parTrans" cxnId="{E1969277-A9FF-4625-A435-FBAF757E170C}">
      <dgm:prSet/>
      <dgm:spPr/>
      <dgm:t>
        <a:bodyPr/>
        <a:lstStyle/>
        <a:p>
          <a:pPr rtl="1"/>
          <a:endParaRPr lang="ar-SA"/>
        </a:p>
      </dgm:t>
    </dgm:pt>
    <dgm:pt modelId="{C50BD321-F701-438C-9AF0-34C86F6D6B95}" type="sibTrans" cxnId="{E1969277-A9FF-4625-A435-FBAF757E170C}">
      <dgm:prSet/>
      <dgm:spPr/>
      <dgm:t>
        <a:bodyPr/>
        <a:lstStyle/>
        <a:p>
          <a:pPr rtl="1"/>
          <a:endParaRPr lang="ar-SA"/>
        </a:p>
      </dgm:t>
    </dgm:pt>
    <dgm:pt modelId="{65BB59B0-9AA3-48B6-B54E-B935B846720B}">
      <dgm:prSet/>
      <dgm:spPr/>
      <dgm:t>
        <a:bodyPr/>
        <a:lstStyle/>
        <a:p>
          <a:pPr rtl="1"/>
          <a:r>
            <a:rPr lang="ar-SA" b="1" dirty="0" smtClean="0"/>
            <a:t>تعريف المفعول فيه.</a:t>
          </a:r>
          <a:endParaRPr lang="ar-SA" dirty="0"/>
        </a:p>
      </dgm:t>
    </dgm:pt>
    <dgm:pt modelId="{D889625C-158F-4335-985A-4E0BD4746D57}" type="parTrans" cxnId="{14257F1C-EC15-4074-8D3D-61EE6767A2BF}">
      <dgm:prSet/>
      <dgm:spPr/>
      <dgm:t>
        <a:bodyPr/>
        <a:lstStyle/>
        <a:p>
          <a:pPr rtl="1"/>
          <a:endParaRPr lang="ar-SA"/>
        </a:p>
      </dgm:t>
    </dgm:pt>
    <dgm:pt modelId="{76DC7743-009A-42E6-9ADD-5837708E36E1}" type="sibTrans" cxnId="{14257F1C-EC15-4074-8D3D-61EE6767A2BF}">
      <dgm:prSet/>
      <dgm:spPr/>
      <dgm:t>
        <a:bodyPr/>
        <a:lstStyle/>
        <a:p>
          <a:pPr rtl="1"/>
          <a:endParaRPr lang="ar-SA"/>
        </a:p>
      </dgm:t>
    </dgm:pt>
    <dgm:pt modelId="{6B7E4555-AA8D-43EE-B1F6-5F9665539992}">
      <dgm:prSet/>
      <dgm:spPr/>
      <dgm:t>
        <a:bodyPr/>
        <a:lstStyle/>
        <a:p>
          <a:pPr rtl="1"/>
          <a:r>
            <a:rPr lang="ar-SA" b="1" dirty="0" smtClean="0"/>
            <a:t>شروط نصبه على المفعولية.</a:t>
          </a:r>
          <a:endParaRPr lang="ar-SA" dirty="0"/>
        </a:p>
      </dgm:t>
    </dgm:pt>
    <dgm:pt modelId="{5EBDE817-EBAF-4128-A08E-4210DC7AFEE6}" type="parTrans" cxnId="{64A160E6-0DE1-42DF-8AB4-716F4B98AE99}">
      <dgm:prSet/>
      <dgm:spPr/>
      <dgm:t>
        <a:bodyPr/>
        <a:lstStyle/>
        <a:p>
          <a:pPr rtl="1"/>
          <a:endParaRPr lang="ar-SA"/>
        </a:p>
      </dgm:t>
    </dgm:pt>
    <dgm:pt modelId="{AE027010-64BA-4846-92C4-0CDB38B0FBE0}" type="sibTrans" cxnId="{64A160E6-0DE1-42DF-8AB4-716F4B98AE99}">
      <dgm:prSet/>
      <dgm:spPr/>
      <dgm:t>
        <a:bodyPr/>
        <a:lstStyle/>
        <a:p>
          <a:pPr rtl="1"/>
          <a:endParaRPr lang="ar-SA"/>
        </a:p>
      </dgm:t>
    </dgm:pt>
    <dgm:pt modelId="{F4C4C9BF-18A5-4338-8262-D0CE8E42D3C8}">
      <dgm:prSet/>
      <dgm:spPr/>
      <dgm:t>
        <a:bodyPr/>
        <a:lstStyle/>
        <a:p>
          <a:pPr rtl="1"/>
          <a:r>
            <a:rPr lang="ar-SA" b="1" dirty="0" smtClean="0"/>
            <a:t>أنواعه.</a:t>
          </a:r>
          <a:endParaRPr lang="ar-SA" dirty="0"/>
        </a:p>
      </dgm:t>
    </dgm:pt>
    <dgm:pt modelId="{FDE29C93-86E4-4952-AF61-652EA5962B1B}" type="parTrans" cxnId="{7C3A1B79-564C-4678-B0F7-1E4057004195}">
      <dgm:prSet/>
      <dgm:spPr/>
      <dgm:t>
        <a:bodyPr/>
        <a:lstStyle/>
        <a:p>
          <a:pPr rtl="1"/>
          <a:endParaRPr lang="ar-SA"/>
        </a:p>
      </dgm:t>
    </dgm:pt>
    <dgm:pt modelId="{25132362-3BEB-49A2-B2A9-1374EFD56A11}" type="sibTrans" cxnId="{7C3A1B79-564C-4678-B0F7-1E4057004195}">
      <dgm:prSet/>
      <dgm:spPr/>
      <dgm:t>
        <a:bodyPr/>
        <a:lstStyle/>
        <a:p>
          <a:pPr rtl="1"/>
          <a:endParaRPr lang="ar-SA"/>
        </a:p>
      </dgm:t>
    </dgm:pt>
    <dgm:pt modelId="{7E4359F7-7BFF-427D-B322-C9C5C3ECA613}">
      <dgm:prSet/>
      <dgm:spPr/>
      <dgm:t>
        <a:bodyPr/>
        <a:lstStyle/>
        <a:p>
          <a:pPr rtl="1"/>
          <a:r>
            <a:rPr lang="ar-SA" b="1" dirty="0" smtClean="0"/>
            <a:t>ما </a:t>
          </a:r>
          <a:r>
            <a:rPr lang="ar-SA" b="1" dirty="0" err="1" smtClean="0"/>
            <a:t>ينوب</a:t>
          </a:r>
          <a:r>
            <a:rPr lang="ar-SA" b="1" dirty="0" smtClean="0"/>
            <a:t> عن الظرف</a:t>
          </a:r>
          <a:endParaRPr lang="ar-SA" dirty="0"/>
        </a:p>
      </dgm:t>
    </dgm:pt>
    <dgm:pt modelId="{170FEBDC-EA4E-4E14-ABE3-CF26BF6F969C}" type="parTrans" cxnId="{A5EC595B-EBD1-494C-A97B-482351A24B4A}">
      <dgm:prSet/>
      <dgm:spPr/>
      <dgm:t>
        <a:bodyPr/>
        <a:lstStyle/>
        <a:p>
          <a:pPr rtl="1"/>
          <a:endParaRPr lang="ar-SA"/>
        </a:p>
      </dgm:t>
    </dgm:pt>
    <dgm:pt modelId="{81F70A58-6E70-4181-A0F2-573621DE9064}" type="sibTrans" cxnId="{A5EC595B-EBD1-494C-A97B-482351A24B4A}">
      <dgm:prSet/>
      <dgm:spPr/>
      <dgm:t>
        <a:bodyPr/>
        <a:lstStyle/>
        <a:p>
          <a:pPr rtl="1"/>
          <a:endParaRPr lang="ar-SA"/>
        </a:p>
      </dgm:t>
    </dgm:pt>
    <dgm:pt modelId="{FD4F530C-E716-4C32-B8B2-15E41E0BA446}">
      <dgm:prSet/>
      <dgm:spPr/>
      <dgm:t>
        <a:bodyPr/>
        <a:lstStyle/>
        <a:p>
          <a:pPr rtl="1"/>
          <a:r>
            <a:rPr lang="ar-SA" b="1" dirty="0" smtClean="0"/>
            <a:t>الظرف الملازم للبناء</a:t>
          </a:r>
          <a:endParaRPr lang="ar-SA" dirty="0"/>
        </a:p>
      </dgm:t>
    </dgm:pt>
    <dgm:pt modelId="{C9AA03B1-CB3F-4B7B-ADEA-3433969BEF9B}" type="parTrans" cxnId="{4B5C35DA-0E6B-408A-A97F-6FB26FD560D0}">
      <dgm:prSet/>
      <dgm:spPr/>
      <dgm:t>
        <a:bodyPr/>
        <a:lstStyle/>
        <a:p>
          <a:pPr rtl="1"/>
          <a:endParaRPr lang="ar-SA"/>
        </a:p>
      </dgm:t>
    </dgm:pt>
    <dgm:pt modelId="{CD9DA161-CAD8-47AF-9EA0-453EEAB53295}" type="sibTrans" cxnId="{4B5C35DA-0E6B-408A-A97F-6FB26FD560D0}">
      <dgm:prSet/>
      <dgm:spPr/>
      <dgm:t>
        <a:bodyPr/>
        <a:lstStyle/>
        <a:p>
          <a:pPr rtl="1"/>
          <a:endParaRPr lang="ar-SA"/>
        </a:p>
      </dgm:t>
    </dgm:pt>
    <dgm:pt modelId="{E112847F-AB1D-478F-9612-D33B8641C9ED}" type="pres">
      <dgm:prSet presAssocID="{551E8661-BF61-41CE-958D-83521F8D7B78}" presName="Name0" presStyleCnt="0">
        <dgm:presLayoutVars>
          <dgm:dir/>
          <dgm:animLvl val="lvl"/>
          <dgm:resizeHandles val="exact"/>
        </dgm:presLayoutVars>
      </dgm:prSet>
      <dgm:spPr/>
      <dgm:t>
        <a:bodyPr/>
        <a:lstStyle/>
        <a:p>
          <a:pPr rtl="1"/>
          <a:endParaRPr lang="ar-SA"/>
        </a:p>
      </dgm:t>
    </dgm:pt>
    <dgm:pt modelId="{C1FE83A0-6B8C-4447-BAF7-18120D81D08A}" type="pres">
      <dgm:prSet presAssocID="{18A5E133-E56C-4CC9-BF0B-1B1C923E4DB7}" presName="linNode" presStyleCnt="0"/>
      <dgm:spPr/>
    </dgm:pt>
    <dgm:pt modelId="{42ED7B07-416E-4897-849A-8708DF0E7099}" type="pres">
      <dgm:prSet presAssocID="{18A5E133-E56C-4CC9-BF0B-1B1C923E4DB7}" presName="parentText" presStyleLbl="node1" presStyleIdx="0" presStyleCnt="6">
        <dgm:presLayoutVars>
          <dgm:chMax val="1"/>
          <dgm:bulletEnabled val="1"/>
        </dgm:presLayoutVars>
      </dgm:prSet>
      <dgm:spPr/>
      <dgm:t>
        <a:bodyPr/>
        <a:lstStyle/>
        <a:p>
          <a:pPr rtl="1"/>
          <a:endParaRPr lang="ar-SA"/>
        </a:p>
      </dgm:t>
    </dgm:pt>
    <dgm:pt modelId="{E4EC8D6D-9EC4-4730-97D4-26553410E848}" type="pres">
      <dgm:prSet presAssocID="{C50BD321-F701-438C-9AF0-34C86F6D6B95}" presName="sp" presStyleCnt="0"/>
      <dgm:spPr/>
    </dgm:pt>
    <dgm:pt modelId="{7B482707-1904-44FB-AA37-DF63CADB34CE}" type="pres">
      <dgm:prSet presAssocID="{65BB59B0-9AA3-48B6-B54E-B935B846720B}" presName="linNode" presStyleCnt="0"/>
      <dgm:spPr/>
    </dgm:pt>
    <dgm:pt modelId="{D7B6721F-728B-4612-BB84-BEF6A67DD902}" type="pres">
      <dgm:prSet presAssocID="{65BB59B0-9AA3-48B6-B54E-B935B846720B}" presName="parentText" presStyleLbl="node1" presStyleIdx="1" presStyleCnt="6">
        <dgm:presLayoutVars>
          <dgm:chMax val="1"/>
          <dgm:bulletEnabled val="1"/>
        </dgm:presLayoutVars>
      </dgm:prSet>
      <dgm:spPr/>
      <dgm:t>
        <a:bodyPr/>
        <a:lstStyle/>
        <a:p>
          <a:pPr rtl="1"/>
          <a:endParaRPr lang="ar-SA"/>
        </a:p>
      </dgm:t>
    </dgm:pt>
    <dgm:pt modelId="{ED8AA6FA-E0DC-42E2-AB43-CDF862B0189C}" type="pres">
      <dgm:prSet presAssocID="{76DC7743-009A-42E6-9ADD-5837708E36E1}" presName="sp" presStyleCnt="0"/>
      <dgm:spPr/>
    </dgm:pt>
    <dgm:pt modelId="{CD3D9E6B-19F4-4710-A7AF-2AE4D7666C5A}" type="pres">
      <dgm:prSet presAssocID="{6B7E4555-AA8D-43EE-B1F6-5F9665539992}" presName="linNode" presStyleCnt="0"/>
      <dgm:spPr/>
    </dgm:pt>
    <dgm:pt modelId="{5598E528-AC28-4A64-ABCA-C37128E6EBDB}" type="pres">
      <dgm:prSet presAssocID="{6B7E4555-AA8D-43EE-B1F6-5F9665539992}" presName="parentText" presStyleLbl="node1" presStyleIdx="2" presStyleCnt="6">
        <dgm:presLayoutVars>
          <dgm:chMax val="1"/>
          <dgm:bulletEnabled val="1"/>
        </dgm:presLayoutVars>
      </dgm:prSet>
      <dgm:spPr/>
      <dgm:t>
        <a:bodyPr/>
        <a:lstStyle/>
        <a:p>
          <a:pPr rtl="1"/>
          <a:endParaRPr lang="ar-SA"/>
        </a:p>
      </dgm:t>
    </dgm:pt>
    <dgm:pt modelId="{19E14B4E-602B-45B9-8BFF-80AA2C9C2139}" type="pres">
      <dgm:prSet presAssocID="{AE027010-64BA-4846-92C4-0CDB38B0FBE0}" presName="sp" presStyleCnt="0"/>
      <dgm:spPr/>
    </dgm:pt>
    <dgm:pt modelId="{FA1F9CCF-D535-4A41-B54F-1DCE24205E28}" type="pres">
      <dgm:prSet presAssocID="{F4C4C9BF-18A5-4338-8262-D0CE8E42D3C8}" presName="linNode" presStyleCnt="0"/>
      <dgm:spPr/>
    </dgm:pt>
    <dgm:pt modelId="{00883CE8-452C-4EDE-852D-1071400F97DE}" type="pres">
      <dgm:prSet presAssocID="{F4C4C9BF-18A5-4338-8262-D0CE8E42D3C8}" presName="parentText" presStyleLbl="node1" presStyleIdx="3" presStyleCnt="6">
        <dgm:presLayoutVars>
          <dgm:chMax val="1"/>
          <dgm:bulletEnabled val="1"/>
        </dgm:presLayoutVars>
      </dgm:prSet>
      <dgm:spPr/>
      <dgm:t>
        <a:bodyPr/>
        <a:lstStyle/>
        <a:p>
          <a:pPr rtl="1"/>
          <a:endParaRPr lang="ar-SA"/>
        </a:p>
      </dgm:t>
    </dgm:pt>
    <dgm:pt modelId="{47D06C3D-CA98-4D7B-AEE7-E1E056B9C803}" type="pres">
      <dgm:prSet presAssocID="{25132362-3BEB-49A2-B2A9-1374EFD56A11}" presName="sp" presStyleCnt="0"/>
      <dgm:spPr/>
    </dgm:pt>
    <dgm:pt modelId="{B927BFE8-FAED-4D19-BA04-2962395E9D15}" type="pres">
      <dgm:prSet presAssocID="{7E4359F7-7BFF-427D-B322-C9C5C3ECA613}" presName="linNode" presStyleCnt="0"/>
      <dgm:spPr/>
    </dgm:pt>
    <dgm:pt modelId="{CB8B928E-DB17-4DD0-B324-2F61AFAA2BC3}" type="pres">
      <dgm:prSet presAssocID="{7E4359F7-7BFF-427D-B322-C9C5C3ECA613}" presName="parentText" presStyleLbl="node1" presStyleIdx="4" presStyleCnt="6">
        <dgm:presLayoutVars>
          <dgm:chMax val="1"/>
          <dgm:bulletEnabled val="1"/>
        </dgm:presLayoutVars>
      </dgm:prSet>
      <dgm:spPr/>
      <dgm:t>
        <a:bodyPr/>
        <a:lstStyle/>
        <a:p>
          <a:pPr rtl="1"/>
          <a:endParaRPr lang="ar-SA"/>
        </a:p>
      </dgm:t>
    </dgm:pt>
    <dgm:pt modelId="{754D5C95-8363-4D81-A305-C2C9B602A4DA}" type="pres">
      <dgm:prSet presAssocID="{81F70A58-6E70-4181-A0F2-573621DE9064}" presName="sp" presStyleCnt="0"/>
      <dgm:spPr/>
    </dgm:pt>
    <dgm:pt modelId="{F69F01C7-CA10-429C-A0F0-1E59960D043A}" type="pres">
      <dgm:prSet presAssocID="{FD4F530C-E716-4C32-B8B2-15E41E0BA446}" presName="linNode" presStyleCnt="0"/>
      <dgm:spPr/>
    </dgm:pt>
    <dgm:pt modelId="{F7459DDA-48CD-42C2-8C11-1245DC5DF071}" type="pres">
      <dgm:prSet presAssocID="{FD4F530C-E716-4C32-B8B2-15E41E0BA446}" presName="parentText" presStyleLbl="node1" presStyleIdx="5" presStyleCnt="6">
        <dgm:presLayoutVars>
          <dgm:chMax val="1"/>
          <dgm:bulletEnabled val="1"/>
        </dgm:presLayoutVars>
      </dgm:prSet>
      <dgm:spPr/>
      <dgm:t>
        <a:bodyPr/>
        <a:lstStyle/>
        <a:p>
          <a:pPr rtl="1"/>
          <a:endParaRPr lang="ar-SA"/>
        </a:p>
      </dgm:t>
    </dgm:pt>
  </dgm:ptLst>
  <dgm:cxnLst>
    <dgm:cxn modelId="{E1969277-A9FF-4625-A435-FBAF757E170C}" srcId="{551E8661-BF61-41CE-958D-83521F8D7B78}" destId="{18A5E133-E56C-4CC9-BF0B-1B1C923E4DB7}" srcOrd="0" destOrd="0" parTransId="{C3CD8357-172A-4376-9BAE-FE83B557FD27}" sibTransId="{C50BD321-F701-438C-9AF0-34C86F6D6B95}"/>
    <dgm:cxn modelId="{430C5F6B-9E77-4D29-8882-584AEED5E5FE}" type="presOf" srcId="{65BB59B0-9AA3-48B6-B54E-B935B846720B}" destId="{D7B6721F-728B-4612-BB84-BEF6A67DD902}" srcOrd="0" destOrd="0" presId="urn:microsoft.com/office/officeart/2005/8/layout/vList5"/>
    <dgm:cxn modelId="{7C3A1B79-564C-4678-B0F7-1E4057004195}" srcId="{551E8661-BF61-41CE-958D-83521F8D7B78}" destId="{F4C4C9BF-18A5-4338-8262-D0CE8E42D3C8}" srcOrd="3" destOrd="0" parTransId="{FDE29C93-86E4-4952-AF61-652EA5962B1B}" sibTransId="{25132362-3BEB-49A2-B2A9-1374EFD56A11}"/>
    <dgm:cxn modelId="{14257F1C-EC15-4074-8D3D-61EE6767A2BF}" srcId="{551E8661-BF61-41CE-958D-83521F8D7B78}" destId="{65BB59B0-9AA3-48B6-B54E-B935B846720B}" srcOrd="1" destOrd="0" parTransId="{D889625C-158F-4335-985A-4E0BD4746D57}" sibTransId="{76DC7743-009A-42E6-9ADD-5837708E36E1}"/>
    <dgm:cxn modelId="{8747D1F2-A192-48C3-A8CA-811B3D3A55F0}" type="presOf" srcId="{551E8661-BF61-41CE-958D-83521F8D7B78}" destId="{E112847F-AB1D-478F-9612-D33B8641C9ED}" srcOrd="0" destOrd="0" presId="urn:microsoft.com/office/officeart/2005/8/layout/vList5"/>
    <dgm:cxn modelId="{64A160E6-0DE1-42DF-8AB4-716F4B98AE99}" srcId="{551E8661-BF61-41CE-958D-83521F8D7B78}" destId="{6B7E4555-AA8D-43EE-B1F6-5F9665539992}" srcOrd="2" destOrd="0" parTransId="{5EBDE817-EBAF-4128-A08E-4210DC7AFEE6}" sibTransId="{AE027010-64BA-4846-92C4-0CDB38B0FBE0}"/>
    <dgm:cxn modelId="{E5862519-CC62-47E3-833C-96D3C5558154}" type="presOf" srcId="{F4C4C9BF-18A5-4338-8262-D0CE8E42D3C8}" destId="{00883CE8-452C-4EDE-852D-1071400F97DE}" srcOrd="0" destOrd="0" presId="urn:microsoft.com/office/officeart/2005/8/layout/vList5"/>
    <dgm:cxn modelId="{F16EB9B4-17B3-4750-B579-47A88D55ED3B}" type="presOf" srcId="{18A5E133-E56C-4CC9-BF0B-1B1C923E4DB7}" destId="{42ED7B07-416E-4897-849A-8708DF0E7099}" srcOrd="0" destOrd="0" presId="urn:microsoft.com/office/officeart/2005/8/layout/vList5"/>
    <dgm:cxn modelId="{E34B5075-18C6-4480-8541-E7F2C4B155C5}" type="presOf" srcId="{FD4F530C-E716-4C32-B8B2-15E41E0BA446}" destId="{F7459DDA-48CD-42C2-8C11-1245DC5DF071}" srcOrd="0" destOrd="0" presId="urn:microsoft.com/office/officeart/2005/8/layout/vList5"/>
    <dgm:cxn modelId="{634FCD17-0C85-4699-B542-7E93A0D67FBC}" type="presOf" srcId="{7E4359F7-7BFF-427D-B322-C9C5C3ECA613}" destId="{CB8B928E-DB17-4DD0-B324-2F61AFAA2BC3}" srcOrd="0" destOrd="0" presId="urn:microsoft.com/office/officeart/2005/8/layout/vList5"/>
    <dgm:cxn modelId="{4B5C35DA-0E6B-408A-A97F-6FB26FD560D0}" srcId="{551E8661-BF61-41CE-958D-83521F8D7B78}" destId="{FD4F530C-E716-4C32-B8B2-15E41E0BA446}" srcOrd="5" destOrd="0" parTransId="{C9AA03B1-CB3F-4B7B-ADEA-3433969BEF9B}" sibTransId="{CD9DA161-CAD8-47AF-9EA0-453EEAB53295}"/>
    <dgm:cxn modelId="{A5EC595B-EBD1-494C-A97B-482351A24B4A}" srcId="{551E8661-BF61-41CE-958D-83521F8D7B78}" destId="{7E4359F7-7BFF-427D-B322-C9C5C3ECA613}" srcOrd="4" destOrd="0" parTransId="{170FEBDC-EA4E-4E14-ABE3-CF26BF6F969C}" sibTransId="{81F70A58-6E70-4181-A0F2-573621DE9064}"/>
    <dgm:cxn modelId="{545E4222-5F64-4D04-B70E-AA2DF94C64B4}" type="presOf" srcId="{6B7E4555-AA8D-43EE-B1F6-5F9665539992}" destId="{5598E528-AC28-4A64-ABCA-C37128E6EBDB}" srcOrd="0" destOrd="0" presId="urn:microsoft.com/office/officeart/2005/8/layout/vList5"/>
    <dgm:cxn modelId="{3ED59166-5D3A-4C38-A21D-70587F0F0A25}" type="presParOf" srcId="{E112847F-AB1D-478F-9612-D33B8641C9ED}" destId="{C1FE83A0-6B8C-4447-BAF7-18120D81D08A}" srcOrd="0" destOrd="0" presId="urn:microsoft.com/office/officeart/2005/8/layout/vList5"/>
    <dgm:cxn modelId="{34E199FB-8D26-4783-847C-7AACAAB6BFBE}" type="presParOf" srcId="{C1FE83A0-6B8C-4447-BAF7-18120D81D08A}" destId="{42ED7B07-416E-4897-849A-8708DF0E7099}" srcOrd="0" destOrd="0" presId="urn:microsoft.com/office/officeart/2005/8/layout/vList5"/>
    <dgm:cxn modelId="{C3FC6574-C7FE-4414-9473-0BB0B514BCB2}" type="presParOf" srcId="{E112847F-AB1D-478F-9612-D33B8641C9ED}" destId="{E4EC8D6D-9EC4-4730-97D4-26553410E848}" srcOrd="1" destOrd="0" presId="urn:microsoft.com/office/officeart/2005/8/layout/vList5"/>
    <dgm:cxn modelId="{49EDB0BB-96BB-490F-B988-2E0093729828}" type="presParOf" srcId="{E112847F-AB1D-478F-9612-D33B8641C9ED}" destId="{7B482707-1904-44FB-AA37-DF63CADB34CE}" srcOrd="2" destOrd="0" presId="urn:microsoft.com/office/officeart/2005/8/layout/vList5"/>
    <dgm:cxn modelId="{49785BEA-3FB7-4DEC-9368-C804D0BC54C8}" type="presParOf" srcId="{7B482707-1904-44FB-AA37-DF63CADB34CE}" destId="{D7B6721F-728B-4612-BB84-BEF6A67DD902}" srcOrd="0" destOrd="0" presId="urn:microsoft.com/office/officeart/2005/8/layout/vList5"/>
    <dgm:cxn modelId="{9A9EC608-3191-42E9-9093-D49B7D2210D8}" type="presParOf" srcId="{E112847F-AB1D-478F-9612-D33B8641C9ED}" destId="{ED8AA6FA-E0DC-42E2-AB43-CDF862B0189C}" srcOrd="3" destOrd="0" presId="urn:microsoft.com/office/officeart/2005/8/layout/vList5"/>
    <dgm:cxn modelId="{24A687F0-43D9-47AF-A9E4-9B6F5A660FF0}" type="presParOf" srcId="{E112847F-AB1D-478F-9612-D33B8641C9ED}" destId="{CD3D9E6B-19F4-4710-A7AF-2AE4D7666C5A}" srcOrd="4" destOrd="0" presId="urn:microsoft.com/office/officeart/2005/8/layout/vList5"/>
    <dgm:cxn modelId="{AE0FD0C2-614E-4F9B-BCF2-240326E932FB}" type="presParOf" srcId="{CD3D9E6B-19F4-4710-A7AF-2AE4D7666C5A}" destId="{5598E528-AC28-4A64-ABCA-C37128E6EBDB}" srcOrd="0" destOrd="0" presId="urn:microsoft.com/office/officeart/2005/8/layout/vList5"/>
    <dgm:cxn modelId="{FE1E409F-5DAE-42BC-AD78-E68B38EDC5D5}" type="presParOf" srcId="{E112847F-AB1D-478F-9612-D33B8641C9ED}" destId="{19E14B4E-602B-45B9-8BFF-80AA2C9C2139}" srcOrd="5" destOrd="0" presId="urn:microsoft.com/office/officeart/2005/8/layout/vList5"/>
    <dgm:cxn modelId="{AB901B42-2133-4ECD-840B-D2FA5E2928E3}" type="presParOf" srcId="{E112847F-AB1D-478F-9612-D33B8641C9ED}" destId="{FA1F9CCF-D535-4A41-B54F-1DCE24205E28}" srcOrd="6" destOrd="0" presId="urn:microsoft.com/office/officeart/2005/8/layout/vList5"/>
    <dgm:cxn modelId="{80D32E06-7611-487A-A83E-E53C9DF86E7E}" type="presParOf" srcId="{FA1F9CCF-D535-4A41-B54F-1DCE24205E28}" destId="{00883CE8-452C-4EDE-852D-1071400F97DE}" srcOrd="0" destOrd="0" presId="urn:microsoft.com/office/officeart/2005/8/layout/vList5"/>
    <dgm:cxn modelId="{08FA1E4B-8D50-4FDC-9B30-37888CED88A9}" type="presParOf" srcId="{E112847F-AB1D-478F-9612-D33B8641C9ED}" destId="{47D06C3D-CA98-4D7B-AEE7-E1E056B9C803}" srcOrd="7" destOrd="0" presId="urn:microsoft.com/office/officeart/2005/8/layout/vList5"/>
    <dgm:cxn modelId="{F8230B9A-9228-433C-975E-F88D25C2FD6E}" type="presParOf" srcId="{E112847F-AB1D-478F-9612-D33B8641C9ED}" destId="{B927BFE8-FAED-4D19-BA04-2962395E9D15}" srcOrd="8" destOrd="0" presId="urn:microsoft.com/office/officeart/2005/8/layout/vList5"/>
    <dgm:cxn modelId="{F59ADD82-F904-4B51-97E7-08A112FBB648}" type="presParOf" srcId="{B927BFE8-FAED-4D19-BA04-2962395E9D15}" destId="{CB8B928E-DB17-4DD0-B324-2F61AFAA2BC3}" srcOrd="0" destOrd="0" presId="urn:microsoft.com/office/officeart/2005/8/layout/vList5"/>
    <dgm:cxn modelId="{C33F16EB-FBDD-4649-8C9D-03263CBBFE52}" type="presParOf" srcId="{E112847F-AB1D-478F-9612-D33B8641C9ED}" destId="{754D5C95-8363-4D81-A305-C2C9B602A4DA}" srcOrd="9" destOrd="0" presId="urn:microsoft.com/office/officeart/2005/8/layout/vList5"/>
    <dgm:cxn modelId="{93B43669-5D73-49CB-9716-0502B263DAF5}" type="presParOf" srcId="{E112847F-AB1D-478F-9612-D33B8641C9ED}" destId="{F69F01C7-CA10-429C-A0F0-1E59960D043A}" srcOrd="10" destOrd="0" presId="urn:microsoft.com/office/officeart/2005/8/layout/vList5"/>
    <dgm:cxn modelId="{6C3BFA81-45BB-429D-8D84-16AD79A6C15E}" type="presParOf" srcId="{F69F01C7-CA10-429C-A0F0-1E59960D043A}" destId="{F7459DDA-48CD-42C2-8C11-1245DC5DF071}"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2ED7B07-416E-4897-849A-8708DF0E7099}">
      <dsp:nvSpPr>
        <dsp:cNvPr id="0" name=""/>
        <dsp:cNvSpPr/>
      </dsp:nvSpPr>
      <dsp:spPr>
        <a:xfrm>
          <a:off x="2852927" y="1243"/>
          <a:ext cx="3209544" cy="7237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1">
            <a:lnSpc>
              <a:spcPct val="90000"/>
            </a:lnSpc>
            <a:spcBef>
              <a:spcPct val="0"/>
            </a:spcBef>
            <a:spcAft>
              <a:spcPct val="35000"/>
            </a:spcAft>
          </a:pPr>
          <a:r>
            <a:rPr lang="ar-SA" sz="2500" b="1" kern="1200" dirty="0" smtClean="0"/>
            <a:t>مقدمة.</a:t>
          </a:r>
          <a:endParaRPr lang="ar-SA" sz="2500" kern="1200" dirty="0"/>
        </a:p>
      </dsp:txBody>
      <dsp:txXfrm>
        <a:off x="2852927" y="1243"/>
        <a:ext cx="3209544" cy="723756"/>
      </dsp:txXfrm>
    </dsp:sp>
    <dsp:sp modelId="{D7B6721F-728B-4612-BB84-BEF6A67DD902}">
      <dsp:nvSpPr>
        <dsp:cNvPr id="0" name=""/>
        <dsp:cNvSpPr/>
      </dsp:nvSpPr>
      <dsp:spPr>
        <a:xfrm>
          <a:off x="2852927" y="761187"/>
          <a:ext cx="3209544" cy="7237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1">
            <a:lnSpc>
              <a:spcPct val="90000"/>
            </a:lnSpc>
            <a:spcBef>
              <a:spcPct val="0"/>
            </a:spcBef>
            <a:spcAft>
              <a:spcPct val="35000"/>
            </a:spcAft>
          </a:pPr>
          <a:r>
            <a:rPr lang="ar-SA" sz="2500" b="1" kern="1200" dirty="0" smtClean="0"/>
            <a:t>تعريف المفعول فيه.</a:t>
          </a:r>
          <a:endParaRPr lang="ar-SA" sz="2500" kern="1200" dirty="0"/>
        </a:p>
      </dsp:txBody>
      <dsp:txXfrm>
        <a:off x="2852927" y="761187"/>
        <a:ext cx="3209544" cy="723756"/>
      </dsp:txXfrm>
    </dsp:sp>
    <dsp:sp modelId="{5598E528-AC28-4A64-ABCA-C37128E6EBDB}">
      <dsp:nvSpPr>
        <dsp:cNvPr id="0" name=""/>
        <dsp:cNvSpPr/>
      </dsp:nvSpPr>
      <dsp:spPr>
        <a:xfrm>
          <a:off x="2852927" y="1521131"/>
          <a:ext cx="3209544" cy="7237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1">
            <a:lnSpc>
              <a:spcPct val="90000"/>
            </a:lnSpc>
            <a:spcBef>
              <a:spcPct val="0"/>
            </a:spcBef>
            <a:spcAft>
              <a:spcPct val="35000"/>
            </a:spcAft>
          </a:pPr>
          <a:r>
            <a:rPr lang="ar-SA" sz="2500" b="1" kern="1200" dirty="0" smtClean="0"/>
            <a:t>شروط نصبه على المفعولية.</a:t>
          </a:r>
          <a:endParaRPr lang="ar-SA" sz="2500" kern="1200" dirty="0"/>
        </a:p>
      </dsp:txBody>
      <dsp:txXfrm>
        <a:off x="2852927" y="1521131"/>
        <a:ext cx="3209544" cy="723756"/>
      </dsp:txXfrm>
    </dsp:sp>
    <dsp:sp modelId="{00883CE8-452C-4EDE-852D-1071400F97DE}">
      <dsp:nvSpPr>
        <dsp:cNvPr id="0" name=""/>
        <dsp:cNvSpPr/>
      </dsp:nvSpPr>
      <dsp:spPr>
        <a:xfrm>
          <a:off x="2852927" y="2281075"/>
          <a:ext cx="3209544" cy="7237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1">
            <a:lnSpc>
              <a:spcPct val="90000"/>
            </a:lnSpc>
            <a:spcBef>
              <a:spcPct val="0"/>
            </a:spcBef>
            <a:spcAft>
              <a:spcPct val="35000"/>
            </a:spcAft>
          </a:pPr>
          <a:r>
            <a:rPr lang="ar-SA" sz="2500" b="1" kern="1200" dirty="0" smtClean="0"/>
            <a:t>أنواعه.</a:t>
          </a:r>
          <a:endParaRPr lang="ar-SA" sz="2500" kern="1200" dirty="0"/>
        </a:p>
      </dsp:txBody>
      <dsp:txXfrm>
        <a:off x="2852927" y="2281075"/>
        <a:ext cx="3209544" cy="723756"/>
      </dsp:txXfrm>
    </dsp:sp>
    <dsp:sp modelId="{CB8B928E-DB17-4DD0-B324-2F61AFAA2BC3}">
      <dsp:nvSpPr>
        <dsp:cNvPr id="0" name=""/>
        <dsp:cNvSpPr/>
      </dsp:nvSpPr>
      <dsp:spPr>
        <a:xfrm>
          <a:off x="2852927" y="3041019"/>
          <a:ext cx="3209544" cy="7237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1">
            <a:lnSpc>
              <a:spcPct val="90000"/>
            </a:lnSpc>
            <a:spcBef>
              <a:spcPct val="0"/>
            </a:spcBef>
            <a:spcAft>
              <a:spcPct val="35000"/>
            </a:spcAft>
          </a:pPr>
          <a:r>
            <a:rPr lang="ar-SA" sz="2500" b="1" kern="1200" dirty="0" smtClean="0"/>
            <a:t>ما </a:t>
          </a:r>
          <a:r>
            <a:rPr lang="ar-SA" sz="2500" b="1" kern="1200" dirty="0" err="1" smtClean="0"/>
            <a:t>ينوب</a:t>
          </a:r>
          <a:r>
            <a:rPr lang="ar-SA" sz="2500" b="1" kern="1200" dirty="0" smtClean="0"/>
            <a:t> عن الظرف</a:t>
          </a:r>
          <a:endParaRPr lang="ar-SA" sz="2500" kern="1200" dirty="0"/>
        </a:p>
      </dsp:txBody>
      <dsp:txXfrm>
        <a:off x="2852927" y="3041019"/>
        <a:ext cx="3209544" cy="723756"/>
      </dsp:txXfrm>
    </dsp:sp>
    <dsp:sp modelId="{F7459DDA-48CD-42C2-8C11-1245DC5DF071}">
      <dsp:nvSpPr>
        <dsp:cNvPr id="0" name=""/>
        <dsp:cNvSpPr/>
      </dsp:nvSpPr>
      <dsp:spPr>
        <a:xfrm>
          <a:off x="2852927" y="3800963"/>
          <a:ext cx="3209544" cy="7237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1">
            <a:lnSpc>
              <a:spcPct val="90000"/>
            </a:lnSpc>
            <a:spcBef>
              <a:spcPct val="0"/>
            </a:spcBef>
            <a:spcAft>
              <a:spcPct val="35000"/>
            </a:spcAft>
          </a:pPr>
          <a:r>
            <a:rPr lang="ar-SA" sz="2500" b="1" kern="1200" dirty="0" smtClean="0"/>
            <a:t>الظرف الملازم للبناء</a:t>
          </a:r>
          <a:endParaRPr lang="ar-SA" sz="2500" kern="1200" dirty="0"/>
        </a:p>
      </dsp:txBody>
      <dsp:txXfrm>
        <a:off x="2852927" y="3800963"/>
        <a:ext cx="3209544" cy="72375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11/5/2010</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(2)</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الخامسة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المفعول فيه</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eaLnBrk="1" hangingPunct="1">
              <a:defRPr/>
            </a:pPr>
            <a:r>
              <a:rPr lang="ar-SA" dirty="0" smtClean="0"/>
              <a:t>عناصر المحاضرة</a:t>
            </a:r>
            <a:endParaRPr lang="en-US" dirty="0"/>
          </a:p>
        </p:txBody>
      </p:sp>
      <p:graphicFrame>
        <p:nvGraphicFramePr>
          <p:cNvPr id="5" name="عنصر نائب للمحتوى 4"/>
          <p:cNvGraphicFramePr>
            <a:graphicFrameLocks noGrp="1"/>
          </p:cNvGraphicFramePr>
          <p:nvPr>
            <p:ph idx="1"/>
          </p:nvPr>
        </p:nvGraphicFramePr>
        <p:xfrm>
          <a:off x="495300" y="1600200"/>
          <a:ext cx="89154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b="1" dirty="0" smtClean="0">
                <a:cs typeface="Arial" pitchFamily="34" charset="0"/>
              </a:rPr>
              <a:t>تعرفت في المحاضرة السابقة إلى المفعول لأجله الذي يكون الغرض منه بيان سبب وقوع الحدث.</a:t>
            </a:r>
          </a:p>
          <a:p>
            <a:pPr algn="just" rtl="1" eaLnBrk="1" hangingPunct="1"/>
            <a:r>
              <a:rPr lang="ar-SA" b="1" dirty="0" smtClean="0">
                <a:cs typeface="Arial" pitchFamily="34" charset="0"/>
              </a:rPr>
              <a:t>وفي هذه المحاضرة سوف تتعرّف إلى نوع جديد من أنواع المفاعيل وهو</a:t>
            </a:r>
          </a:p>
          <a:p>
            <a:pPr algn="ctr" rtl="1" eaLnBrk="1" hangingPunct="1"/>
            <a:r>
              <a:rPr lang="ar-SA" b="1" dirty="0" smtClean="0">
                <a:solidFill>
                  <a:srgbClr val="FF0000"/>
                </a:solidFill>
                <a:cs typeface="Arial" pitchFamily="34" charset="0"/>
              </a:rPr>
              <a:t>المفعــــــــــول فيه(الظرف)</a:t>
            </a:r>
          </a:p>
          <a:p>
            <a:pPr rtl="1" eaLnBrk="1" hangingPunct="1"/>
            <a:r>
              <a:rPr lang="ar-SA" b="1" dirty="0" smtClean="0">
                <a:cs typeface="Arial" pitchFamily="34" charset="0"/>
              </a:rPr>
              <a:t>وقد سبق أن قلنا إن الفعل يحدث في وقت معين فإذا ذُكر هذا الوقت على هيئة معينه فهو مفعول فيه.</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المفعول فيه</a:t>
            </a:r>
            <a:endParaRPr lang="ar-SA" dirty="0"/>
          </a:p>
        </p:txBody>
      </p:sp>
      <p:sp>
        <p:nvSpPr>
          <p:cNvPr id="3" name="عنصر نائب للمحتوى 2"/>
          <p:cNvSpPr>
            <a:spLocks noGrp="1"/>
          </p:cNvSpPr>
          <p:nvPr>
            <p:ph idx="1"/>
          </p:nvPr>
        </p:nvSpPr>
        <p:spPr/>
        <p:txBody>
          <a:bodyPr/>
          <a:lstStyle/>
          <a:p>
            <a:pPr algn="just" rtl="1"/>
            <a:r>
              <a:rPr lang="ar-SA" sz="2800" dirty="0" smtClean="0"/>
              <a:t>المفعولُ فيه(ويُسمّى ظرفاً)هو اسمٌ يَنتصبُ على تقدير(في)، ويُذكرُ لبيانِ زمان الفعل أو مكانهِ.</a:t>
            </a:r>
          </a:p>
          <a:p>
            <a:pPr algn="just" rtl="1"/>
            <a:r>
              <a:rPr lang="ar-SA" sz="2800" dirty="0" smtClean="0"/>
              <a:t>فإذا قلتَ: جئتك يومَ الجمعة، فإن كلمة (يوم) منصوبة على الظرفية لأنها تضمنت معنى (في) فالمعنى: جئتك في يوم الجمعة.</a:t>
            </a:r>
          </a:p>
          <a:p>
            <a:pPr algn="just" rtl="1"/>
            <a:r>
              <a:rPr lang="ar-SA" sz="2800" dirty="0" smtClean="0"/>
              <a:t>أما </a:t>
            </a:r>
            <a:r>
              <a:rPr lang="ar-SA" sz="2800" dirty="0" err="1" smtClean="0"/>
              <a:t>اذا</a:t>
            </a:r>
            <a:r>
              <a:rPr lang="ar-SA" sz="2800" dirty="0" smtClean="0"/>
              <a:t> لم يكن على تقدير (في) فلا يكون ظرفاً، بل يكون كسائر الأسماء، على حسب ما يطلبه العامل. فيكون مبتدأ وخبراً، نحو "يومُنا يومٌ سعيد"، وفاعلاً، نحو "جاء يومُ الجمعة"، ومفعولاً </a:t>
            </a:r>
            <a:r>
              <a:rPr lang="ar-SA" sz="2800" dirty="0" err="1" smtClean="0"/>
              <a:t>به</a:t>
            </a:r>
            <a:r>
              <a:rPr lang="ar-SA" sz="2800" dirty="0" smtClean="0"/>
              <a:t>، نحو "لا تضيّع أيامَ شبابك".....</a:t>
            </a:r>
          </a:p>
          <a:p>
            <a:pPr algn="just" rtl="1"/>
            <a:r>
              <a:rPr lang="ar-SA" sz="2800" dirty="0" smtClean="0"/>
              <a:t>والظرف، في الأصل، ما كان وعاء لشيء. وتسمى الأواني ظروفاً لأنها أوعية لما يجعل فيها، وسميت الأزمنة والأمكنة "ظروفاً". لأنّ الأفعال تحصل فيها، فصارت كالأوعية لها.</a:t>
            </a:r>
          </a:p>
          <a:p>
            <a:pPr algn="just"/>
            <a:endParaRPr lang="ar-SA"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المفعول فيه أو الظرف.</a:t>
            </a:r>
            <a:endParaRPr lang="ar-SA" dirty="0"/>
          </a:p>
        </p:txBody>
      </p:sp>
      <p:sp>
        <p:nvSpPr>
          <p:cNvPr id="3" name="عنصر نائب للمحتوى 2"/>
          <p:cNvSpPr>
            <a:spLocks noGrp="1"/>
          </p:cNvSpPr>
          <p:nvPr>
            <p:ph idx="1"/>
          </p:nvPr>
        </p:nvSpPr>
        <p:spPr/>
        <p:txBody>
          <a:bodyPr/>
          <a:lstStyle/>
          <a:p>
            <a:pPr algn="just" rtl="1"/>
            <a:r>
              <a:rPr lang="ar-SA" dirty="0" smtClean="0"/>
              <a:t>المفعول فيه أو الظرف على قسمينِ: ظرف زمانٍ، وظرف مكان.</a:t>
            </a:r>
          </a:p>
          <a:p>
            <a:pPr algn="just" rtl="1"/>
            <a:r>
              <a:rPr lang="ar-SA" dirty="0" smtClean="0"/>
              <a:t>وظرفُ الزمان ما يَدْلُّ على وقتٍ وقعَ فيه الحدثُ نحو "سافرتُ ليلاً".</a:t>
            </a:r>
          </a:p>
          <a:p>
            <a:pPr algn="just" rtl="1"/>
            <a:r>
              <a:rPr lang="ar-SA" dirty="0" smtClean="0"/>
              <a:t>وظرفُ المكان ما يدلُّ على مكانٍ وقعَ فيه الحدثُ، نحو "وقفتُ تحتَ عَلَمِ البلاد".</a:t>
            </a:r>
          </a:p>
          <a:p>
            <a:pPr algn="just" rtl="1"/>
            <a:r>
              <a:rPr lang="ar-SA" dirty="0" smtClean="0"/>
              <a:t>والظرفُ، سواءٌ أكانَ </a:t>
            </a:r>
            <a:r>
              <a:rPr lang="ar-SA" dirty="0" err="1" smtClean="0"/>
              <a:t>زمانياً</a:t>
            </a:r>
            <a:r>
              <a:rPr lang="ar-SA" dirty="0" smtClean="0"/>
              <a:t> أم مكانياً، إما مُبهَمٌ أو مختص وإما مُتصرّفٌ أو غيرُ مُتصرفٍ.</a:t>
            </a:r>
          </a:p>
          <a:p>
            <a:pPr algn="just" rtl="1"/>
            <a:r>
              <a:rPr lang="ar-SA" dirty="0" smtClean="0"/>
              <a:t>وسنفصل القول في ذلك فيما يلي من المحاضرة.</a:t>
            </a:r>
          </a:p>
          <a:p>
            <a:pPr algn="just"/>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المبهم والمختصّ</a:t>
            </a:r>
            <a:endParaRPr lang="ar-SA" dirty="0"/>
          </a:p>
        </p:txBody>
      </p:sp>
      <p:sp>
        <p:nvSpPr>
          <p:cNvPr id="3" name="عنصر نائب للمحتوى 2"/>
          <p:cNvSpPr>
            <a:spLocks noGrp="1"/>
          </p:cNvSpPr>
          <p:nvPr>
            <p:ph idx="1"/>
          </p:nvPr>
        </p:nvSpPr>
        <p:spPr/>
        <p:txBody>
          <a:bodyPr/>
          <a:lstStyle/>
          <a:p>
            <a:pPr rtl="1"/>
            <a:r>
              <a:rPr lang="ar-SA" dirty="0" smtClean="0"/>
              <a:t>الظرف المُبهَم ما دلَّ على قَدْرٍ من الزمان غير مُعيَّنٍ، نحو "أبدٍ وأمدٍ وحينٍ ووقتٍ وزمانٍ”أو مكان غير محدد أي ليس له حدود معينة مثل(شرق وغرب وتحت وفوق)</a:t>
            </a:r>
          </a:p>
          <a:p>
            <a:pPr rtl="1"/>
            <a:r>
              <a:rPr lang="ar-SA" dirty="0" smtClean="0"/>
              <a:t>أما المختص ويسمى المحدودُ فهو ما دلَّ على وقتٍ مُقدَّرٍ مُعَيَّنٍ محدودٍ، نحو "ساعةٍ ويومٍ وليلةٍ وأُسبوعٍ وشهرٍ وسنةٍ وعامٍ”ومنه أسماء الأيام والأشهر.</a:t>
            </a:r>
          </a:p>
          <a:p>
            <a:pPr rtl="1"/>
            <a:r>
              <a:rPr lang="ar-SA" smtClean="0"/>
              <a:t>أو </a:t>
            </a:r>
            <a:r>
              <a:rPr lang="ar-SA" dirty="0" smtClean="0"/>
              <a:t>ما دلَّ على مكانٍ معيَّنٍ، أي له صورة محدودةٌ، محصورةٌ كدارٍ ومدرسةٍ ومكتبٍ ومسجدٍ وبلدٍ. ومنهُ أسماءُ البلادِ والقُرَى والجبال والأنهارِ والبحار.</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الظَّرْفُ المُتَصرِّفُ والظَّرفُ غَيْرُ المُتَصَرِّفِ</a:t>
            </a:r>
            <a:endParaRPr lang="ar-SA" dirty="0"/>
          </a:p>
        </p:txBody>
      </p:sp>
      <p:sp>
        <p:nvSpPr>
          <p:cNvPr id="3" name="عنصر نائب للمحتوى 2"/>
          <p:cNvSpPr>
            <a:spLocks noGrp="1"/>
          </p:cNvSpPr>
          <p:nvPr>
            <p:ph idx="1"/>
          </p:nvPr>
        </p:nvSpPr>
        <p:spPr/>
        <p:txBody>
          <a:bodyPr/>
          <a:lstStyle/>
          <a:p>
            <a:pPr algn="just" rtl="1"/>
            <a:r>
              <a:rPr lang="ar-SA" dirty="0" smtClean="0"/>
              <a:t>الظّرفُ المتصرفُ ما يُستعملُ ظرفاً وغيرَ ظرفٍ. فهو يُفارق الظرفيّة إلى حالةٍ لا تُشبهُها كأن يُستعملَ مبتدأ أو خبراً أو فاعلاً أو مفعولاً </a:t>
            </a:r>
            <a:r>
              <a:rPr lang="ar-SA" dirty="0" err="1" smtClean="0"/>
              <a:t>به</a:t>
            </a:r>
            <a:r>
              <a:rPr lang="ar-SA" dirty="0" smtClean="0"/>
              <a:t>، أو نحوَ ذلك، نحو "شهرٍ ويومٍ وسنةٍ وليل"، ونحوها. فهذه الألفاظ تستعمل ظروفاً مثل:"سرتُ يوماً أو شهراً أو سنةً أو ليلاً". وتستعمل غيرَ ظروف "السنةُ اثنا عَشرَ شهراً. والشهرُ ثلاثون يوماً والليلُ طويل.(جاءت مبتدأ) وسرَّني يومُ قدومِكَ(فاعل). وانتظرتُ ساعةَ لقائك(مفعول </a:t>
            </a:r>
            <a:r>
              <a:rPr lang="ar-SA" dirty="0" err="1" smtClean="0"/>
              <a:t>به</a:t>
            </a:r>
            <a:r>
              <a:rPr lang="ar-SA" dirty="0" smtClean="0"/>
              <a:t>). ويومُ الجمعة يومٌ مُباركٌ”(مبتدأ وخبر). لاحظ أنها عندما تكون ظرفاً تتضمن معنى(في) وإذا لم تكن ظرفاً لم تتضمن معنى (في) </a:t>
            </a:r>
            <a:r>
              <a:rPr lang="ar-SA" dirty="0" smtClean="0">
                <a:solidFill>
                  <a:srgbClr val="FF0000"/>
                </a:solidFill>
              </a:rPr>
              <a:t>جرّب ذلك.</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الظَّرْفُ المُتَصرِّفُ والظَّرفُ غَيْرُ المُتَصَرِّفِ</a:t>
            </a:r>
            <a:endParaRPr lang="ar-SA" dirty="0"/>
          </a:p>
        </p:txBody>
      </p:sp>
      <p:sp>
        <p:nvSpPr>
          <p:cNvPr id="3" name="عنصر نائب للمحتوى 2"/>
          <p:cNvSpPr>
            <a:spLocks noGrp="1"/>
          </p:cNvSpPr>
          <p:nvPr>
            <p:ph idx="1"/>
          </p:nvPr>
        </p:nvSpPr>
        <p:spPr/>
        <p:txBody>
          <a:bodyPr/>
          <a:lstStyle/>
          <a:p>
            <a:pPr algn="just" rtl="1"/>
            <a:r>
              <a:rPr lang="ar-SA" sz="3000" dirty="0" smtClean="0"/>
              <a:t>والظرفُ غيرُ المُتصرفِ نوعانِ:</a:t>
            </a:r>
          </a:p>
          <a:p>
            <a:pPr algn="just" rtl="1"/>
            <a:r>
              <a:rPr lang="ar-SA" sz="3000" dirty="0" smtClean="0"/>
              <a:t>النّوعُ الأولُ ما يُلازمُ النصبَ على الظرفيّةِ أبداً، فلا يُستعمَلُ إلا ظرفاً منصوباً، نحو "قَط وبينما وإذا وأَيَّانَ وأنّى وذا صَباحٍ وذاتَ ليلةِ". ومنه ما رُكِّبَ من الظروف كصباحَ مساءَ وليلَ ليلَ.</a:t>
            </a:r>
          </a:p>
          <a:p>
            <a:pPr algn="just" rtl="1"/>
            <a:r>
              <a:rPr lang="ar-SA" sz="3000" dirty="0" smtClean="0"/>
              <a:t>النوع الثاني ما يَلزَمُ النصبَ على الظرفيّة أو الجرِّ بمن أو إلى أو حتى أو مُذ أو مُنذُ، نحو "قَبل وبَعدَ وفوق وتحت ولدَى وَلدُنْ وعندَ ومتى وأينَ وهُنا وثَمَّ(بمعنى هناك) وحيث والآن".</a:t>
            </a:r>
          </a:p>
          <a:p>
            <a:pPr algn="just" rtl="1"/>
            <a:r>
              <a:rPr lang="ar-SA" sz="3000" dirty="0" smtClean="0"/>
              <a:t>(وتُجرّ "قبل وبعد وفوق وتحت ولدى ولدن وعند" </a:t>
            </a:r>
            <a:r>
              <a:rPr lang="ar-SA" sz="3000" dirty="0" err="1" smtClean="0"/>
              <a:t>بـ</a:t>
            </a:r>
            <a:r>
              <a:rPr lang="ar-SA" sz="3000" dirty="0" smtClean="0"/>
              <a:t>(من). وتجر "متى" بالى وحتى. وتجر "أين وهنا وثم وحيث" بمن والى. وقد  وتجر "الآن" بمن وإلى ومذ ومنذ. </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نصب الظرف</a:t>
            </a:r>
            <a:endParaRPr lang="ar-SA" dirty="0"/>
          </a:p>
        </p:txBody>
      </p:sp>
      <p:sp>
        <p:nvSpPr>
          <p:cNvPr id="3" name="عنصر نائب للمحتوى 2"/>
          <p:cNvSpPr>
            <a:spLocks noGrp="1"/>
          </p:cNvSpPr>
          <p:nvPr>
            <p:ph idx="1"/>
          </p:nvPr>
        </p:nvSpPr>
        <p:spPr/>
        <p:txBody>
          <a:bodyPr/>
          <a:lstStyle/>
          <a:p>
            <a:pPr rtl="1"/>
            <a:r>
              <a:rPr lang="ar-SA" dirty="0" smtClean="0"/>
              <a:t>يُنصَبُ الظّرفُ </a:t>
            </a:r>
            <a:r>
              <a:rPr lang="ar-SA" dirty="0" err="1" smtClean="0"/>
              <a:t>الزَّماني</a:t>
            </a:r>
            <a:r>
              <a:rPr lang="ar-SA" dirty="0" smtClean="0"/>
              <a:t> مُطلقاً، سواءٌ أكانَ مُبهَماً أم مختصاً، نحو "سرتُ حيناً، وسافرتُ شهراً"، على شرط أن يَتضمنَ معنى (في).</a:t>
            </a:r>
          </a:p>
          <a:p>
            <a:pPr rtl="1"/>
            <a:r>
              <a:rPr lang="ar-SA" dirty="0" smtClean="0"/>
              <a:t>أما ظروف المكان فلا ينصب منها إلا شيئانِ:</a:t>
            </a:r>
          </a:p>
          <a:p>
            <a:pPr rtl="1"/>
            <a:r>
              <a:rPr lang="ar-SA" dirty="0" smtClean="0"/>
              <a:t>1- ما كان منها مُبهَماً، أو شِبهَ مبهم(وهو المقاييس مثل فرسخ وميل وكيلو...)، بشرط أن يتضمن معنى (في)، نحو "وقفتُ أمامَ المِنبر"، </a:t>
            </a:r>
            <a:r>
              <a:rPr lang="ar-SA" dirty="0" err="1" smtClean="0"/>
              <a:t>و</a:t>
            </a:r>
            <a:r>
              <a:rPr lang="ar-SA" dirty="0" smtClean="0"/>
              <a:t> "سرتُ فرسخاً".</a:t>
            </a:r>
          </a:p>
          <a:p>
            <a:pPr rtl="1"/>
            <a:r>
              <a:rPr lang="ar-SA" dirty="0" smtClean="0"/>
              <a:t>(فإن لم يتضمن معنى (في) فلا ينصب شأنه في ذلك شأن ظرف الزمان نحو "الميل ثلث الفرسخ(مبتدأ).</a:t>
            </a:r>
          </a:p>
          <a:p>
            <a:pPr rtl="1"/>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نصب الظرف</a:t>
            </a:r>
            <a:endParaRPr lang="ar-SA" dirty="0"/>
          </a:p>
        </p:txBody>
      </p:sp>
      <p:sp>
        <p:nvSpPr>
          <p:cNvPr id="3" name="عنصر نائب للمحتوى 2"/>
          <p:cNvSpPr>
            <a:spLocks noGrp="1"/>
          </p:cNvSpPr>
          <p:nvPr>
            <p:ph idx="1"/>
          </p:nvPr>
        </p:nvSpPr>
        <p:spPr/>
        <p:txBody>
          <a:bodyPr/>
          <a:lstStyle/>
          <a:p>
            <a:pPr rtl="1"/>
            <a:r>
              <a:rPr lang="ar-SA" sz="3000" dirty="0" smtClean="0"/>
              <a:t>1- ما كان منها مُشتقّاً من فعل، سواءٌ أكان مُبهماً أَم محدوداً، على شرطِ أن يُنصَب بفعلهِ المُشتقّ منهُ، نحو "جلستُ مجلسَ أَهل الفضل. وذهبتُ مذهبَ ذَوِي العقلِ".</a:t>
            </a:r>
          </a:p>
          <a:p>
            <a:pPr rtl="1"/>
            <a:r>
              <a:rPr lang="ar-SA" sz="3000" dirty="0" smtClean="0"/>
              <a:t>فإن كان من غيرِ ما اشتُقَّ منهُ عاملُهُ وجبَ جَرُّهُ نحو "أَقمتُ في مجلسك. وسرتُ في مذهبكَ.</a:t>
            </a:r>
          </a:p>
          <a:p>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a:t>
            </a:r>
            <a:r>
              <a:rPr lang="ar-SA" dirty="0" err="1" smtClean="0"/>
              <a:t>ينوب</a:t>
            </a:r>
            <a:r>
              <a:rPr lang="ar-SA" dirty="0" smtClean="0"/>
              <a:t> عن الظرف</a:t>
            </a:r>
            <a:endParaRPr lang="ar-SA" dirty="0"/>
          </a:p>
        </p:txBody>
      </p:sp>
      <p:sp>
        <p:nvSpPr>
          <p:cNvPr id="3" name="عنصر نائب للمحتوى 2"/>
          <p:cNvSpPr>
            <a:spLocks noGrp="1"/>
          </p:cNvSpPr>
          <p:nvPr>
            <p:ph idx="1"/>
          </p:nvPr>
        </p:nvSpPr>
        <p:spPr/>
        <p:txBody>
          <a:bodyPr/>
          <a:lstStyle/>
          <a:p>
            <a:pPr rtl="1"/>
            <a:r>
              <a:rPr lang="ar-SA" sz="3000" dirty="0" err="1" smtClean="0"/>
              <a:t>ينوبُ</a:t>
            </a:r>
            <a:r>
              <a:rPr lang="ar-SA" sz="3000" dirty="0" smtClean="0"/>
              <a:t> عن الظّرفِ - فيُنصَبُ على أنهُ مَفعولٌ فيهِ - أحد خمسةِ أشياءَ</a:t>
            </a:r>
          </a:p>
          <a:p>
            <a:pPr rtl="1"/>
            <a:r>
              <a:rPr lang="ar-SA" sz="3000" dirty="0" smtClean="0"/>
              <a:t>1- المُضافُ إلى الظرفِ، ممّا دَلَّ على كُليّةٍ أو </a:t>
            </a:r>
            <a:r>
              <a:rPr lang="ar-SA" sz="3000" dirty="0" err="1" smtClean="0"/>
              <a:t>بعضيّة</a:t>
            </a:r>
            <a:r>
              <a:rPr lang="ar-SA" sz="3000" dirty="0" smtClean="0"/>
              <a:t>، نحو "مشيتُ </a:t>
            </a:r>
            <a:r>
              <a:rPr lang="ar-SA" sz="3000" dirty="0" smtClean="0">
                <a:solidFill>
                  <a:srgbClr val="FF0000"/>
                </a:solidFill>
              </a:rPr>
              <a:t>كلَّ</a:t>
            </a:r>
            <a:r>
              <a:rPr lang="ar-SA" sz="3000" dirty="0" smtClean="0"/>
              <a:t> النهارِ، ونمتُ </a:t>
            </a:r>
            <a:r>
              <a:rPr lang="ar-SA" sz="3000" dirty="0" smtClean="0">
                <a:solidFill>
                  <a:srgbClr val="FF0000"/>
                </a:solidFill>
              </a:rPr>
              <a:t>بعضَ</a:t>
            </a:r>
            <a:r>
              <a:rPr lang="ar-SA" sz="3000" dirty="0" smtClean="0"/>
              <a:t> الوقتِ ولعبتُ </a:t>
            </a:r>
            <a:r>
              <a:rPr lang="ar-SA" sz="3000" dirty="0" smtClean="0">
                <a:solidFill>
                  <a:srgbClr val="FF0000"/>
                </a:solidFill>
              </a:rPr>
              <a:t>نصفَ</a:t>
            </a:r>
            <a:r>
              <a:rPr lang="ar-SA" sz="3000" dirty="0" smtClean="0"/>
              <a:t> ساعة” وكل هذه الأشياء تعرب ظرفاً أو مفعولاً رفيه منصوباً وهو مضاف.</a:t>
            </a:r>
          </a:p>
          <a:p>
            <a:pPr rtl="1"/>
            <a:r>
              <a:rPr lang="ar-SA" sz="3000" dirty="0" smtClean="0"/>
              <a:t>2- صِفة الظرف، نحو "وقفتُ </a:t>
            </a:r>
            <a:r>
              <a:rPr lang="ar-SA" sz="3000" dirty="0" smtClean="0">
                <a:solidFill>
                  <a:srgbClr val="FF0000"/>
                </a:solidFill>
              </a:rPr>
              <a:t>طويلاً</a:t>
            </a:r>
            <a:r>
              <a:rPr lang="ar-SA" sz="3000" dirty="0" smtClean="0"/>
              <a:t> من الوقت وجلستُ </a:t>
            </a:r>
            <a:r>
              <a:rPr lang="ar-SA" sz="3000" dirty="0" smtClean="0">
                <a:solidFill>
                  <a:srgbClr val="FF0000"/>
                </a:solidFill>
              </a:rPr>
              <a:t>شرقيَّ</a:t>
            </a:r>
            <a:r>
              <a:rPr lang="ar-SA" sz="3000" dirty="0" smtClean="0"/>
              <a:t> الدار".</a:t>
            </a:r>
          </a:p>
          <a:p>
            <a:pPr rtl="1"/>
            <a:r>
              <a:rPr lang="ar-SA" sz="3000" dirty="0" smtClean="0"/>
              <a:t>3- اسم الإشارة، نحو "مشيتُ </a:t>
            </a:r>
            <a:r>
              <a:rPr lang="ar-SA" sz="3000" dirty="0" smtClean="0">
                <a:solidFill>
                  <a:srgbClr val="FF0000"/>
                </a:solidFill>
              </a:rPr>
              <a:t>هذا</a:t>
            </a:r>
            <a:r>
              <a:rPr lang="ar-SA" sz="3000" dirty="0" smtClean="0"/>
              <a:t> اليومَ مشياً مُتعِباً.</a:t>
            </a:r>
          </a:p>
          <a:p>
            <a:pPr rtl="1"/>
            <a:r>
              <a:rPr lang="ar-SA" sz="3000" dirty="0" smtClean="0"/>
              <a:t>هذا:اسم إشارة مبني في محل نصب على الظرفية.</a:t>
            </a:r>
          </a:p>
          <a:p>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a:t>
            </a:r>
            <a:r>
              <a:rPr lang="ar-SA" dirty="0" err="1" smtClean="0"/>
              <a:t>ينوب</a:t>
            </a:r>
            <a:r>
              <a:rPr lang="ar-SA" dirty="0" smtClean="0"/>
              <a:t> عن الظرف</a:t>
            </a:r>
            <a:endParaRPr lang="ar-SA" dirty="0"/>
          </a:p>
        </p:txBody>
      </p:sp>
      <p:sp>
        <p:nvSpPr>
          <p:cNvPr id="3" name="عنصر نائب للمحتوى 2"/>
          <p:cNvSpPr>
            <a:spLocks noGrp="1"/>
          </p:cNvSpPr>
          <p:nvPr>
            <p:ph idx="1"/>
          </p:nvPr>
        </p:nvSpPr>
        <p:spPr/>
        <p:txBody>
          <a:bodyPr/>
          <a:lstStyle/>
          <a:p>
            <a:pPr rtl="1"/>
            <a:r>
              <a:rPr lang="ar-SA" sz="3000" dirty="0" smtClean="0"/>
              <a:t>4- العدَدُ الممَيّزُ بالظرفِ،أي الذي يكون </a:t>
            </a:r>
            <a:r>
              <a:rPr lang="ar-SA" sz="3000" dirty="0" err="1" smtClean="0"/>
              <a:t>معدوده</a:t>
            </a:r>
            <a:r>
              <a:rPr lang="ar-SA" sz="3000" dirty="0" smtClean="0"/>
              <a:t> ظرفاً، نحو "سافرتُ </a:t>
            </a:r>
            <a:r>
              <a:rPr lang="ar-SA" sz="3000" dirty="0" smtClean="0">
                <a:solidFill>
                  <a:srgbClr val="FF0000"/>
                </a:solidFill>
              </a:rPr>
              <a:t>ثلاثين</a:t>
            </a:r>
            <a:r>
              <a:rPr lang="ar-SA" sz="3000" dirty="0" smtClean="0"/>
              <a:t> يوماً. وسرتُ </a:t>
            </a:r>
            <a:r>
              <a:rPr lang="ar-SA" sz="3000" dirty="0" smtClean="0">
                <a:solidFill>
                  <a:srgbClr val="FF0000"/>
                </a:solidFill>
              </a:rPr>
              <a:t>أربعين</a:t>
            </a:r>
            <a:r>
              <a:rPr lang="ar-SA" sz="3000" dirty="0" smtClean="0"/>
              <a:t> فرسخاً. ولزمتُ الدارَ </a:t>
            </a:r>
            <a:r>
              <a:rPr lang="ar-SA" sz="3000" dirty="0" smtClean="0">
                <a:solidFill>
                  <a:srgbClr val="FF0000"/>
                </a:solidFill>
              </a:rPr>
              <a:t>ستةَ</a:t>
            </a:r>
            <a:r>
              <a:rPr lang="ar-SA" sz="3000" dirty="0" smtClean="0"/>
              <a:t> أيام.</a:t>
            </a:r>
          </a:p>
          <a:p>
            <a:pPr rtl="1"/>
            <a:r>
              <a:rPr lang="ar-SA" sz="3000" dirty="0" smtClean="0"/>
              <a:t>5- المصدرُ المتضمنُ الظّرفِ، وذلك بأن يكون الظرف مضافاً إلى مصدر، فيُحذَفُ الظّرفُ المضاف، ويقوم المصدرُ (وهو المضاف إِليه) مَقامَهُ، نحو "</a:t>
            </a:r>
            <a:r>
              <a:rPr lang="ar-SA" sz="3000" smtClean="0"/>
              <a:t>سافرتُ </a:t>
            </a:r>
            <a:r>
              <a:rPr lang="ar-SA" sz="3000" smtClean="0">
                <a:solidFill>
                  <a:srgbClr val="FF0000"/>
                </a:solidFill>
              </a:rPr>
              <a:t>طلوعَ </a:t>
            </a:r>
            <a:r>
              <a:rPr lang="ar-SA" sz="3000" smtClean="0"/>
              <a:t>الشمس” والأصل“وقتَ طلوعِ) </a:t>
            </a:r>
            <a:endParaRPr lang="ar-SA" sz="3000" dirty="0" smtClean="0"/>
          </a:p>
          <a:p>
            <a:pPr rtl="1"/>
            <a:r>
              <a:rPr lang="ar-SA" sz="3000" dirty="0" smtClean="0"/>
              <a:t>ثلاثين:ظرف زمان منصوب وعلامة نصبه الياء لأنه جمع مذكر سالم.</a:t>
            </a:r>
          </a:p>
          <a:p>
            <a:pPr rtl="1"/>
            <a:r>
              <a:rPr lang="ar-SA" sz="3000" dirty="0" smtClean="0"/>
              <a:t>ستةَ:ظرف زمان منصوب وعلامة نصبه الفتحة وهو مضاف.</a:t>
            </a:r>
          </a:p>
          <a:p>
            <a:pPr rtl="1"/>
            <a:r>
              <a:rPr lang="ar-SA" sz="3000" dirty="0" smtClean="0"/>
              <a:t>وقت: ظرف زمان منصوب وعلامة نصبه الفتحة وهو مضاف.</a:t>
            </a:r>
          </a:p>
          <a:p>
            <a:pPr rtl="1"/>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ظروف تلازم البناء</a:t>
            </a:r>
            <a:endParaRPr lang="ar-SA" dirty="0"/>
          </a:p>
        </p:txBody>
      </p:sp>
      <p:sp>
        <p:nvSpPr>
          <p:cNvPr id="3" name="عنصر نائب للمحتوى 2"/>
          <p:cNvSpPr>
            <a:spLocks noGrp="1"/>
          </p:cNvSpPr>
          <p:nvPr>
            <p:ph idx="1"/>
          </p:nvPr>
        </p:nvSpPr>
        <p:spPr/>
        <p:txBody>
          <a:bodyPr/>
          <a:lstStyle/>
          <a:p>
            <a:pPr rtl="1"/>
            <a:r>
              <a:rPr lang="ar-SA" dirty="0" smtClean="0"/>
              <a:t>سنضع هنا بعض الظروف التي تكون دائماً مبنية في محل نصب:</a:t>
            </a:r>
          </a:p>
          <a:p>
            <a:pPr rtl="1"/>
            <a:r>
              <a:rPr lang="ar-SA" dirty="0" smtClean="0"/>
              <a:t>1- قَط ظرفٌ للماضي على سبيل الاستغراق، يَستغرقُ ما مضى من الزَّمان، "ما فعلتُهُ قطُّ" ما فعلتُهُ فيما انقطعَ من عُمري. ويُؤتى </a:t>
            </a:r>
            <a:r>
              <a:rPr lang="ar-SA" dirty="0" err="1" smtClean="0"/>
              <a:t>به</a:t>
            </a:r>
            <a:r>
              <a:rPr lang="ar-SA" dirty="0" smtClean="0"/>
              <a:t> بعدَ النفي أو الاستفهام للدلالة على نفي جميع أجزاءِ الماضي، أو الاستفهامِ عنها. ومن الخطأ أن يقال "لا أفعلُهُ قَطُّ"، لأنَّ الفعلَ هنا مُستقبَلٌ، </a:t>
            </a:r>
            <a:r>
              <a:rPr lang="ar-SA" dirty="0" err="1" smtClean="0"/>
              <a:t>و</a:t>
            </a:r>
            <a:r>
              <a:rPr lang="ar-SA" dirty="0" smtClean="0"/>
              <a:t> "قطّ" ظرفٌ للماضي.</a:t>
            </a:r>
          </a:p>
          <a:p>
            <a:pPr rtl="1"/>
            <a:r>
              <a:rPr lang="ar-SA" dirty="0" smtClean="0"/>
              <a:t>2- إذا ظرفٌ للمستقبَل، مَتَضمنٌ معنى الشرطِ غالباً. إذا جئتني أرمك، وإذْ ظرف لما مضى من الزمان، أتذكرُ إذْ تقابلنا؟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ظروف تلازم البناء</a:t>
            </a:r>
            <a:endParaRPr lang="ar-SA" dirty="0"/>
          </a:p>
        </p:txBody>
      </p:sp>
      <p:sp>
        <p:nvSpPr>
          <p:cNvPr id="3" name="عنصر نائب للمحتوى 2"/>
          <p:cNvSpPr>
            <a:spLocks noGrp="1"/>
          </p:cNvSpPr>
          <p:nvPr>
            <p:ph idx="1"/>
          </p:nvPr>
        </p:nvSpPr>
        <p:spPr/>
        <p:txBody>
          <a:bodyPr/>
          <a:lstStyle/>
          <a:p>
            <a:pPr rtl="1"/>
            <a:r>
              <a:rPr lang="ar-SA" dirty="0" smtClean="0"/>
              <a:t>3. هنا وثَمَّ اسما إشارةٍ للمكان. فهُنا يُشار </a:t>
            </a:r>
            <a:r>
              <a:rPr lang="ar-SA" dirty="0" err="1" smtClean="0"/>
              <a:t>به</a:t>
            </a:r>
            <a:r>
              <a:rPr lang="ar-SA" dirty="0" smtClean="0"/>
              <a:t> إلى المكان القريب وثَمَّ يُشار </a:t>
            </a:r>
            <a:r>
              <a:rPr lang="ar-SA" dirty="0" err="1" smtClean="0"/>
              <a:t>به</a:t>
            </a:r>
            <a:r>
              <a:rPr lang="ar-SA" dirty="0" smtClean="0"/>
              <a:t> إلى البعيد. والأول مبني على السكون. والآخرُ مبنيّ على الفتح. وقد تلحقُهُ التاءُ لتأنيث الكلمة، نحو "ثَمَّةَ". ومَوضعُها النصبُ على الظرفية. وقد يُجرَّان بمن </a:t>
            </a:r>
            <a:r>
              <a:rPr lang="ar-SA" dirty="0" err="1" smtClean="0"/>
              <a:t>وبإلى</a:t>
            </a:r>
            <a:r>
              <a:rPr lang="ar-SA" dirty="0" smtClean="0"/>
              <a:t>.</a:t>
            </a:r>
          </a:p>
          <a:p>
            <a:pPr rtl="1"/>
            <a:r>
              <a:rPr lang="ar-SA" dirty="0" smtClean="0"/>
              <a:t>4- حيثُ ظرفٌ للمكان، مبنيٌّ على الضمِّ، نحو "</a:t>
            </a:r>
            <a:r>
              <a:rPr lang="ar-SA" dirty="0" err="1" smtClean="0"/>
              <a:t>إجلِسْ</a:t>
            </a:r>
            <a:r>
              <a:rPr lang="ar-SA" dirty="0" smtClean="0"/>
              <a:t> حيثُ يجلسُ أهلُ الفضلِ”.</a:t>
            </a:r>
          </a:p>
          <a:p>
            <a:r>
              <a:rPr lang="ar-SA" dirty="0" smtClean="0"/>
              <a:t> 5. دُون ظرفٌ للمكان. وهو نقيضُ "فوْق"، نحو "هو دونَه"، أي أحُّطّ منه رتبةً، أو منزلةً، أو مكاناً. وتقولُ "قعدَ خالدٌ دونَ سعيدٍ" أي في مكانٍ مُنخفض عن مكانه. .</a:t>
            </a:r>
          </a:p>
          <a:p>
            <a:endParaRPr lang="ar-SA" dirty="0" smtClean="0"/>
          </a:p>
          <a:p>
            <a:pPr rtl="1"/>
            <a:endParaRPr lang="ar-SA" dirty="0" smtClean="0"/>
          </a:p>
          <a:p>
            <a:pPr rtl="1"/>
            <a:endParaRPr lang="ar-SA" dirty="0" smtClean="0"/>
          </a:p>
          <a:p>
            <a:pPr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 وتدريب</a:t>
            </a:r>
            <a:endParaRPr lang="ar-SA" dirty="0"/>
          </a:p>
        </p:txBody>
      </p:sp>
      <p:sp>
        <p:nvSpPr>
          <p:cNvPr id="3" name="عنصر نائب للمحتوى 2"/>
          <p:cNvSpPr>
            <a:spLocks noGrp="1"/>
          </p:cNvSpPr>
          <p:nvPr>
            <p:ph idx="1"/>
          </p:nvPr>
        </p:nvSpPr>
        <p:spPr/>
        <p:txBody>
          <a:bodyPr/>
          <a:lstStyle/>
          <a:p>
            <a:r>
              <a:rPr lang="ar-SA" dirty="0" smtClean="0"/>
              <a:t>إعراب (يوماً) في قولنا:انتظرتك يوماً كاملاً:</a:t>
            </a:r>
          </a:p>
          <a:p>
            <a:r>
              <a:rPr lang="ar-SA" dirty="0" smtClean="0"/>
              <a:t>أ. مفعول </a:t>
            </a:r>
            <a:r>
              <a:rPr lang="ar-SA" dirty="0" err="1" smtClean="0"/>
              <a:t>به</a:t>
            </a:r>
            <a:r>
              <a:rPr lang="ar-SA" dirty="0" smtClean="0"/>
              <a:t> منصوب وعلامة نصبه الفتحة.</a:t>
            </a:r>
          </a:p>
          <a:p>
            <a:r>
              <a:rPr lang="ar-SA" dirty="0" smtClean="0"/>
              <a:t>ب.بدل منصوب وعلامة نصبه الفتحة.</a:t>
            </a:r>
          </a:p>
          <a:p>
            <a:r>
              <a:rPr lang="ar-SA" dirty="0" smtClean="0"/>
              <a:t>ج. مفعول لأجله منصوب وعلامة نصبه الفتحة.</a:t>
            </a:r>
          </a:p>
          <a:p>
            <a:r>
              <a:rPr lang="ar-SA" dirty="0" smtClean="0"/>
              <a:t>د. مفعول فيه منصوب وعلامة نصبه الفتحة.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dirty="0"/>
          </a:p>
        </p:txBody>
      </p:sp>
      <p:sp>
        <p:nvSpPr>
          <p:cNvPr id="5" name="مستطيل 4"/>
          <p:cNvSpPr/>
          <p:nvPr/>
        </p:nvSpPr>
        <p:spPr>
          <a:xfrm>
            <a:off x="3505200" y="3962400"/>
            <a:ext cx="58674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 وتدريب</a:t>
            </a:r>
            <a:endParaRPr lang="ar-SA" dirty="0"/>
          </a:p>
        </p:txBody>
      </p:sp>
      <p:sp>
        <p:nvSpPr>
          <p:cNvPr id="3" name="عنصر نائب للمحتوى 2"/>
          <p:cNvSpPr>
            <a:spLocks noGrp="1"/>
          </p:cNvSpPr>
          <p:nvPr>
            <p:ph idx="1"/>
          </p:nvPr>
        </p:nvSpPr>
        <p:spPr/>
        <p:txBody>
          <a:bodyPr/>
          <a:lstStyle/>
          <a:p>
            <a:r>
              <a:rPr lang="ar-SA" dirty="0" smtClean="0"/>
              <a:t>إنّ في الأسبوع </a:t>
            </a:r>
            <a:r>
              <a:rPr lang="ar-SA" dirty="0" smtClean="0">
                <a:solidFill>
                  <a:srgbClr val="FF0000"/>
                </a:solidFill>
              </a:rPr>
              <a:t>يوماً</a:t>
            </a:r>
            <a:r>
              <a:rPr lang="ar-SA" dirty="0" smtClean="0"/>
              <a:t> مباركاً.</a:t>
            </a:r>
          </a:p>
          <a:p>
            <a:r>
              <a:rPr lang="ar-SA" dirty="0" smtClean="0"/>
              <a:t>أ.مفعول فيه منصوب.</a:t>
            </a:r>
          </a:p>
          <a:p>
            <a:r>
              <a:rPr lang="ar-SA" dirty="0" smtClean="0"/>
              <a:t>ب.مفعول </a:t>
            </a:r>
            <a:r>
              <a:rPr lang="ar-SA" dirty="0" err="1" smtClean="0"/>
              <a:t>به</a:t>
            </a:r>
            <a:r>
              <a:rPr lang="ar-SA" dirty="0" smtClean="0"/>
              <a:t> منصوب.</a:t>
            </a:r>
          </a:p>
          <a:p>
            <a:r>
              <a:rPr lang="ar-SA" dirty="0" smtClean="0"/>
              <a:t>ج. اسم إن منصوب.</a:t>
            </a:r>
          </a:p>
          <a:p>
            <a:r>
              <a:rPr lang="ar-SA" dirty="0" smtClean="0"/>
              <a:t>د. خبر إنّ منصوب.</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
        <p:nvSpPr>
          <p:cNvPr id="5" name="مستطيل 4"/>
          <p:cNvSpPr/>
          <p:nvPr/>
        </p:nvSpPr>
        <p:spPr>
          <a:xfrm>
            <a:off x="6553200" y="3429000"/>
            <a:ext cx="28194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 وتدريب</a:t>
            </a:r>
            <a:endParaRPr lang="ar-SA" dirty="0"/>
          </a:p>
        </p:txBody>
      </p:sp>
      <p:sp>
        <p:nvSpPr>
          <p:cNvPr id="3" name="عنصر نائب للمحتوى 2"/>
          <p:cNvSpPr>
            <a:spLocks noGrp="1"/>
          </p:cNvSpPr>
          <p:nvPr>
            <p:ph idx="1"/>
          </p:nvPr>
        </p:nvSpPr>
        <p:spPr/>
        <p:txBody>
          <a:bodyPr/>
          <a:lstStyle/>
          <a:p>
            <a:r>
              <a:rPr lang="ar-SA" dirty="0" smtClean="0"/>
              <a:t>واحدة من الجمل التالية صحيحة.</a:t>
            </a:r>
          </a:p>
          <a:p>
            <a:r>
              <a:rPr lang="ar-SA" dirty="0" smtClean="0"/>
              <a:t>أ. لن أتعامل معك قط.</a:t>
            </a:r>
          </a:p>
          <a:p>
            <a:r>
              <a:rPr lang="ar-SA" dirty="0" smtClean="0"/>
              <a:t>ب. إذ قابلتني غداً سأخبرك.</a:t>
            </a:r>
          </a:p>
          <a:p>
            <a:r>
              <a:rPr lang="ar-SA" dirty="0" smtClean="0"/>
              <a:t>ج. إذا نمت مبكراً صحوت مبكراً.</a:t>
            </a:r>
          </a:p>
          <a:p>
            <a:r>
              <a:rPr lang="ar-SA" dirty="0" smtClean="0"/>
              <a:t>د. اجلس حيثَ تصادف مكاناً فارغاً.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dirty="0"/>
          </a:p>
        </p:txBody>
      </p:sp>
      <p:sp>
        <p:nvSpPr>
          <p:cNvPr id="5" name="مستطيل 4"/>
          <p:cNvSpPr/>
          <p:nvPr/>
        </p:nvSpPr>
        <p:spPr>
          <a:xfrm>
            <a:off x="4953000" y="3429000"/>
            <a:ext cx="4419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19</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2155</TotalTime>
  <Words>1305</Words>
  <Application>Microsoft Office PowerPoint</Application>
  <PresentationFormat>A4 Paper (210x297 mm)‎</PresentationFormat>
  <Paragraphs>109</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الخامسة</vt:lpstr>
      <vt:lpstr>عناصر المحاضرة</vt:lpstr>
      <vt:lpstr>مقدمة</vt:lpstr>
      <vt:lpstr>تعريف المفعول فيه</vt:lpstr>
      <vt:lpstr>أنواع المفعول فيه أو الظرف.</vt:lpstr>
      <vt:lpstr>المبهم والمختصّ</vt:lpstr>
      <vt:lpstr>الظَّرْفُ المُتَصرِّفُ والظَّرفُ غَيْرُ المُتَصَرِّفِ</vt:lpstr>
      <vt:lpstr>الظَّرْفُ المُتَصرِّفُ والظَّرفُ غَيْرُ المُتَصَرِّفِ</vt:lpstr>
      <vt:lpstr>نصب الظرف</vt:lpstr>
      <vt:lpstr>نصب الظرف</vt:lpstr>
      <vt:lpstr>ما ينوب عن الظرف</vt:lpstr>
      <vt:lpstr>ما ينوب عن الظرف</vt:lpstr>
      <vt:lpstr>ظروف تلازم البناء</vt:lpstr>
      <vt:lpstr>ظروف تلازم البناء</vt:lpstr>
      <vt:lpstr>تطبيق وتدريب</vt:lpstr>
      <vt:lpstr>تطبيق وتدريب</vt:lpstr>
      <vt:lpstr>تطبيق وتدريب</vt:lpstr>
      <vt:lpstr>الشريحة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167</cp:revision>
  <dcterms:created xsi:type="dcterms:W3CDTF">2009-10-14T19:14:34Z</dcterms:created>
  <dcterms:modified xsi:type="dcterms:W3CDTF">2010-11-05T13:46:28Z</dcterms:modified>
</cp:coreProperties>
</file>