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67" r:id="rId4"/>
    <p:sldId id="259" r:id="rId5"/>
    <p:sldId id="268" r:id="rId6"/>
    <p:sldId id="274" r:id="rId7"/>
    <p:sldId id="270" r:id="rId8"/>
    <p:sldId id="271" r:id="rId9"/>
    <p:sldId id="272" r:id="rId10"/>
    <p:sldId id="276" r:id="rId11"/>
    <p:sldId id="277" r:id="rId12"/>
    <p:sldId id="278" r:id="rId13"/>
    <p:sldId id="279" r:id="rId14"/>
    <p:sldId id="280" r:id="rId15"/>
    <p:sldId id="281" r:id="rId16"/>
    <p:sldId id="283" r:id="rId17"/>
    <p:sldId id="284" r:id="rId18"/>
    <p:sldId id="266" r:id="rId1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FF0066"/>
    <a:srgbClr val="FF3300"/>
    <a:srgbClr val="00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92" autoAdjust="0"/>
    <p:restoredTop sz="94664" autoAdjust="0"/>
  </p:normalViewPr>
  <p:slideViewPr>
    <p:cSldViewPr>
      <p:cViewPr>
        <p:scale>
          <a:sx n="75" d="100"/>
          <a:sy n="75" d="100"/>
        </p:scale>
        <p:origin x="-282" y="3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1E8661-BF61-41CE-958D-83521F8D7B78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18A5E133-E56C-4CC9-BF0B-1B1C923E4DB7}">
      <dgm:prSet/>
      <dgm:spPr/>
      <dgm:t>
        <a:bodyPr/>
        <a:lstStyle/>
        <a:p>
          <a:pPr rtl="1"/>
          <a:r>
            <a:rPr lang="ar-SA" b="1" dirty="0" smtClean="0"/>
            <a:t>مقدمة</a:t>
          </a:r>
          <a:endParaRPr lang="ar-SA" dirty="0"/>
        </a:p>
      </dgm:t>
    </dgm:pt>
    <dgm:pt modelId="{C3CD8357-172A-4376-9BAE-FE83B557FD27}" type="parTrans" cxnId="{E1969277-A9FF-4625-A435-FBAF757E170C}">
      <dgm:prSet/>
      <dgm:spPr/>
      <dgm:t>
        <a:bodyPr/>
        <a:lstStyle/>
        <a:p>
          <a:pPr rtl="1"/>
          <a:endParaRPr lang="ar-SA"/>
        </a:p>
      </dgm:t>
    </dgm:pt>
    <dgm:pt modelId="{C50BD321-F701-438C-9AF0-34C86F6D6B95}" type="sibTrans" cxnId="{E1969277-A9FF-4625-A435-FBAF757E170C}">
      <dgm:prSet/>
      <dgm:spPr/>
      <dgm:t>
        <a:bodyPr/>
        <a:lstStyle/>
        <a:p>
          <a:pPr rtl="1"/>
          <a:endParaRPr lang="ar-SA"/>
        </a:p>
      </dgm:t>
    </dgm:pt>
    <dgm:pt modelId="{65BB59B0-9AA3-48B6-B54E-B935B846720B}">
      <dgm:prSet/>
      <dgm:spPr/>
      <dgm:t>
        <a:bodyPr/>
        <a:lstStyle/>
        <a:p>
          <a:pPr rtl="1"/>
          <a:r>
            <a:rPr lang="ar-SA" b="1" dirty="0" smtClean="0"/>
            <a:t>العطف: تعريفه</a:t>
          </a:r>
          <a:endParaRPr lang="ar-SA" dirty="0"/>
        </a:p>
      </dgm:t>
    </dgm:pt>
    <dgm:pt modelId="{D889625C-158F-4335-985A-4E0BD4746D57}" type="parTrans" cxnId="{14257F1C-EC15-4074-8D3D-61EE6767A2BF}">
      <dgm:prSet/>
      <dgm:spPr/>
      <dgm:t>
        <a:bodyPr/>
        <a:lstStyle/>
        <a:p>
          <a:pPr rtl="1"/>
          <a:endParaRPr lang="ar-SA"/>
        </a:p>
      </dgm:t>
    </dgm:pt>
    <dgm:pt modelId="{76DC7743-009A-42E6-9ADD-5837708E36E1}" type="sibTrans" cxnId="{14257F1C-EC15-4074-8D3D-61EE6767A2BF}">
      <dgm:prSet/>
      <dgm:spPr/>
      <dgm:t>
        <a:bodyPr/>
        <a:lstStyle/>
        <a:p>
          <a:pPr rtl="1"/>
          <a:endParaRPr lang="ar-SA"/>
        </a:p>
      </dgm:t>
    </dgm:pt>
    <dgm:pt modelId="{6B7E4555-AA8D-43EE-B1F6-5F9665539992}">
      <dgm:prSet/>
      <dgm:spPr/>
      <dgm:t>
        <a:bodyPr/>
        <a:lstStyle/>
        <a:p>
          <a:pPr rtl="1"/>
          <a:r>
            <a:rPr lang="ar-SA" b="1" dirty="0" smtClean="0"/>
            <a:t>عطف النسق</a:t>
          </a:r>
          <a:endParaRPr lang="ar-SA" dirty="0"/>
        </a:p>
      </dgm:t>
    </dgm:pt>
    <dgm:pt modelId="{5EBDE817-EBAF-4128-A08E-4210DC7AFEE6}" type="parTrans" cxnId="{64A160E6-0DE1-42DF-8AB4-716F4B98AE99}">
      <dgm:prSet/>
      <dgm:spPr/>
      <dgm:t>
        <a:bodyPr/>
        <a:lstStyle/>
        <a:p>
          <a:pPr rtl="1"/>
          <a:endParaRPr lang="ar-SA"/>
        </a:p>
      </dgm:t>
    </dgm:pt>
    <dgm:pt modelId="{AE027010-64BA-4846-92C4-0CDB38B0FBE0}" type="sibTrans" cxnId="{64A160E6-0DE1-42DF-8AB4-716F4B98AE99}">
      <dgm:prSet/>
      <dgm:spPr/>
      <dgm:t>
        <a:bodyPr/>
        <a:lstStyle/>
        <a:p>
          <a:pPr rtl="1"/>
          <a:endParaRPr lang="ar-SA"/>
        </a:p>
      </dgm:t>
    </dgm:pt>
    <dgm:pt modelId="{F4C4C9BF-18A5-4338-8262-D0CE8E42D3C8}">
      <dgm:prSet/>
      <dgm:spPr/>
      <dgm:t>
        <a:bodyPr/>
        <a:lstStyle/>
        <a:p>
          <a:pPr rtl="1"/>
          <a:r>
            <a:rPr lang="ar-SA" b="1" dirty="0" smtClean="0"/>
            <a:t>حروف العطف</a:t>
          </a:r>
          <a:endParaRPr lang="ar-SA" dirty="0"/>
        </a:p>
      </dgm:t>
    </dgm:pt>
    <dgm:pt modelId="{FDE29C93-86E4-4952-AF61-652EA5962B1B}" type="parTrans" cxnId="{7C3A1B79-564C-4678-B0F7-1E4057004195}">
      <dgm:prSet/>
      <dgm:spPr/>
      <dgm:t>
        <a:bodyPr/>
        <a:lstStyle/>
        <a:p>
          <a:pPr rtl="1"/>
          <a:endParaRPr lang="ar-SA"/>
        </a:p>
      </dgm:t>
    </dgm:pt>
    <dgm:pt modelId="{25132362-3BEB-49A2-B2A9-1374EFD56A11}" type="sibTrans" cxnId="{7C3A1B79-564C-4678-B0F7-1E4057004195}">
      <dgm:prSet/>
      <dgm:spPr/>
      <dgm:t>
        <a:bodyPr/>
        <a:lstStyle/>
        <a:p>
          <a:pPr rtl="1"/>
          <a:endParaRPr lang="ar-SA"/>
        </a:p>
      </dgm:t>
    </dgm:pt>
    <dgm:pt modelId="{7E4359F7-7BFF-427D-B322-C9C5C3ECA613}">
      <dgm:prSet/>
      <dgm:spPr/>
      <dgm:t>
        <a:bodyPr/>
        <a:lstStyle/>
        <a:p>
          <a:pPr rtl="1"/>
          <a:r>
            <a:rPr lang="ar-SA" b="1" dirty="0" smtClean="0"/>
            <a:t>عطف البيان</a:t>
          </a:r>
          <a:endParaRPr lang="ar-SA" dirty="0"/>
        </a:p>
      </dgm:t>
    </dgm:pt>
    <dgm:pt modelId="{170FEBDC-EA4E-4E14-ABE3-CF26BF6F969C}" type="parTrans" cxnId="{A5EC595B-EBD1-494C-A97B-482351A24B4A}">
      <dgm:prSet/>
      <dgm:spPr/>
      <dgm:t>
        <a:bodyPr/>
        <a:lstStyle/>
        <a:p>
          <a:pPr rtl="1"/>
          <a:endParaRPr lang="ar-SA"/>
        </a:p>
      </dgm:t>
    </dgm:pt>
    <dgm:pt modelId="{81F70A58-6E70-4181-A0F2-573621DE9064}" type="sibTrans" cxnId="{A5EC595B-EBD1-494C-A97B-482351A24B4A}">
      <dgm:prSet/>
      <dgm:spPr/>
      <dgm:t>
        <a:bodyPr/>
        <a:lstStyle/>
        <a:p>
          <a:pPr rtl="1"/>
          <a:endParaRPr lang="ar-SA"/>
        </a:p>
      </dgm:t>
    </dgm:pt>
    <dgm:pt modelId="{E112847F-AB1D-478F-9612-D33B8641C9ED}" type="pres">
      <dgm:prSet presAssocID="{551E8661-BF61-41CE-958D-83521F8D7B7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C1FE83A0-6B8C-4447-BAF7-18120D81D08A}" type="pres">
      <dgm:prSet presAssocID="{18A5E133-E56C-4CC9-BF0B-1B1C923E4DB7}" presName="linNode" presStyleCnt="0"/>
      <dgm:spPr/>
    </dgm:pt>
    <dgm:pt modelId="{42ED7B07-416E-4897-849A-8708DF0E7099}" type="pres">
      <dgm:prSet presAssocID="{18A5E133-E56C-4CC9-BF0B-1B1C923E4DB7}" presName="parentText" presStyleLbl="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4EC8D6D-9EC4-4730-97D4-26553410E848}" type="pres">
      <dgm:prSet presAssocID="{C50BD321-F701-438C-9AF0-34C86F6D6B95}" presName="sp" presStyleCnt="0"/>
      <dgm:spPr/>
    </dgm:pt>
    <dgm:pt modelId="{7B482707-1904-44FB-AA37-DF63CADB34CE}" type="pres">
      <dgm:prSet presAssocID="{65BB59B0-9AA3-48B6-B54E-B935B846720B}" presName="linNode" presStyleCnt="0"/>
      <dgm:spPr/>
    </dgm:pt>
    <dgm:pt modelId="{D7B6721F-728B-4612-BB84-BEF6A67DD902}" type="pres">
      <dgm:prSet presAssocID="{65BB59B0-9AA3-48B6-B54E-B935B846720B}" presName="parentText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D8AA6FA-E0DC-42E2-AB43-CDF862B0189C}" type="pres">
      <dgm:prSet presAssocID="{76DC7743-009A-42E6-9ADD-5837708E36E1}" presName="sp" presStyleCnt="0"/>
      <dgm:spPr/>
    </dgm:pt>
    <dgm:pt modelId="{CD3D9E6B-19F4-4710-A7AF-2AE4D7666C5A}" type="pres">
      <dgm:prSet presAssocID="{6B7E4555-AA8D-43EE-B1F6-5F9665539992}" presName="linNode" presStyleCnt="0"/>
      <dgm:spPr/>
    </dgm:pt>
    <dgm:pt modelId="{5598E528-AC28-4A64-ABCA-C37128E6EBDB}" type="pres">
      <dgm:prSet presAssocID="{6B7E4555-AA8D-43EE-B1F6-5F9665539992}" presName="parentText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9E14B4E-602B-45B9-8BFF-80AA2C9C2139}" type="pres">
      <dgm:prSet presAssocID="{AE027010-64BA-4846-92C4-0CDB38B0FBE0}" presName="sp" presStyleCnt="0"/>
      <dgm:spPr/>
    </dgm:pt>
    <dgm:pt modelId="{FA1F9CCF-D535-4A41-B54F-1DCE24205E28}" type="pres">
      <dgm:prSet presAssocID="{F4C4C9BF-18A5-4338-8262-D0CE8E42D3C8}" presName="linNode" presStyleCnt="0"/>
      <dgm:spPr/>
    </dgm:pt>
    <dgm:pt modelId="{00883CE8-452C-4EDE-852D-1071400F97DE}" type="pres">
      <dgm:prSet presAssocID="{F4C4C9BF-18A5-4338-8262-D0CE8E42D3C8}" presName="parentText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7D06C3D-CA98-4D7B-AEE7-E1E056B9C803}" type="pres">
      <dgm:prSet presAssocID="{25132362-3BEB-49A2-B2A9-1374EFD56A11}" presName="sp" presStyleCnt="0"/>
      <dgm:spPr/>
    </dgm:pt>
    <dgm:pt modelId="{B927BFE8-FAED-4D19-BA04-2962395E9D15}" type="pres">
      <dgm:prSet presAssocID="{7E4359F7-7BFF-427D-B322-C9C5C3ECA613}" presName="linNode" presStyleCnt="0"/>
      <dgm:spPr/>
    </dgm:pt>
    <dgm:pt modelId="{CB8B928E-DB17-4DD0-B324-2F61AFAA2BC3}" type="pres">
      <dgm:prSet presAssocID="{7E4359F7-7BFF-427D-B322-C9C5C3ECA613}" presName="parentText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E1969277-A9FF-4625-A435-FBAF757E170C}" srcId="{551E8661-BF61-41CE-958D-83521F8D7B78}" destId="{18A5E133-E56C-4CC9-BF0B-1B1C923E4DB7}" srcOrd="0" destOrd="0" parTransId="{C3CD8357-172A-4376-9BAE-FE83B557FD27}" sibTransId="{C50BD321-F701-438C-9AF0-34C86F6D6B95}"/>
    <dgm:cxn modelId="{430C5F6B-9E77-4D29-8882-584AEED5E5FE}" type="presOf" srcId="{65BB59B0-9AA3-48B6-B54E-B935B846720B}" destId="{D7B6721F-728B-4612-BB84-BEF6A67DD902}" srcOrd="0" destOrd="0" presId="urn:microsoft.com/office/officeart/2005/8/layout/vList5"/>
    <dgm:cxn modelId="{7C3A1B79-564C-4678-B0F7-1E4057004195}" srcId="{551E8661-BF61-41CE-958D-83521F8D7B78}" destId="{F4C4C9BF-18A5-4338-8262-D0CE8E42D3C8}" srcOrd="3" destOrd="0" parTransId="{FDE29C93-86E4-4952-AF61-652EA5962B1B}" sibTransId="{25132362-3BEB-49A2-B2A9-1374EFD56A11}"/>
    <dgm:cxn modelId="{14257F1C-EC15-4074-8D3D-61EE6767A2BF}" srcId="{551E8661-BF61-41CE-958D-83521F8D7B78}" destId="{65BB59B0-9AA3-48B6-B54E-B935B846720B}" srcOrd="1" destOrd="0" parTransId="{D889625C-158F-4335-985A-4E0BD4746D57}" sibTransId="{76DC7743-009A-42E6-9ADD-5837708E36E1}"/>
    <dgm:cxn modelId="{8747D1F2-A192-48C3-A8CA-811B3D3A55F0}" type="presOf" srcId="{551E8661-BF61-41CE-958D-83521F8D7B78}" destId="{E112847F-AB1D-478F-9612-D33B8641C9ED}" srcOrd="0" destOrd="0" presId="urn:microsoft.com/office/officeart/2005/8/layout/vList5"/>
    <dgm:cxn modelId="{64A160E6-0DE1-42DF-8AB4-716F4B98AE99}" srcId="{551E8661-BF61-41CE-958D-83521F8D7B78}" destId="{6B7E4555-AA8D-43EE-B1F6-5F9665539992}" srcOrd="2" destOrd="0" parTransId="{5EBDE817-EBAF-4128-A08E-4210DC7AFEE6}" sibTransId="{AE027010-64BA-4846-92C4-0CDB38B0FBE0}"/>
    <dgm:cxn modelId="{E5862519-CC62-47E3-833C-96D3C5558154}" type="presOf" srcId="{F4C4C9BF-18A5-4338-8262-D0CE8E42D3C8}" destId="{00883CE8-452C-4EDE-852D-1071400F97DE}" srcOrd="0" destOrd="0" presId="urn:microsoft.com/office/officeart/2005/8/layout/vList5"/>
    <dgm:cxn modelId="{F16EB9B4-17B3-4750-B579-47A88D55ED3B}" type="presOf" srcId="{18A5E133-E56C-4CC9-BF0B-1B1C923E4DB7}" destId="{42ED7B07-416E-4897-849A-8708DF0E7099}" srcOrd="0" destOrd="0" presId="urn:microsoft.com/office/officeart/2005/8/layout/vList5"/>
    <dgm:cxn modelId="{634FCD17-0C85-4699-B542-7E93A0D67FBC}" type="presOf" srcId="{7E4359F7-7BFF-427D-B322-C9C5C3ECA613}" destId="{CB8B928E-DB17-4DD0-B324-2F61AFAA2BC3}" srcOrd="0" destOrd="0" presId="urn:microsoft.com/office/officeart/2005/8/layout/vList5"/>
    <dgm:cxn modelId="{A5EC595B-EBD1-494C-A97B-482351A24B4A}" srcId="{551E8661-BF61-41CE-958D-83521F8D7B78}" destId="{7E4359F7-7BFF-427D-B322-C9C5C3ECA613}" srcOrd="4" destOrd="0" parTransId="{170FEBDC-EA4E-4E14-ABE3-CF26BF6F969C}" sibTransId="{81F70A58-6E70-4181-A0F2-573621DE9064}"/>
    <dgm:cxn modelId="{545E4222-5F64-4D04-B70E-AA2DF94C64B4}" type="presOf" srcId="{6B7E4555-AA8D-43EE-B1F6-5F9665539992}" destId="{5598E528-AC28-4A64-ABCA-C37128E6EBDB}" srcOrd="0" destOrd="0" presId="urn:microsoft.com/office/officeart/2005/8/layout/vList5"/>
    <dgm:cxn modelId="{3ED59166-5D3A-4C38-A21D-70587F0F0A25}" type="presParOf" srcId="{E112847F-AB1D-478F-9612-D33B8641C9ED}" destId="{C1FE83A0-6B8C-4447-BAF7-18120D81D08A}" srcOrd="0" destOrd="0" presId="urn:microsoft.com/office/officeart/2005/8/layout/vList5"/>
    <dgm:cxn modelId="{34E199FB-8D26-4783-847C-7AACAAB6BFBE}" type="presParOf" srcId="{C1FE83A0-6B8C-4447-BAF7-18120D81D08A}" destId="{42ED7B07-416E-4897-849A-8708DF0E7099}" srcOrd="0" destOrd="0" presId="urn:microsoft.com/office/officeart/2005/8/layout/vList5"/>
    <dgm:cxn modelId="{C3FC6574-C7FE-4414-9473-0BB0B514BCB2}" type="presParOf" srcId="{E112847F-AB1D-478F-9612-D33B8641C9ED}" destId="{E4EC8D6D-9EC4-4730-97D4-26553410E848}" srcOrd="1" destOrd="0" presId="urn:microsoft.com/office/officeart/2005/8/layout/vList5"/>
    <dgm:cxn modelId="{49EDB0BB-96BB-490F-B988-2E0093729828}" type="presParOf" srcId="{E112847F-AB1D-478F-9612-D33B8641C9ED}" destId="{7B482707-1904-44FB-AA37-DF63CADB34CE}" srcOrd="2" destOrd="0" presId="urn:microsoft.com/office/officeart/2005/8/layout/vList5"/>
    <dgm:cxn modelId="{49785BEA-3FB7-4DEC-9368-C804D0BC54C8}" type="presParOf" srcId="{7B482707-1904-44FB-AA37-DF63CADB34CE}" destId="{D7B6721F-728B-4612-BB84-BEF6A67DD902}" srcOrd="0" destOrd="0" presId="urn:microsoft.com/office/officeart/2005/8/layout/vList5"/>
    <dgm:cxn modelId="{9A9EC608-3191-42E9-9093-D49B7D2210D8}" type="presParOf" srcId="{E112847F-AB1D-478F-9612-D33B8641C9ED}" destId="{ED8AA6FA-E0DC-42E2-AB43-CDF862B0189C}" srcOrd="3" destOrd="0" presId="urn:microsoft.com/office/officeart/2005/8/layout/vList5"/>
    <dgm:cxn modelId="{24A687F0-43D9-47AF-A9E4-9B6F5A660FF0}" type="presParOf" srcId="{E112847F-AB1D-478F-9612-D33B8641C9ED}" destId="{CD3D9E6B-19F4-4710-A7AF-2AE4D7666C5A}" srcOrd="4" destOrd="0" presId="urn:microsoft.com/office/officeart/2005/8/layout/vList5"/>
    <dgm:cxn modelId="{AE0FD0C2-614E-4F9B-BCF2-240326E932FB}" type="presParOf" srcId="{CD3D9E6B-19F4-4710-A7AF-2AE4D7666C5A}" destId="{5598E528-AC28-4A64-ABCA-C37128E6EBDB}" srcOrd="0" destOrd="0" presId="urn:microsoft.com/office/officeart/2005/8/layout/vList5"/>
    <dgm:cxn modelId="{FE1E409F-5DAE-42BC-AD78-E68B38EDC5D5}" type="presParOf" srcId="{E112847F-AB1D-478F-9612-D33B8641C9ED}" destId="{19E14B4E-602B-45B9-8BFF-80AA2C9C2139}" srcOrd="5" destOrd="0" presId="urn:microsoft.com/office/officeart/2005/8/layout/vList5"/>
    <dgm:cxn modelId="{AB901B42-2133-4ECD-840B-D2FA5E2928E3}" type="presParOf" srcId="{E112847F-AB1D-478F-9612-D33B8641C9ED}" destId="{FA1F9CCF-D535-4A41-B54F-1DCE24205E28}" srcOrd="6" destOrd="0" presId="urn:microsoft.com/office/officeart/2005/8/layout/vList5"/>
    <dgm:cxn modelId="{80D32E06-7611-487A-A83E-E53C9DF86E7E}" type="presParOf" srcId="{FA1F9CCF-D535-4A41-B54F-1DCE24205E28}" destId="{00883CE8-452C-4EDE-852D-1071400F97DE}" srcOrd="0" destOrd="0" presId="urn:microsoft.com/office/officeart/2005/8/layout/vList5"/>
    <dgm:cxn modelId="{08FA1E4B-8D50-4FDC-9B30-37888CED88A9}" type="presParOf" srcId="{E112847F-AB1D-478F-9612-D33B8641C9ED}" destId="{47D06C3D-CA98-4D7B-AEE7-E1E056B9C803}" srcOrd="7" destOrd="0" presId="urn:microsoft.com/office/officeart/2005/8/layout/vList5"/>
    <dgm:cxn modelId="{F8230B9A-9228-433C-975E-F88D25C2FD6E}" type="presParOf" srcId="{E112847F-AB1D-478F-9612-D33B8641C9ED}" destId="{B927BFE8-FAED-4D19-BA04-2962395E9D15}" srcOrd="8" destOrd="0" presId="urn:microsoft.com/office/officeart/2005/8/layout/vList5"/>
    <dgm:cxn modelId="{F59ADD82-F904-4B51-97E7-08A112FBB648}" type="presParOf" srcId="{B927BFE8-FAED-4D19-BA04-2962395E9D15}" destId="{CB8B928E-DB17-4DD0-B324-2F61AFAA2BC3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2ED7B07-416E-4897-849A-8708DF0E7099}">
      <dsp:nvSpPr>
        <dsp:cNvPr id="0" name=""/>
        <dsp:cNvSpPr/>
      </dsp:nvSpPr>
      <dsp:spPr>
        <a:xfrm>
          <a:off x="2852927" y="1988"/>
          <a:ext cx="3209544" cy="8696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85725" rIns="171450" bIns="85725" numCol="1" spcCol="1270" anchor="ctr" anchorCtr="0">
          <a:noAutofit/>
        </a:bodyPr>
        <a:lstStyle/>
        <a:p>
          <a:pPr lvl="0" algn="ctr" defTabSz="2000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500" b="1" kern="1200" dirty="0" smtClean="0"/>
            <a:t>مقدمة</a:t>
          </a:r>
          <a:endParaRPr lang="ar-SA" sz="4500" kern="1200" dirty="0"/>
        </a:p>
      </dsp:txBody>
      <dsp:txXfrm>
        <a:off x="2852927" y="1988"/>
        <a:ext cx="3209544" cy="869612"/>
      </dsp:txXfrm>
    </dsp:sp>
    <dsp:sp modelId="{D7B6721F-728B-4612-BB84-BEF6A67DD902}">
      <dsp:nvSpPr>
        <dsp:cNvPr id="0" name=""/>
        <dsp:cNvSpPr/>
      </dsp:nvSpPr>
      <dsp:spPr>
        <a:xfrm>
          <a:off x="2852927" y="915082"/>
          <a:ext cx="3209544" cy="8696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85725" rIns="171450" bIns="85725" numCol="1" spcCol="1270" anchor="ctr" anchorCtr="0">
          <a:noAutofit/>
        </a:bodyPr>
        <a:lstStyle/>
        <a:p>
          <a:pPr lvl="0" algn="ctr" defTabSz="2000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500" b="1" kern="1200" dirty="0" smtClean="0"/>
            <a:t>العطف: تعريفه</a:t>
          </a:r>
          <a:endParaRPr lang="ar-SA" sz="4500" kern="1200" dirty="0"/>
        </a:p>
      </dsp:txBody>
      <dsp:txXfrm>
        <a:off x="2852927" y="915082"/>
        <a:ext cx="3209544" cy="869612"/>
      </dsp:txXfrm>
    </dsp:sp>
    <dsp:sp modelId="{5598E528-AC28-4A64-ABCA-C37128E6EBDB}">
      <dsp:nvSpPr>
        <dsp:cNvPr id="0" name=""/>
        <dsp:cNvSpPr/>
      </dsp:nvSpPr>
      <dsp:spPr>
        <a:xfrm>
          <a:off x="2852927" y="1828175"/>
          <a:ext cx="3209544" cy="8696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85725" rIns="171450" bIns="85725" numCol="1" spcCol="1270" anchor="ctr" anchorCtr="0">
          <a:noAutofit/>
        </a:bodyPr>
        <a:lstStyle/>
        <a:p>
          <a:pPr lvl="0" algn="ctr" defTabSz="2000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500" b="1" kern="1200" dirty="0" smtClean="0"/>
            <a:t>عطف النسق</a:t>
          </a:r>
          <a:endParaRPr lang="ar-SA" sz="4500" kern="1200" dirty="0"/>
        </a:p>
      </dsp:txBody>
      <dsp:txXfrm>
        <a:off x="2852927" y="1828175"/>
        <a:ext cx="3209544" cy="869612"/>
      </dsp:txXfrm>
    </dsp:sp>
    <dsp:sp modelId="{00883CE8-452C-4EDE-852D-1071400F97DE}">
      <dsp:nvSpPr>
        <dsp:cNvPr id="0" name=""/>
        <dsp:cNvSpPr/>
      </dsp:nvSpPr>
      <dsp:spPr>
        <a:xfrm>
          <a:off x="2852927" y="2741268"/>
          <a:ext cx="3209544" cy="8696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85725" rIns="171450" bIns="85725" numCol="1" spcCol="1270" anchor="ctr" anchorCtr="0">
          <a:noAutofit/>
        </a:bodyPr>
        <a:lstStyle/>
        <a:p>
          <a:pPr lvl="0" algn="ctr" defTabSz="2000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500" b="1" kern="1200" dirty="0" smtClean="0"/>
            <a:t>حروف العطف</a:t>
          </a:r>
          <a:endParaRPr lang="ar-SA" sz="4500" kern="1200" dirty="0"/>
        </a:p>
      </dsp:txBody>
      <dsp:txXfrm>
        <a:off x="2852927" y="2741268"/>
        <a:ext cx="3209544" cy="869612"/>
      </dsp:txXfrm>
    </dsp:sp>
    <dsp:sp modelId="{CB8B928E-DB17-4DD0-B324-2F61AFAA2BC3}">
      <dsp:nvSpPr>
        <dsp:cNvPr id="0" name=""/>
        <dsp:cNvSpPr/>
      </dsp:nvSpPr>
      <dsp:spPr>
        <a:xfrm>
          <a:off x="2852927" y="3654361"/>
          <a:ext cx="3209544" cy="8696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85725" rIns="171450" bIns="85725" numCol="1" spcCol="1270" anchor="ctr" anchorCtr="0">
          <a:noAutofit/>
        </a:bodyPr>
        <a:lstStyle/>
        <a:p>
          <a:pPr lvl="0" algn="ctr" defTabSz="2000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500" b="1" kern="1200" dirty="0" smtClean="0"/>
            <a:t>عطف البيان</a:t>
          </a:r>
          <a:endParaRPr lang="ar-SA" sz="4500" kern="1200" dirty="0"/>
        </a:p>
      </dsp:txBody>
      <dsp:txXfrm>
        <a:off x="2852927" y="3654361"/>
        <a:ext cx="3209544" cy="8696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11/8/2010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</a:t>
            </a:r>
            <a:r>
              <a:rPr lang="ar-EG" sz="2800" b="1" dirty="0" smtClean="0">
                <a:solidFill>
                  <a:srgbClr val="898989"/>
                </a:solidFill>
                <a:latin typeface="Calibri" pitchFamily="34" charset="0"/>
              </a:rPr>
              <a:t>للانتساب</a:t>
            </a:r>
            <a:endParaRPr lang="en-US" sz="2800" b="1" dirty="0" smtClean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قسم اللغة العربية</a:t>
            </a:r>
            <a:endParaRPr lang="en-US" sz="26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SA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النحو التطبيقي (2)</a:t>
            </a:r>
            <a:endParaRPr lang="ar-SA" sz="3700" b="1" dirty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الدراسي </a:t>
            </a:r>
            <a:r>
              <a:rPr lang="ar-SA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الأول</a:t>
            </a:r>
            <a: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</a:t>
            </a: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1431</a:t>
            </a: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– </a:t>
            </a: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1432هـ</a:t>
            </a:r>
            <a:endParaRPr lang="en-US" sz="1700" b="1" dirty="0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جزاء المصاروة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المحاضرة السادسة</a:t>
            </a: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التوابع:</a:t>
            </a:r>
          </a:p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أولاً العطف</a:t>
            </a: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ar-SA" dirty="0" smtClean="0"/>
              <a:t>عناصر المحاضرة</a:t>
            </a:r>
            <a:endParaRPr lang="en-US" dirty="0"/>
          </a:p>
        </p:txBody>
      </p:sp>
      <p:graphicFrame>
        <p:nvGraphicFramePr>
          <p:cNvPr id="5" name="عنصر نائب للمحتوى 4"/>
          <p:cNvGraphicFramePr>
            <a:graphicFrameLocks noGrp="1"/>
          </p:cNvGraphicFramePr>
          <p:nvPr>
            <p:ph idx="1"/>
          </p:nvPr>
        </p:nvGraphicFramePr>
        <p:xfrm>
          <a:off x="495300" y="1600200"/>
          <a:ext cx="89154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مقدمة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0" y="1371600"/>
            <a:ext cx="9144000" cy="4678363"/>
          </a:xfrm>
        </p:spPr>
        <p:txBody>
          <a:bodyPr/>
          <a:lstStyle/>
          <a:p>
            <a:pPr algn="just" rtl="1" eaLnBrk="1" hangingPunct="1"/>
            <a:r>
              <a:rPr lang="ar-SA" b="1" dirty="0" smtClean="0">
                <a:cs typeface="Arial" pitchFamily="34" charset="0"/>
              </a:rPr>
              <a:t>تعلّمتَ أنّ الحالات الإعرابية هي أربع حالات: الرفع والنصب والجزم والجرّ، ولكل كلمة في اللغة حالة إعرابية من هذه الحالات بحسب الوظيفة التي تؤديها، فهنالك مرفوعات </a:t>
            </a:r>
            <a:r>
              <a:rPr lang="ar-SA" b="1" dirty="0" err="1" smtClean="0">
                <a:cs typeface="Arial" pitchFamily="34" charset="0"/>
              </a:rPr>
              <a:t>ومنصوبات</a:t>
            </a:r>
            <a:r>
              <a:rPr lang="ar-SA" b="1" dirty="0" smtClean="0">
                <a:cs typeface="Arial" pitchFamily="34" charset="0"/>
              </a:rPr>
              <a:t> ومجزومات ومجرورات.</a:t>
            </a:r>
          </a:p>
          <a:p>
            <a:pPr algn="just" rtl="1" eaLnBrk="1" hangingPunct="1"/>
            <a:r>
              <a:rPr lang="ar-SA" b="1" dirty="0" smtClean="0">
                <a:cs typeface="Arial" pitchFamily="34" charset="0"/>
              </a:rPr>
              <a:t>لكنّ هناك طائفة من المواقع الإعرابية لا نستطيع القول إنها من المرفوعات أو </a:t>
            </a:r>
            <a:r>
              <a:rPr lang="ar-SA" b="1" dirty="0" err="1" smtClean="0">
                <a:cs typeface="Arial" pitchFamily="34" charset="0"/>
              </a:rPr>
              <a:t>المنصوبات</a:t>
            </a:r>
            <a:r>
              <a:rPr lang="ar-SA" b="1" dirty="0" smtClean="0">
                <a:cs typeface="Arial" pitchFamily="34" charset="0"/>
              </a:rPr>
              <a:t> أو.....لأنها تابعة لما قبلها في إعرابها، فإذا كان ما قبلها مرفوعاً كانت مرفوعة، وإذا كان ما قبلها منصوباً كانت منصوبة ...وهكذا، هذه الطائفة سمّاها النحاة </a:t>
            </a:r>
            <a:r>
              <a:rPr lang="ar-SA" b="1" dirty="0" smtClean="0">
                <a:solidFill>
                  <a:srgbClr val="00B0F0"/>
                </a:solidFill>
                <a:cs typeface="Arial" pitchFamily="34" charset="0"/>
              </a:rPr>
              <a:t>التوابع</a:t>
            </a:r>
            <a:r>
              <a:rPr lang="ar-SA" b="1" dirty="0" smtClean="0">
                <a:cs typeface="Arial" pitchFamily="34" charset="0"/>
              </a:rPr>
              <a:t> وهي </a:t>
            </a: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العطف</a:t>
            </a:r>
            <a:r>
              <a:rPr lang="ar-SA" b="1" dirty="0" smtClean="0">
                <a:cs typeface="Arial" pitchFamily="34" charset="0"/>
              </a:rPr>
              <a:t> و</a:t>
            </a: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النعت</a:t>
            </a:r>
            <a:r>
              <a:rPr lang="ar-SA" b="1" dirty="0" smtClean="0">
                <a:cs typeface="Arial" pitchFamily="34" charset="0"/>
              </a:rPr>
              <a:t> و</a:t>
            </a: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البدل</a:t>
            </a:r>
            <a:r>
              <a:rPr lang="ar-SA" b="1" dirty="0" smtClean="0">
                <a:cs typeface="Arial" pitchFamily="34" charset="0"/>
              </a:rPr>
              <a:t> و</a:t>
            </a: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التوكيد</a:t>
            </a:r>
            <a:r>
              <a:rPr lang="ar-SA" b="1" dirty="0" smtClean="0">
                <a:cs typeface="Arial" pitchFamily="34" charset="0"/>
              </a:rPr>
              <a:t>.</a:t>
            </a: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العطف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العطف في اللغة الثنيُ، تقول عطفتُ قضيب الحديد، أي ثنيتَ طرفاً على طرف، وفي الاصطلاح العطف نوعان: </a:t>
            </a:r>
          </a:p>
          <a:p>
            <a:pPr rtl="1"/>
            <a:r>
              <a:rPr lang="ar-SA" dirty="0" smtClean="0"/>
              <a:t>أولاًـ عطف النسق:</a:t>
            </a:r>
          </a:p>
          <a:p>
            <a:pPr rtl="1"/>
            <a:r>
              <a:rPr lang="ar-SA" dirty="0" smtClean="0"/>
              <a:t>وهو تابع يتوسط بينه وبين </a:t>
            </a:r>
            <a:r>
              <a:rPr lang="ar-SA" dirty="0" err="1" smtClean="0"/>
              <a:t>متبوعه</a:t>
            </a:r>
            <a:r>
              <a:rPr lang="ar-SA" dirty="0" smtClean="0"/>
              <a:t> أحد أحرف العطف التي سنذكرها، نحو: اشتريتُ لبناً </a:t>
            </a:r>
            <a:r>
              <a:rPr lang="ar-SA" dirty="0" smtClean="0">
                <a:solidFill>
                  <a:srgbClr val="FF0066"/>
                </a:solidFill>
              </a:rPr>
              <a:t>وزيتاً ولحماً وخبزاً</a:t>
            </a:r>
            <a:r>
              <a:rPr lang="ar-SA" dirty="0" smtClean="0"/>
              <a:t>. فـ(زيتاً) </a:t>
            </a:r>
            <a:r>
              <a:rPr lang="ar-SA" dirty="0" err="1" smtClean="0"/>
              <a:t>معطوف</a:t>
            </a:r>
            <a:r>
              <a:rPr lang="ar-SA" dirty="0" smtClean="0"/>
              <a:t> على (لبنا) بوساطة الواو. والعطف يكون على أول مذكور، لذا فـ(خبزاً) </a:t>
            </a:r>
            <a:r>
              <a:rPr lang="ar-SA" dirty="0" err="1" smtClean="0"/>
              <a:t>معطوف</a:t>
            </a:r>
            <a:r>
              <a:rPr lang="ar-SA" dirty="0" smtClean="0"/>
              <a:t> على(لبناً) وليس على(لحماً)ولا يتبع المعطوف المعطوف عليه إلا في الإعراب، فلا يتبعه في التعريف والتنكير أو الإفراد والتثنية والجمع.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العطف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 ومعنى ذلك أنه يجوز عطف نكرة على معرفة، نحو:</a:t>
            </a:r>
            <a:r>
              <a:rPr lang="ar-SA" dirty="0" smtClean="0">
                <a:solidFill>
                  <a:srgbClr val="FF0000"/>
                </a:solidFill>
              </a:rPr>
              <a:t>جاء زيد </a:t>
            </a:r>
            <a:r>
              <a:rPr lang="ar-SA" u="sng" dirty="0" smtClean="0">
                <a:solidFill>
                  <a:srgbClr val="FF0000"/>
                </a:solidFill>
              </a:rPr>
              <a:t>ورجل</a:t>
            </a:r>
            <a:r>
              <a:rPr lang="ar-SA" dirty="0" smtClean="0"/>
              <a:t> ويجوز عطف مثنى على مفرد، نحو:</a:t>
            </a:r>
            <a:r>
              <a:rPr lang="ar-SA" dirty="0" smtClean="0">
                <a:solidFill>
                  <a:srgbClr val="FF0000"/>
                </a:solidFill>
              </a:rPr>
              <a:t>حضر أبي </a:t>
            </a:r>
            <a:r>
              <a:rPr lang="ar-SA" u="sng" dirty="0" smtClean="0">
                <a:solidFill>
                  <a:srgbClr val="FF0000"/>
                </a:solidFill>
              </a:rPr>
              <a:t>وضيفان</a:t>
            </a:r>
            <a:r>
              <a:rPr lang="ar-SA" dirty="0" smtClean="0"/>
              <a:t>.</a:t>
            </a:r>
          </a:p>
          <a:p>
            <a:pPr rtl="1"/>
            <a:r>
              <a:rPr lang="ar-SA" dirty="0" smtClean="0"/>
              <a:t>لكنّ </a:t>
            </a:r>
            <a:r>
              <a:rPr lang="ar-SA" dirty="0" err="1" smtClean="0"/>
              <a:t>المعطوف</a:t>
            </a:r>
            <a:r>
              <a:rPr lang="ar-SA" dirty="0" smtClean="0"/>
              <a:t> يجب أن يتبع </a:t>
            </a:r>
            <a:r>
              <a:rPr lang="ar-SA" dirty="0" err="1" smtClean="0"/>
              <a:t>المعطوف</a:t>
            </a:r>
            <a:r>
              <a:rPr lang="ar-SA" dirty="0" smtClean="0"/>
              <a:t> عليه في إعرابه رفعاً ونصباً وجزماً وجراً:</a:t>
            </a:r>
          </a:p>
          <a:p>
            <a:pPr rtl="1"/>
            <a:r>
              <a:rPr lang="ar-SA" dirty="0" smtClean="0"/>
              <a:t>نجحَ خالدٌ و</a:t>
            </a:r>
            <a:r>
              <a:rPr lang="ar-SA" dirty="0" smtClean="0">
                <a:solidFill>
                  <a:srgbClr val="FF0000"/>
                </a:solidFill>
              </a:rPr>
              <a:t>أخوه</a:t>
            </a:r>
            <a:r>
              <a:rPr lang="ar-SA" dirty="0" smtClean="0"/>
              <a:t>(</a:t>
            </a:r>
            <a:r>
              <a:rPr lang="ar-SA" dirty="0" err="1" smtClean="0"/>
              <a:t>معطوف</a:t>
            </a:r>
            <a:r>
              <a:rPr lang="ar-SA" smtClean="0"/>
              <a:t> </a:t>
            </a:r>
            <a:r>
              <a:rPr lang="ar-SA" smtClean="0"/>
              <a:t>على(خالد) </a:t>
            </a:r>
            <a:r>
              <a:rPr lang="ar-SA" dirty="0" smtClean="0"/>
              <a:t>مرفوع وعلامة رفعه الواو)</a:t>
            </a:r>
          </a:p>
          <a:p>
            <a:pPr rtl="1"/>
            <a:r>
              <a:rPr lang="ar-SA" dirty="0" smtClean="0"/>
              <a:t>قابلتُ المعلمةَ و</a:t>
            </a:r>
            <a:r>
              <a:rPr lang="ar-SA" dirty="0" smtClean="0">
                <a:solidFill>
                  <a:srgbClr val="FF0000"/>
                </a:solidFill>
              </a:rPr>
              <a:t>الطالباتِ</a:t>
            </a:r>
            <a:r>
              <a:rPr lang="ar-SA" dirty="0" smtClean="0"/>
              <a:t>(اسم </a:t>
            </a:r>
            <a:r>
              <a:rPr lang="ar-SA" dirty="0" err="1" smtClean="0"/>
              <a:t>معطوف</a:t>
            </a:r>
            <a:r>
              <a:rPr lang="ar-SA" dirty="0" smtClean="0"/>
              <a:t> على المعلمة منصوب وعلامة نصبه الكسرة لأنه جمع مؤنث سالم)</a:t>
            </a:r>
          </a:p>
          <a:p>
            <a:pPr rtl="1"/>
            <a:r>
              <a:rPr lang="ar-SA" dirty="0" smtClean="0"/>
              <a:t>إذا لم تدرسْ و</a:t>
            </a:r>
            <a:r>
              <a:rPr lang="ar-SA" dirty="0" smtClean="0">
                <a:solidFill>
                  <a:srgbClr val="FF0000"/>
                </a:solidFill>
              </a:rPr>
              <a:t>تجتهدْ</a:t>
            </a:r>
            <a:r>
              <a:rPr lang="ar-SA" dirty="0" smtClean="0"/>
              <a:t> فلن تنجح(فعل مضارع مجزوم لأنه </a:t>
            </a:r>
            <a:r>
              <a:rPr lang="ar-SA" dirty="0" err="1" smtClean="0"/>
              <a:t>معطوف</a:t>
            </a:r>
            <a:r>
              <a:rPr lang="ar-SA" dirty="0" smtClean="0"/>
              <a:t> على مجزوم وعلامة جزمه السكون)</a:t>
            </a:r>
            <a:endParaRPr lang="en-US" dirty="0" smtClean="0"/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حروف العطف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3000" dirty="0" smtClean="0"/>
              <a:t>حروف العطف تسعة هي:</a:t>
            </a:r>
            <a:endParaRPr lang="en-US" sz="3000" dirty="0" smtClean="0"/>
          </a:p>
          <a:p>
            <a:pPr rtl="1"/>
            <a:r>
              <a:rPr lang="ar-SA" sz="3000" dirty="0" smtClean="0"/>
              <a:t>     الواو ، والفاء ، وثم ، وحتى ، وأمْ ، </a:t>
            </a:r>
            <a:r>
              <a:rPr lang="ar-SA" sz="3000" dirty="0" err="1" smtClean="0"/>
              <a:t>وأوْ</a:t>
            </a:r>
            <a:r>
              <a:rPr lang="ar-SA" sz="3000" dirty="0" smtClean="0"/>
              <a:t> ، ولا ، وبلْ ، ولكنْ . </a:t>
            </a:r>
            <a:endParaRPr lang="en-US" sz="3000" dirty="0" smtClean="0"/>
          </a:p>
          <a:p>
            <a:pPr rtl="1"/>
            <a:r>
              <a:rPr lang="ar-SA" sz="3000" b="1" dirty="0" smtClean="0"/>
              <a:t>معاني حروف العطف : </a:t>
            </a:r>
            <a:endParaRPr lang="en-US" sz="3000" dirty="0" smtClean="0"/>
          </a:p>
          <a:p>
            <a:pPr rtl="1"/>
            <a:r>
              <a:rPr lang="ar-SA" sz="3000" dirty="0" smtClean="0"/>
              <a:t>1 </a:t>
            </a:r>
            <a:r>
              <a:rPr lang="ar-SA" sz="3000" dirty="0" err="1" smtClean="0"/>
              <a:t>ـ</a:t>
            </a:r>
            <a:r>
              <a:rPr lang="ar-SA" sz="3000" dirty="0" smtClean="0"/>
              <a:t> </a:t>
            </a:r>
            <a:r>
              <a:rPr lang="ar-SA" sz="3000" dirty="0" smtClean="0">
                <a:solidFill>
                  <a:srgbClr val="00B050"/>
                </a:solidFill>
              </a:rPr>
              <a:t>الواو</a:t>
            </a:r>
            <a:r>
              <a:rPr lang="ar-SA" sz="3000" dirty="0" smtClean="0"/>
              <a:t> : تفيد مطلق الجمع والمشاركة بين المتعاطفين دون التقيد بترتيب، فنقول: </a:t>
            </a:r>
            <a:r>
              <a:rPr lang="ar-SA" sz="3000" dirty="0" smtClean="0">
                <a:solidFill>
                  <a:srgbClr val="FF0000"/>
                </a:solidFill>
              </a:rPr>
              <a:t>خلق الله آدم والناس أجمعين</a:t>
            </a:r>
            <a:r>
              <a:rPr lang="ar-SA" sz="3000" dirty="0" smtClean="0"/>
              <a:t>، ولنا أن نقول: </a:t>
            </a:r>
            <a:r>
              <a:rPr lang="ar-SA" sz="3000" dirty="0" smtClean="0">
                <a:solidFill>
                  <a:srgbClr val="FF0000"/>
                </a:solidFill>
              </a:rPr>
              <a:t>خلق الله الناسَ وآدمَ</a:t>
            </a:r>
            <a:r>
              <a:rPr lang="ar-SA" sz="3000" dirty="0" smtClean="0"/>
              <a:t>، مما يدل على أنه لا يشترط فيها الترتيب، وعندما تقول: وصل عليٌّ ومحمدٌ، فقد يكون علي وصل أولاً وقد يكون محمد وصل أولاً وقد يكونان قد وصلا معاً. وقد تحتمل الترتيب كما في قوله تعالى : { إذا زلزلت الأرض زلزالها وأخرجت الأرض أثقالها وقال الإنسان ما لها }فهذه أحداث مرتبة على التوالي.</a:t>
            </a:r>
            <a:endParaRPr lang="en-US" sz="3000" dirty="0" smtClean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حروف العطف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2ـ </a:t>
            </a:r>
            <a:r>
              <a:rPr lang="ar-SA" dirty="0" smtClean="0">
                <a:solidFill>
                  <a:srgbClr val="00B050"/>
                </a:solidFill>
              </a:rPr>
              <a:t>الفاء</a:t>
            </a:r>
            <a:r>
              <a:rPr lang="ar-SA" dirty="0" smtClean="0"/>
              <a:t> : تفيد العطف مع الترتيب والتعقيب . أي العطف بلا مهلة أو تراخ . </a:t>
            </a:r>
            <a:endParaRPr lang="en-US" dirty="0" smtClean="0"/>
          </a:p>
          <a:p>
            <a:pPr rtl="1"/>
            <a:r>
              <a:rPr lang="ar-SA" dirty="0" smtClean="0"/>
              <a:t>نحو : </a:t>
            </a:r>
            <a:r>
              <a:rPr lang="ar-SA" dirty="0" smtClean="0">
                <a:solidFill>
                  <a:srgbClr val="FF0000"/>
                </a:solidFill>
              </a:rPr>
              <a:t>دخل المعلم فالطالب</a:t>
            </a:r>
            <a:r>
              <a:rPr lang="ar-SA" dirty="0" smtClean="0"/>
              <a:t>. </a:t>
            </a:r>
            <a:endParaRPr lang="en-US" dirty="0" smtClean="0"/>
          </a:p>
          <a:p>
            <a:pPr rtl="1"/>
            <a:r>
              <a:rPr lang="ar-SA" dirty="0" smtClean="0"/>
              <a:t>أفادت الفاء أن دخول الطالب جاء بعد دخول المعلم(وهذا الترتيب) مباشرة وبلا مهلة (وهذا التعقيب) والمهلة تكون بحسب المقام، فإذا قلت: </a:t>
            </a:r>
            <a:r>
              <a:rPr lang="ar-SA" dirty="0" smtClean="0">
                <a:solidFill>
                  <a:srgbClr val="FF0000"/>
                </a:solidFill>
              </a:rPr>
              <a:t>نزل المطر فنبت الزرع</a:t>
            </a:r>
            <a:r>
              <a:rPr lang="ar-SA" dirty="0" smtClean="0"/>
              <a:t>، صحّ ذلك على الرغم من وجود مهلة بين الحدثين، لكنهما متعاقبان في الواقع وليس بينهما حدث فاصل، لكن لا يصحّ أن تقول: </a:t>
            </a:r>
            <a:r>
              <a:rPr lang="ar-SA" dirty="0" smtClean="0">
                <a:solidFill>
                  <a:srgbClr val="FF0000"/>
                </a:solidFill>
              </a:rPr>
              <a:t>نزل المطر فأحصد الزرعُ</a:t>
            </a:r>
            <a:r>
              <a:rPr lang="ar-SA" dirty="0" smtClean="0"/>
              <a:t>، لوجود أحداث بين الحدثين. </a:t>
            </a:r>
            <a:endParaRPr lang="en-US" dirty="0" smtClean="0"/>
          </a:p>
          <a:p>
            <a:pPr rtl="1"/>
            <a:endParaRPr lang="en-US" dirty="0" smtClean="0"/>
          </a:p>
          <a:p>
            <a:endParaRPr lang="ar-SA" dirty="0" smtClean="0"/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حروف العطف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3 </a:t>
            </a:r>
            <a:r>
              <a:rPr lang="ar-SA" dirty="0" err="1" smtClean="0"/>
              <a:t>ـ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00B050"/>
                </a:solidFill>
              </a:rPr>
              <a:t>ثم</a:t>
            </a:r>
            <a:r>
              <a:rPr lang="ar-SA" dirty="0" smtClean="0"/>
              <a:t> : تفيد العطف مع الترتيب والتراخي ، أي بمهلة .</a:t>
            </a:r>
            <a:endParaRPr lang="en-US" dirty="0" smtClean="0"/>
          </a:p>
          <a:p>
            <a:pPr rtl="1"/>
            <a:r>
              <a:rPr lang="ar-SA" dirty="0" smtClean="0"/>
              <a:t>نحو : </a:t>
            </a:r>
            <a:r>
              <a:rPr lang="ar-SA" dirty="0" smtClean="0">
                <a:solidFill>
                  <a:srgbClr val="FF0000"/>
                </a:solidFill>
              </a:rPr>
              <a:t>درست النحوَ ثم الأدبَ</a:t>
            </a:r>
            <a:r>
              <a:rPr lang="ar-SA" dirty="0" smtClean="0"/>
              <a:t>، نلاحظ أن </a:t>
            </a:r>
            <a:r>
              <a:rPr lang="ar-SA" dirty="0" err="1" smtClean="0"/>
              <a:t>المعطوف</a:t>
            </a:r>
            <a:r>
              <a:rPr lang="ar-SA" dirty="0" smtClean="0"/>
              <a:t> وهو(الأدب) وقع بعد </a:t>
            </a:r>
            <a:r>
              <a:rPr lang="ar-SA" dirty="0" err="1" smtClean="0"/>
              <a:t>المعطوف</a:t>
            </a:r>
            <a:r>
              <a:rPr lang="ar-SA" dirty="0" smtClean="0"/>
              <a:t> عليه بترتيب وتراخ ، أو مهلة ، بمعنى أن الدراسة للنحو والأدب تمت في آن واحد ، ولكن أحدهما وهو </a:t>
            </a:r>
            <a:r>
              <a:rPr lang="ar-SA" dirty="0" err="1" smtClean="0"/>
              <a:t>المعطوف</a:t>
            </a:r>
            <a:r>
              <a:rPr lang="ar-SA" dirty="0" smtClean="0"/>
              <a:t> عليه قد تمت دراسته أولا ، ثم تلاه بعد فترة دراسة </a:t>
            </a:r>
            <a:r>
              <a:rPr lang="ar-SA" dirty="0" err="1" smtClean="0"/>
              <a:t>المعطوف</a:t>
            </a:r>
            <a:r>
              <a:rPr lang="ar-SA" dirty="0" smtClean="0"/>
              <a:t> . </a:t>
            </a:r>
            <a:endParaRPr lang="en-US" dirty="0" smtClean="0"/>
          </a:p>
          <a:p>
            <a:pPr rtl="1"/>
            <a:r>
              <a:rPr lang="ar-SA" dirty="0" smtClean="0"/>
              <a:t>ومنه قوله تعالى: { والله خلقكم من تراب ثم من نطفة } . </a:t>
            </a:r>
            <a:endParaRPr lang="en-US" dirty="0" smtClean="0"/>
          </a:p>
          <a:p>
            <a:pPr rtl="1"/>
            <a:r>
              <a:rPr lang="ar-SA" dirty="0" smtClean="0"/>
              <a:t>أي كان الخلق أولا لآدم من التراب ، وهو </a:t>
            </a:r>
            <a:r>
              <a:rPr lang="ar-SA" dirty="0" err="1" smtClean="0"/>
              <a:t>المعطوف</a:t>
            </a:r>
            <a:r>
              <a:rPr lang="ar-SA" dirty="0" smtClean="0"/>
              <a:t> عليه ، ثم لبني آدم من النطفة ، وهو </a:t>
            </a:r>
            <a:r>
              <a:rPr lang="ar-SA" dirty="0" err="1" smtClean="0"/>
              <a:t>المعطوف</a:t>
            </a:r>
            <a:r>
              <a:rPr lang="ar-SA" dirty="0" smtClean="0"/>
              <a:t>، وقد تأخر خلق بني آدم عن أبيهم.</a:t>
            </a:r>
            <a:endParaRPr lang="en-US" dirty="0" smtClean="0"/>
          </a:p>
          <a:p>
            <a:pPr rtl="1"/>
            <a:endParaRPr lang="en-US" dirty="0" smtClean="0"/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حروف العطف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4- </a:t>
            </a:r>
            <a:r>
              <a:rPr lang="ar-SA" dirty="0" smtClean="0">
                <a:solidFill>
                  <a:srgbClr val="00B050"/>
                </a:solidFill>
              </a:rPr>
              <a:t>حتى</a:t>
            </a:r>
            <a:r>
              <a:rPr lang="ar-SA" dirty="0" smtClean="0"/>
              <a:t> : تفيد الغاية والتدريج، فإذا قلتَ: أكلتُ السمكةَ حتى رأسَها،  فإنك تدرجت في أكلها حتى وصلت إلى رأسها وهو أقل الأشياء منزلة فيها فأكلته.</a:t>
            </a:r>
          </a:p>
          <a:p>
            <a:pPr rtl="1"/>
            <a:r>
              <a:rPr lang="ar-SA" dirty="0" smtClean="0"/>
              <a:t>وتقول:مات الناسُ حتى الأنبياءُ، أي إن الموت طال الناس جميعاً حتى وصل الأنبياء وهم أعلى الناس رتبةً.</a:t>
            </a:r>
          </a:p>
          <a:p>
            <a:pPr rtl="1"/>
            <a:r>
              <a:rPr lang="ar-SA" dirty="0" smtClean="0"/>
              <a:t>فلكي تكون (حتى) حرف عطف لا بد أن يكون ما بعدها غاية في الزيادة أو النقصان بالنسبة لما قبلها، مثل: </a:t>
            </a:r>
            <a:r>
              <a:rPr lang="ar-SA" dirty="0" smtClean="0">
                <a:solidFill>
                  <a:srgbClr val="FF0000"/>
                </a:solidFill>
              </a:rPr>
              <a:t>وصل الحجاجُ حتى المشاةُ</a:t>
            </a:r>
            <a:r>
              <a:rPr lang="ar-SA" dirty="0" smtClean="0"/>
              <a:t>، ولا يجوز أن تقول: يموت الناسُ حتى الرجال، لأن الرجال ليسوا أحط من الناس ولا أعلى منهم.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حروف العطف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لذلك يجب أن يكون </a:t>
            </a:r>
            <a:r>
              <a:rPr lang="ar-SA" dirty="0" err="1" smtClean="0"/>
              <a:t>المعطوف</a:t>
            </a:r>
            <a:r>
              <a:rPr lang="ar-SA" dirty="0" smtClean="0"/>
              <a:t> جزاء من </a:t>
            </a:r>
            <a:r>
              <a:rPr lang="ar-SA" dirty="0" err="1" smtClean="0"/>
              <a:t>المعطوف</a:t>
            </a:r>
            <a:r>
              <a:rPr lang="ar-SA" dirty="0" smtClean="0"/>
              <a:t> عليه . </a:t>
            </a:r>
            <a:endParaRPr lang="en-US" dirty="0" smtClean="0"/>
          </a:p>
          <a:p>
            <a:pPr rtl="1"/>
            <a:r>
              <a:rPr lang="ar-SA" dirty="0" smtClean="0"/>
              <a:t>      أما إذا كان ليس جزءا منه أو لم يشمله الحكم فهي عندئذ حرف جر ليس غير . نحو : قرأت الصحيفةَ حتى الصفحةِ الأخيرة(إذا لم تقرأ الصفحة الأخيرة)أي : قرأت الصحيفة إلى الصفحة الأخيرة . </a:t>
            </a:r>
            <a:endParaRPr lang="en-US" dirty="0" smtClean="0"/>
          </a:p>
          <a:p>
            <a:pPr rtl="1"/>
            <a:r>
              <a:rPr lang="ar-SA" dirty="0" smtClean="0"/>
              <a:t>     وقد تأتي(حتى) حرف ابتداء، وما بعدها جملة مستأنفة . </a:t>
            </a:r>
            <a:endParaRPr lang="en-US" dirty="0" smtClean="0"/>
          </a:p>
          <a:p>
            <a:pPr rtl="1"/>
            <a:r>
              <a:rPr lang="ar-SA" dirty="0" smtClean="0"/>
              <a:t> كقول الشاعر : </a:t>
            </a:r>
            <a:endParaRPr lang="en-US" dirty="0" smtClean="0"/>
          </a:p>
          <a:p>
            <a:pPr rtl="1"/>
            <a:r>
              <a:rPr lang="ar-SA" dirty="0" smtClean="0"/>
              <a:t>      فما زالت القتلى تمجُّ دماؤها      بدجلةَ حتى ماءُ دجلة أشكلُ </a:t>
            </a:r>
            <a:endParaRPr lang="en-US" dirty="0" smtClean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حروف العطف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فحتى في البيت السابق حرف ابتداء ، وماء مبتدأ ، ودجلة مضاف إليه ، وأشكل خبر ، والجملة الاسمية مستأنفة لا محل لها من الإعراب.</a:t>
            </a:r>
          </a:p>
          <a:p>
            <a:pPr rtl="1"/>
            <a:r>
              <a:rPr lang="ar-SA" dirty="0" smtClean="0"/>
              <a:t>وبناء على ذلك جاز في قول الشاعر:</a:t>
            </a:r>
          </a:p>
          <a:p>
            <a:pPr rtl="1"/>
            <a:r>
              <a:rPr lang="ar-SA" dirty="0" smtClean="0">
                <a:solidFill>
                  <a:srgbClr val="FF0000"/>
                </a:solidFill>
              </a:rPr>
              <a:t>ألقى الصحيفةَ كي يخفّفَ رحلَه    والزادَ حتى نعلَه ألقاها</a:t>
            </a:r>
          </a:p>
          <a:p>
            <a:pPr rtl="1"/>
            <a:r>
              <a:rPr lang="ar-SA" dirty="0" smtClean="0"/>
              <a:t>نصب (نعل) ورفعه وجره، فالنصب على أنه </a:t>
            </a:r>
            <a:r>
              <a:rPr lang="ar-SA" dirty="0" err="1" smtClean="0"/>
              <a:t>معطوف</a:t>
            </a:r>
            <a:r>
              <a:rPr lang="ar-SA" dirty="0" smtClean="0"/>
              <a:t> على الصحيفة، والجر على أن حتى حرف جر، والرفع على أن حتى حرف استئناف، ونعل مبتدأ وجملة(ألقاها) خبر.</a:t>
            </a: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حروف العطف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5 </a:t>
            </a:r>
            <a:r>
              <a:rPr lang="ar-SA" dirty="0" err="1" smtClean="0"/>
              <a:t>ـ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00B050"/>
                </a:solidFill>
              </a:rPr>
              <a:t>أو</a:t>
            </a:r>
            <a:r>
              <a:rPr lang="ar-SA" dirty="0" smtClean="0"/>
              <a:t> : وتفيد مع العطف عدة معاني، فإذا جاءت بعد طلب أفادت التخيير أو الإباحة والفرق بينهما أنه في التخيير لا يجوز </a:t>
            </a:r>
            <a:r>
              <a:rPr lang="ar-SA" dirty="0" err="1" smtClean="0"/>
              <a:t>لك</a:t>
            </a:r>
            <a:r>
              <a:rPr lang="ar-SA" dirty="0" smtClean="0"/>
              <a:t> الجمع بين المتعاطفين، فإذا قيل </a:t>
            </a:r>
            <a:r>
              <a:rPr lang="ar-SA" dirty="0" err="1" smtClean="0"/>
              <a:t>لك</a:t>
            </a:r>
            <a:r>
              <a:rPr lang="ar-SA" dirty="0" smtClean="0"/>
              <a:t>: </a:t>
            </a:r>
            <a:r>
              <a:rPr lang="ar-SA" dirty="0" smtClean="0">
                <a:solidFill>
                  <a:srgbClr val="FF3300"/>
                </a:solidFill>
              </a:rPr>
              <a:t>تزوّج فاطمة أو أختها</a:t>
            </a:r>
            <a:r>
              <a:rPr lang="ar-SA" dirty="0" smtClean="0"/>
              <a:t>، كانت للتخيير فقط، لأنه لا يجوز أن تتزوج الأختين معاً، وإذا قيل </a:t>
            </a:r>
            <a:r>
              <a:rPr lang="ar-SA" dirty="0" err="1" smtClean="0"/>
              <a:t>لك</a:t>
            </a:r>
            <a:r>
              <a:rPr lang="ar-SA" dirty="0" smtClean="0"/>
              <a:t>: خذ قلما أو مسطرة، فقد يكون المقصود التخيير أو الإباحة.  </a:t>
            </a:r>
            <a:endParaRPr lang="en-US" dirty="0" smtClean="0"/>
          </a:p>
          <a:p>
            <a:pPr rtl="1"/>
            <a:r>
              <a:rPr lang="ar-SA" dirty="0" smtClean="0"/>
              <a:t>أما إذا جاءت بعد جملة خبرية فإنها تفيد الشك، نحو: </a:t>
            </a:r>
            <a:r>
              <a:rPr lang="ar-SA" dirty="0" smtClean="0">
                <a:solidFill>
                  <a:srgbClr val="FF3300"/>
                </a:solidFill>
              </a:rPr>
              <a:t>علامتك سبعون أو ثمانون.</a:t>
            </a:r>
            <a:r>
              <a:rPr lang="ar-SA" dirty="0" smtClean="0"/>
              <a:t> </a:t>
            </a:r>
            <a:endParaRPr lang="en-US" dirty="0" smtClean="0"/>
          </a:p>
          <a:p>
            <a:pPr rtl="1"/>
            <a:r>
              <a:rPr lang="ar-SA" dirty="0" smtClean="0"/>
              <a:t>ومنه قوله تعالى : </a:t>
            </a:r>
            <a:r>
              <a:rPr lang="ar-SA" dirty="0" smtClean="0">
                <a:solidFill>
                  <a:srgbClr val="FF3300"/>
                </a:solidFill>
              </a:rPr>
              <a:t>{ لبثنا يوما أو بعض يوم }</a:t>
            </a:r>
            <a:r>
              <a:rPr lang="ar-SA" dirty="0" smtClean="0"/>
              <a:t>.</a:t>
            </a:r>
          </a:p>
          <a:p>
            <a:pPr rtl="1"/>
            <a:r>
              <a:rPr lang="ar-SA" dirty="0" smtClean="0"/>
              <a:t>ومن معانيها كذلك التقسيم . نحو : </a:t>
            </a:r>
            <a:r>
              <a:rPr lang="ar-SA" dirty="0" smtClean="0">
                <a:solidFill>
                  <a:srgbClr val="FF3300"/>
                </a:solidFill>
              </a:rPr>
              <a:t>الكلمة اسم أو فعل أو حرف</a:t>
            </a:r>
            <a:r>
              <a:rPr lang="ar-SA" dirty="0" smtClean="0"/>
              <a:t> . </a:t>
            </a:r>
            <a:endParaRPr lang="en-US" dirty="0" smtClean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حروف العطف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6 </a:t>
            </a:r>
            <a:r>
              <a:rPr lang="ar-SA" dirty="0" err="1" smtClean="0"/>
              <a:t>ـ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009900"/>
                </a:solidFill>
              </a:rPr>
              <a:t>أم</a:t>
            </a:r>
            <a:r>
              <a:rPr lang="ar-SA" dirty="0" smtClean="0"/>
              <a:t> : وتكون </a:t>
            </a:r>
            <a:r>
              <a:rPr lang="ar-SA" b="1" u="sng" dirty="0" smtClean="0"/>
              <a:t>متصلة</a:t>
            </a:r>
            <a:r>
              <a:rPr lang="ar-SA" dirty="0" smtClean="0"/>
              <a:t> إذا كانت بعد همزة استفهام ، أو بعد همزة التسوية . </a:t>
            </a:r>
            <a:endParaRPr lang="en-US" dirty="0" smtClean="0"/>
          </a:p>
          <a:p>
            <a:pPr rtl="1"/>
            <a:r>
              <a:rPr lang="ar-SA" dirty="0" smtClean="0"/>
              <a:t>فمثال مجيئها بعد همزة الاستفهام : </a:t>
            </a:r>
            <a:r>
              <a:rPr lang="ar-SA" dirty="0" smtClean="0">
                <a:solidFill>
                  <a:srgbClr val="FF0066"/>
                </a:solidFill>
              </a:rPr>
              <a:t>أقرأت القصة أم القصيدة ؟</a:t>
            </a:r>
            <a:r>
              <a:rPr lang="ar-SA" dirty="0" smtClean="0"/>
              <a:t> </a:t>
            </a:r>
            <a:endParaRPr lang="en-US" dirty="0" smtClean="0"/>
          </a:p>
          <a:p>
            <a:pPr rtl="1"/>
            <a:r>
              <a:rPr lang="ar-SA" dirty="0" smtClean="0"/>
              <a:t> ومنه قوله تعالى : </a:t>
            </a:r>
            <a:r>
              <a:rPr lang="ar-SA" dirty="0" smtClean="0">
                <a:solidFill>
                  <a:srgbClr val="FF0066"/>
                </a:solidFill>
              </a:rPr>
              <a:t>{ أأنتم تخلقونه أم نحن الخالقون }</a:t>
            </a:r>
            <a:r>
              <a:rPr lang="ar-SA" dirty="0" smtClean="0"/>
              <a:t>.</a:t>
            </a:r>
            <a:endParaRPr lang="en-US" dirty="0" smtClean="0"/>
          </a:p>
          <a:p>
            <a:pPr rtl="1"/>
            <a:r>
              <a:rPr lang="ar-SA" dirty="0" smtClean="0"/>
              <a:t>ومثال مجيئها بعد همزة التسوية قوله تعالى : </a:t>
            </a:r>
            <a:r>
              <a:rPr lang="ar-SA" dirty="0" smtClean="0">
                <a:solidFill>
                  <a:srgbClr val="FF0066"/>
                </a:solidFill>
              </a:rPr>
              <a:t>{ سواء علينا أجزعنا أم صبرنا }. </a:t>
            </a:r>
            <a:endParaRPr lang="en-US" dirty="0" smtClean="0">
              <a:solidFill>
                <a:srgbClr val="FF0066"/>
              </a:solidFill>
            </a:endParaRPr>
          </a:p>
          <a:p>
            <a:pPr rtl="1"/>
            <a:r>
              <a:rPr lang="ar-SA" dirty="0" smtClean="0"/>
              <a:t>وإذا وقعت أم بعد هل الاستفهامية سميت </a:t>
            </a:r>
            <a:r>
              <a:rPr lang="ar-SA" b="1" u="sng" dirty="0" smtClean="0"/>
              <a:t>بالمنقطعة</a:t>
            </a:r>
            <a:r>
              <a:rPr lang="ar-SA" dirty="0" smtClean="0"/>
              <a:t> لأنها تفيد الإضراب، ومنه قوله تعالى:</a:t>
            </a:r>
            <a:r>
              <a:rPr lang="ar-SA" dirty="0" smtClean="0">
                <a:solidFill>
                  <a:srgbClr val="FF0066"/>
                </a:solidFill>
              </a:rPr>
              <a:t>{هل يستوي الأعمى والبصير أم هل تستوي الظلمات والنور}</a:t>
            </a:r>
            <a:r>
              <a:rPr lang="ar-SA" dirty="0" smtClean="0"/>
              <a:t> أي بل هل تستوي... 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حروف العطف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7 </a:t>
            </a:r>
            <a:r>
              <a:rPr lang="ar-SA" dirty="0" err="1" smtClean="0"/>
              <a:t>ـ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009900"/>
                </a:solidFill>
              </a:rPr>
              <a:t>بل:</a:t>
            </a:r>
            <a:r>
              <a:rPr lang="ar-SA" dirty="0" smtClean="0"/>
              <a:t> تفيد الإضراب، وإذا جاءت بعد كلام مثبت فمعناها </a:t>
            </a:r>
            <a:r>
              <a:rPr lang="ar-SA" b="1" u="sng" dirty="0" smtClean="0"/>
              <a:t>سَلْبُ الحكم عما قبلها وجَعْلُه لما بعدها</a:t>
            </a:r>
            <a:r>
              <a:rPr lang="ar-SA" dirty="0" smtClean="0"/>
              <a:t> مثل</a:t>
            </a:r>
            <a:r>
              <a:rPr lang="ar-SA" dirty="0" smtClean="0">
                <a:solidFill>
                  <a:srgbClr val="FF0000"/>
                </a:solidFill>
              </a:rPr>
              <a:t>(قَامَ زَيْدٌ بَلْ عَمْرٌو) </a:t>
            </a:r>
            <a:r>
              <a:rPr lang="ar-SA" dirty="0" err="1" smtClean="0"/>
              <a:t>ف</a:t>
            </a:r>
            <a:r>
              <a:rPr lang="ar-SA" dirty="0" smtClean="0"/>
              <a:t>(بل) نفت حكم القيام عما قبلها وأثبتَّه لما بعدها، وإذا جاءت بعد نفي أو نهي أفادت تَقْريِرُ حكم ما قبلها وَجَعْلُ ضِدَّهِ لما بعدها كقولك(لاَ يَقُمْ زَيْدٌ بَلْ عَمْرٌو ).</a:t>
            </a:r>
          </a:p>
          <a:p>
            <a:pPr rtl="1"/>
            <a:r>
              <a:rPr lang="ar-SA" dirty="0" smtClean="0"/>
              <a:t>8 </a:t>
            </a:r>
            <a:r>
              <a:rPr lang="ar-SA" dirty="0" err="1" smtClean="0"/>
              <a:t>ـ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009900"/>
                </a:solidFill>
              </a:rPr>
              <a:t>لا</a:t>
            </a:r>
            <a:r>
              <a:rPr lang="ar-SA" dirty="0" smtClean="0"/>
              <a:t> : تفيد العطف مع نفي الحكم الثابت لما قبلها عما بعدها، لذلك لا يجوز العطف </a:t>
            </a:r>
            <a:r>
              <a:rPr lang="ar-SA" dirty="0" err="1" smtClean="0"/>
              <a:t>بها</a:t>
            </a:r>
            <a:r>
              <a:rPr lang="ar-SA" dirty="0" smtClean="0"/>
              <a:t> إلا بعد الإثبات.نحو : اشتريت لحما لا سمكا. </a:t>
            </a:r>
            <a:endParaRPr lang="en-US" dirty="0" smtClean="0"/>
          </a:p>
          <a:p>
            <a:pPr rtl="1"/>
            <a:r>
              <a:rPr lang="ar-SA" dirty="0" smtClean="0"/>
              <a:t>9 </a:t>
            </a:r>
            <a:r>
              <a:rPr lang="ar-SA" dirty="0" err="1" smtClean="0"/>
              <a:t>ـ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009900"/>
                </a:solidFill>
              </a:rPr>
              <a:t>لكن</a:t>
            </a:r>
            <a:r>
              <a:rPr lang="ar-SA" dirty="0" smtClean="0"/>
              <a:t> : تفيد العطف مع الإضراب ، مثل بل تماما، ولا يجوز العطف </a:t>
            </a:r>
            <a:r>
              <a:rPr lang="ar-SA" dirty="0" err="1" smtClean="0"/>
              <a:t>بها</a:t>
            </a:r>
            <a:r>
              <a:rPr lang="ar-SA" dirty="0" smtClean="0"/>
              <a:t> إلا بعد النفي، أو النهي.نحو : ما قرأت التاريخ لكن العلوم.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حروف العطف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ثانياًـ عطف البيان.</a:t>
            </a:r>
            <a:r>
              <a:rPr lang="ar-SA" dirty="0" smtClean="0"/>
              <a:t> </a:t>
            </a:r>
            <a:endParaRPr lang="en-US" dirty="0" smtClean="0"/>
          </a:p>
          <a:p>
            <a:pPr rtl="1"/>
            <a:r>
              <a:rPr lang="ar-SA" dirty="0" smtClean="0"/>
              <a:t>تعريفه : هو تابعٌ جامدٌ(ليس وصفاً مشتقاً) أشهر من </a:t>
            </a:r>
            <a:r>
              <a:rPr lang="ar-SA" dirty="0" err="1" smtClean="0"/>
              <a:t>متبوعه</a:t>
            </a:r>
            <a:r>
              <a:rPr lang="ar-SA" dirty="0" smtClean="0"/>
              <a:t> ، ويأتي لتوضيحه . </a:t>
            </a:r>
            <a:endParaRPr lang="en-US" dirty="0" smtClean="0"/>
          </a:p>
          <a:p>
            <a:pPr rtl="1"/>
            <a:r>
              <a:rPr lang="ar-SA" dirty="0" smtClean="0"/>
              <a:t>نحو : </a:t>
            </a:r>
            <a:r>
              <a:rPr lang="ar-SA" dirty="0" smtClean="0">
                <a:solidFill>
                  <a:srgbClr val="FF0000"/>
                </a:solidFill>
              </a:rPr>
              <a:t>رحم الله أبا حفص عمر </a:t>
            </a:r>
            <a:r>
              <a:rPr lang="ar-SA" dirty="0" smtClean="0"/>
              <a:t>. </a:t>
            </a:r>
            <a:r>
              <a:rPr lang="ar-SA" dirty="0" smtClean="0">
                <a:solidFill>
                  <a:srgbClr val="FF0000"/>
                </a:solidFill>
              </a:rPr>
              <a:t>وكرّم الله أبا تراب عليا </a:t>
            </a:r>
            <a:r>
              <a:rPr lang="ar-SA" dirty="0" smtClean="0"/>
              <a:t>.</a:t>
            </a:r>
            <a:endParaRPr lang="en-US" dirty="0" smtClean="0"/>
          </a:p>
          <a:p>
            <a:pPr rtl="1"/>
            <a:r>
              <a:rPr lang="ar-SA" dirty="0" smtClean="0"/>
              <a:t> لا حظ أنه يجوز الاستغناء عن عطف البيان فإن قلت : رحم الله أبا حفص . اكتمل المعنى ، وتمت الجملة . </a:t>
            </a:r>
            <a:endParaRPr lang="en-US" dirty="0" smtClean="0"/>
          </a:p>
          <a:p>
            <a:pPr rtl="1"/>
            <a:r>
              <a:rPr lang="ar-SA" dirty="0" smtClean="0"/>
              <a:t>وإن قلت : رحم الله عمر . كذلك جائز . ومن هنا يمكننا أن نقول : إن عطف البيان هو البدل، وكل ما جاز إعرابه عطف بيان جاز إعرابه بدلاً إلا في مسألتين: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الأولى: إذا امتنع الاستغناء عنه نحو (</a:t>
            </a:r>
            <a:r>
              <a:rPr lang="ar-SA" dirty="0" smtClean="0">
                <a:solidFill>
                  <a:srgbClr val="FF0000"/>
                </a:solidFill>
              </a:rPr>
              <a:t>هِنْدٌ قَامَ زَيْدٌ أَخُوهَا</a:t>
            </a:r>
            <a:r>
              <a:rPr lang="ar-SA" dirty="0" smtClean="0"/>
              <a:t> ) فلا يجوز الاستغناء عن (أخوها لذا وجب اعتباره عطف بيان وامتنع اعتباره بدلاً.</a:t>
            </a:r>
          </a:p>
          <a:p>
            <a:pPr rtl="1"/>
            <a:r>
              <a:rPr lang="ar-SA" dirty="0" smtClean="0"/>
              <a:t>الثانية: إذا امتنع إحْلاَلُه محلّ الأول نحو( </a:t>
            </a:r>
            <a:r>
              <a:rPr lang="ar-SA" dirty="0" smtClean="0">
                <a:solidFill>
                  <a:srgbClr val="FF0000"/>
                </a:solidFill>
              </a:rPr>
              <a:t>يَا زَيْدُ اَلحْارِثُ </a:t>
            </a:r>
            <a:r>
              <a:rPr lang="ar-SA" dirty="0" smtClean="0"/>
              <a:t>) فلا يجوز أن تقول: يا الحارث، لأنه لا يجوز نداء المعرف </a:t>
            </a:r>
            <a:r>
              <a:rPr lang="ar-SA" dirty="0" err="1" smtClean="0"/>
              <a:t>بأل</a:t>
            </a:r>
            <a:r>
              <a:rPr lang="ar-SA" dirty="0" smtClean="0"/>
              <a:t> مباشرة.  </a:t>
            </a:r>
            <a:endParaRPr lang="en-US" dirty="0" smtClean="0"/>
          </a:p>
          <a:p>
            <a:pPr rtl="1"/>
            <a:r>
              <a:rPr lang="ar-SA" dirty="0" smtClean="0"/>
              <a:t>ومن مميزات عطف البيان عن البدل، أن المقصود بالحديث في عطف البيان هو الأول ، والثاني بيان له،أما المقصود بالحديث في </a:t>
            </a:r>
            <a:r>
              <a:rPr lang="ar-SA" smtClean="0"/>
              <a:t>البدل فهو الثاني</a:t>
            </a:r>
            <a:r>
              <a:rPr lang="ar-SA" dirty="0" smtClean="0"/>
              <a:t>، والأول توطئة له. </a:t>
            </a:r>
            <a:endParaRPr lang="en-US" dirty="0" smtClean="0"/>
          </a:p>
          <a:p>
            <a:endParaRPr lang="ar-SA" dirty="0" smtClean="0"/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18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2312</TotalTime>
  <Words>1079</Words>
  <Application>Microsoft Office PowerPoint</Application>
  <PresentationFormat>A4 Paper (210x297 mm)‎</PresentationFormat>
  <Paragraphs>101</Paragraphs>
  <Slides>18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19" baseType="lpstr">
      <vt:lpstr>Office Theme</vt:lpstr>
      <vt:lpstr>الشريحة 1</vt:lpstr>
      <vt:lpstr>المحاضرة السادسة</vt:lpstr>
      <vt:lpstr>عناصر المحاضرة</vt:lpstr>
      <vt:lpstr>مقدمة</vt:lpstr>
      <vt:lpstr>العطف</vt:lpstr>
      <vt:lpstr>العطف</vt:lpstr>
      <vt:lpstr>حروف العطف</vt:lpstr>
      <vt:lpstr>حروف العطف</vt:lpstr>
      <vt:lpstr>حروف العطف</vt:lpstr>
      <vt:lpstr>حروف العطف</vt:lpstr>
      <vt:lpstr>حروف العطف</vt:lpstr>
      <vt:lpstr>حروف العطف</vt:lpstr>
      <vt:lpstr>حروف العطف</vt:lpstr>
      <vt:lpstr>حروف العطف</vt:lpstr>
      <vt:lpstr>حروف العطف</vt:lpstr>
      <vt:lpstr>حروف العطف</vt:lpstr>
      <vt:lpstr>الشريحة 17</vt:lpstr>
      <vt:lpstr>الشريحة 18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adminuser</cp:lastModifiedBy>
  <cp:revision>184</cp:revision>
  <dcterms:created xsi:type="dcterms:W3CDTF">2009-10-14T19:14:34Z</dcterms:created>
  <dcterms:modified xsi:type="dcterms:W3CDTF">2010-11-08T07:43:06Z</dcterms:modified>
</cp:coreProperties>
</file>