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6" r:id="rId2"/>
    <p:sldId id="257" r:id="rId3"/>
    <p:sldId id="267" r:id="rId4"/>
    <p:sldId id="268" r:id="rId5"/>
    <p:sldId id="269" r:id="rId6"/>
    <p:sldId id="270" r:id="rId7"/>
    <p:sldId id="271" r:id="rId8"/>
    <p:sldId id="272" r:id="rId9"/>
    <p:sldId id="273" r:id="rId10"/>
    <p:sldId id="274" r:id="rId11"/>
    <p:sldId id="275" r:id="rId12"/>
    <p:sldId id="276" r:id="rId13"/>
    <p:sldId id="277" r:id="rId14"/>
    <p:sldId id="278" r:id="rId15"/>
    <p:sldId id="279" r:id="rId16"/>
    <p:sldId id="266" r:id="rId17"/>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709256"/>
    <a:srgbClr val="AD9968"/>
    <a:srgbClr val="3B84AF"/>
    <a:srgbClr val="FF3300"/>
    <a:srgbClr val="000000"/>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بلا نمط، شبكة جدول">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9" autoAdjust="0"/>
    <p:restoredTop sz="94664" autoAdjust="0"/>
  </p:normalViewPr>
  <p:slideViewPr>
    <p:cSldViewPr>
      <p:cViewPr>
        <p:scale>
          <a:sx n="66" d="100"/>
          <a:sy n="66" d="100"/>
        </p:scale>
        <p:origin x="-653" y="288"/>
      </p:cViewPr>
      <p:guideLst>
        <p:guide orient="horz" pos="2160"/>
        <p:guide pos="312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1/29/2013</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val="208360864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1" name="Rectangle 20"/>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31242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989162"/>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a:solidFill>
                <a:schemeClr val="accent1">
                  <a:lumMod val="50000"/>
                </a:schemeClr>
              </a:solidFill>
              <a:latin typeface="AYM Wadiy S_U normal."/>
              <a:cs typeface="Times New Roman" pitchFamily="18" charset="0"/>
            </a:endParaRPr>
          </a:p>
          <a:p>
            <a:pPr algn="ctr"/>
            <a:r>
              <a:rPr lang="ar-SA" sz="2800" b="1" dirty="0" smtClean="0">
                <a:solidFill>
                  <a:srgbClr val="7F7F7F"/>
                </a:solidFill>
                <a:latin typeface="Calibri" pitchFamily="34" charset="0"/>
              </a:rPr>
              <a:t>التذوّق الأدبي</a:t>
            </a:r>
            <a:endParaRPr lang="en-US" sz="2800" b="1" dirty="0">
              <a:solidFill>
                <a:srgbClr val="7F7F7F"/>
              </a:solidFill>
              <a:latin typeface="Calibri" pitchFamily="34" charset="0"/>
            </a:endParaRPr>
          </a:p>
          <a:p>
            <a:pPr algn="ctr"/>
            <a:r>
              <a:rPr lang="ar-SA" sz="2600" b="1" dirty="0" smtClean="0">
                <a:solidFill>
                  <a:srgbClr val="7F7F7F"/>
                </a:solidFill>
                <a:latin typeface="Calibri" pitchFamily="34" charset="0"/>
                <a:cs typeface="Times New Roman" pitchFamily="18" charset="0"/>
              </a:rPr>
              <a:t>د</a:t>
            </a:r>
            <a:r>
              <a:rPr lang="en-US" sz="2600" b="1" dirty="0" smtClean="0">
                <a:solidFill>
                  <a:srgbClr val="7F7F7F"/>
                </a:solidFill>
                <a:latin typeface="Calibri" pitchFamily="34" charset="0"/>
                <a:cs typeface="Times New Roman" pitchFamily="18" charset="0"/>
              </a:rPr>
              <a:t> .</a:t>
            </a:r>
            <a:r>
              <a:rPr lang="ar-SA" sz="2600" b="1" dirty="0" smtClean="0">
                <a:solidFill>
                  <a:srgbClr val="7F7F7F"/>
                </a:solidFill>
                <a:latin typeface="Calibri" pitchFamily="34" charset="0"/>
                <a:cs typeface="Times New Roman" pitchFamily="18" charset="0"/>
              </a:rPr>
              <a:t>جزاء المصاروة</a:t>
            </a: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ar-SA" spc="-150" dirty="0" smtClean="0">
                <a:solidFill>
                  <a:srgbClr val="376092"/>
                </a:solidFill>
                <a:latin typeface="ae_AlMateen" pitchFamily="2" charset="-78"/>
                <a:cs typeface="ae_AlMateen" pitchFamily="2" charset="-78"/>
              </a:rPr>
              <a:t>المحاضرة الأولى</a:t>
            </a:r>
            <a:endParaRPr lang="en-US"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1752600"/>
          </a:xfrm>
        </p:spPr>
        <p:txBody>
          <a:bodyPr/>
          <a:lstStyle/>
          <a:p>
            <a:pPr eaLnBrk="1" hangingPunct="1"/>
            <a:r>
              <a:rPr lang="ar-SA" b="1" dirty="0" smtClean="0">
                <a:solidFill>
                  <a:schemeClr val="tx1"/>
                </a:solidFill>
                <a:cs typeface="Arial" pitchFamily="34" charset="0"/>
              </a:rPr>
              <a:t>مفهوم التذوق الأدبي</a:t>
            </a:r>
            <a:endParaRPr lang="en-US" b="1" dirty="0" smtClean="0">
              <a:solidFill>
                <a:schemeClr val="tx1"/>
              </a:solidFill>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a:t>التذوق الأدبي: المفهوم </a:t>
            </a:r>
            <a:r>
              <a:rPr lang="ar-SA" b="1" dirty="0" smtClean="0"/>
              <a:t>والنظرية</a:t>
            </a:r>
            <a:endParaRPr lang="ar-SA" dirty="0"/>
          </a:p>
        </p:txBody>
      </p:sp>
      <p:sp>
        <p:nvSpPr>
          <p:cNvPr id="3" name="عنصر نائب للمحتوى 2"/>
          <p:cNvSpPr>
            <a:spLocks noGrp="1"/>
          </p:cNvSpPr>
          <p:nvPr>
            <p:ph idx="1"/>
          </p:nvPr>
        </p:nvSpPr>
        <p:spPr/>
        <p:txBody>
          <a:bodyPr/>
          <a:lstStyle/>
          <a:p>
            <a:pPr rtl="1"/>
            <a:r>
              <a:rPr lang="ar-SA" sz="2800" b="1" dirty="0" smtClean="0"/>
              <a:t>مفهوم </a:t>
            </a:r>
            <a:r>
              <a:rPr lang="ar-SA" sz="2800" b="1" dirty="0"/>
              <a:t>الأدب </a:t>
            </a:r>
            <a:endParaRPr lang="en-US" sz="2800" dirty="0"/>
          </a:p>
          <a:p>
            <a:pPr rtl="1"/>
            <a:r>
              <a:rPr lang="ar-SA" sz="2800" dirty="0" smtClean="0"/>
              <a:t>الأدب في اللغة </a:t>
            </a:r>
            <a:r>
              <a:rPr lang="ar-SA" sz="2800" dirty="0"/>
              <a:t>أن تجمع الناس إلي طعامك, وهي: المأدَبة </a:t>
            </a:r>
            <a:r>
              <a:rPr lang="ar-SA" sz="2800" dirty="0" err="1"/>
              <a:t>والمادُبة</a:t>
            </a:r>
            <a:r>
              <a:rPr lang="ar-SA" sz="2800" dirty="0"/>
              <a:t>,  والآدب:  الداعي, </a:t>
            </a:r>
            <a:r>
              <a:rPr lang="ar-SA" sz="2800" dirty="0" smtClean="0"/>
              <a:t>ومن </a:t>
            </a:r>
            <a:r>
              <a:rPr lang="ar-SA" sz="2800" dirty="0"/>
              <a:t>هذا القياس الأدب أيضا, لأنه مجمع على  استحسانه, وفي حديث ابن مسعود: ( إن هذ القرآن مأدبة الله  فتعلموا من مأدبته  ) </a:t>
            </a:r>
            <a:endParaRPr lang="en-US" sz="2800" dirty="0"/>
          </a:p>
          <a:p>
            <a:pPr rtl="1"/>
            <a:r>
              <a:rPr lang="ar-SA" sz="2800" dirty="0" smtClean="0"/>
              <a:t>ولا </a:t>
            </a:r>
            <a:r>
              <a:rPr lang="ar-SA" sz="2800" dirty="0"/>
              <a:t>يبعد أن تكون الكلمة قد انتقلت من المعنى المادي مجازا إلى المعنى الخُلقي، لاسيما  والمعنيان  يعودان  إلى مكارم الأخلاق ,  ثم نُسي المجاز  فأصبح  المعنى الثاني  حقيقياً, كما في  قول الرسول ( ص)  ( أدبني ربي فأحسن تأديبي ) </a:t>
            </a:r>
            <a:r>
              <a:rPr lang="ar-SA" sz="2800" dirty="0" smtClean="0"/>
              <a:t>ثم </a:t>
            </a:r>
            <a:r>
              <a:rPr lang="ar-SA" sz="2800" dirty="0"/>
              <a:t>تطور المعنى في العصر الأموي ليضاف إلى  هذ ا المعني التهذيبي  معنى آخر، وهو المعنى التعليمي , حيث أطلق على طائفة </a:t>
            </a:r>
            <a:r>
              <a:rPr lang="ar-SA" sz="2800" dirty="0" smtClean="0"/>
              <a:t>من</a:t>
            </a:r>
            <a:endParaRPr lang="ar-SA" sz="2800" dirty="0"/>
          </a:p>
        </p:txBody>
      </p:sp>
    </p:spTree>
    <p:extLst>
      <p:ext uri="{BB962C8B-B14F-4D97-AF65-F5344CB8AC3E}">
        <p14:creationId xmlns:p14="http://schemas.microsoft.com/office/powerpoint/2010/main" val="11155360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dirty="0"/>
              <a:t>المعلمين الذين يعلمون أصول الثقافة العربية الرفيعة من شعر وحكم  وخطب وأنساب ، ثم اتسع  مدلول هذه الكلمات  في  القرن الثالث الهجري ليشمل علوم اللغة العربية كافّة، من نحو وصرف ولغة </a:t>
            </a:r>
            <a:r>
              <a:rPr lang="ar-SA" dirty="0" smtClean="0"/>
              <a:t>وبلاغة، </a:t>
            </a:r>
            <a:r>
              <a:rPr lang="ar-SA" dirty="0"/>
              <a:t>ثم تطور مفهوم الكلمة  ليصبح عَلَماً على هذا الفن, كما يقول ابن خلدون  وهو الإجادة في فنَّي المنظوم والمنثور على أساليب العرب  ومناحيهم .                                                                                                       ويفرق طه حسين وآخرون بين الأدب بمعناه العام والأدب بمعناه </a:t>
            </a:r>
            <a:r>
              <a:rPr lang="ar-SA" dirty="0" smtClean="0"/>
              <a:t>الخاص، </a:t>
            </a:r>
            <a:r>
              <a:rPr lang="ar-SA" b="1" dirty="0"/>
              <a:t>فالأول</a:t>
            </a:r>
            <a:r>
              <a:rPr lang="ar-SA" dirty="0"/>
              <a:t>:  ما أنتجه العقل الإنساني  من أنواع </a:t>
            </a:r>
            <a:r>
              <a:rPr lang="ar-SA" dirty="0" smtClean="0"/>
              <a:t>المعرفة</a:t>
            </a:r>
            <a:endParaRPr lang="ar-SA" dirty="0"/>
          </a:p>
        </p:txBody>
      </p:sp>
    </p:spTree>
    <p:extLst>
      <p:ext uri="{BB962C8B-B14F-4D97-AF65-F5344CB8AC3E}">
        <p14:creationId xmlns:p14="http://schemas.microsoft.com/office/powerpoint/2010/main" val="18050072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المعنى الاصطلاحي للأدب</a:t>
            </a:r>
            <a:endParaRPr lang="ar-SA" dirty="0"/>
          </a:p>
        </p:txBody>
      </p:sp>
      <p:sp>
        <p:nvSpPr>
          <p:cNvPr id="3" name="عنصر نائب للمحتوى 2"/>
          <p:cNvSpPr>
            <a:spLocks noGrp="1"/>
          </p:cNvSpPr>
          <p:nvPr>
            <p:ph idx="1"/>
          </p:nvPr>
        </p:nvSpPr>
        <p:spPr/>
        <p:txBody>
          <a:bodyPr/>
          <a:lstStyle/>
          <a:p>
            <a:pPr rtl="1"/>
            <a:r>
              <a:rPr lang="ar-SA" b="1" dirty="0" err="1"/>
              <a:t>والثاني</a:t>
            </a:r>
            <a:r>
              <a:rPr lang="ar-SA" dirty="0" err="1"/>
              <a:t>:هو</a:t>
            </a:r>
            <a:r>
              <a:rPr lang="ar-SA" dirty="0"/>
              <a:t> الكلام الجيد الذي يُحدث في نفس قارئه وسامعه لذة فنية، كالتي تجدها حين تسمع غناءً أو ترى </a:t>
            </a:r>
            <a:r>
              <a:rPr lang="ar-SA" dirty="0" smtClean="0"/>
              <a:t>صورة.</a:t>
            </a:r>
            <a:endParaRPr lang="en-US" dirty="0"/>
          </a:p>
          <a:p>
            <a:pPr rtl="1"/>
            <a:r>
              <a:rPr lang="ar-SA" dirty="0"/>
              <a:t>     وقد تعددت تعاريف  الأدب  في العصر الحديث وتفاوتت حسب اتجاهات أصحابها وبيئاتهم  ومذاهبهم  وفلسفاتهم،  ويمكن أن نستخلص  منها  تعريفاً  يجمع أهم ميزاته , فهو: </a:t>
            </a:r>
            <a:r>
              <a:rPr lang="ar-SA" b="1" dirty="0"/>
              <a:t>نصوص لغويه رصفت كلماتها</a:t>
            </a:r>
            <a:r>
              <a:rPr lang="ar-SA" dirty="0"/>
              <a:t>  </a:t>
            </a:r>
            <a:r>
              <a:rPr lang="ar-SA" b="1" dirty="0"/>
              <a:t>وصيغت  عباراتها  بطريقة مخصوصة للتعبير عن تجربة شعورية قادرة على  الوصول إلى الآخرين  بأكبر قدر من الإمتاع والتأثير</a:t>
            </a:r>
            <a:r>
              <a:rPr lang="ar-SA" dirty="0"/>
              <a:t>.  </a:t>
            </a:r>
            <a:endParaRPr lang="en-US" dirty="0"/>
          </a:p>
          <a:p>
            <a:pPr rtl="1"/>
            <a:r>
              <a:rPr lang="ar-SA" dirty="0"/>
              <a:t> </a:t>
            </a:r>
          </a:p>
        </p:txBody>
      </p:sp>
    </p:spTree>
    <p:extLst>
      <p:ext uri="{BB962C8B-B14F-4D97-AF65-F5344CB8AC3E}">
        <p14:creationId xmlns:p14="http://schemas.microsoft.com/office/powerpoint/2010/main" val="8391977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b="1" dirty="0"/>
              <a:t>والتجربة الشعورية</a:t>
            </a:r>
            <a:r>
              <a:rPr lang="ar-SA" dirty="0"/>
              <a:t> ما يجده الأديب في نفسه من عاطفة صادقة  ينبض بها قلبه، أو فكرة ويعتمل  بها عقله, سواء كانت هذه التجربة  ذاتية نابعة من معاناة الشاعر الشخصية، أو موضوعية  ترتبط  بحياة  الإنسان عامة  فإنها تصب في خدمة الإنسانية  عامة  لتشابه المعاناة بين بني الإنسان عامة. </a:t>
            </a:r>
            <a:r>
              <a:rPr lang="ar-SA" b="1" dirty="0" smtClean="0"/>
              <a:t>فالأدب</a:t>
            </a:r>
            <a:r>
              <a:rPr lang="ar-SA" dirty="0"/>
              <a:t>: شكل ومضمون, لا ينفصلان، فالشكل ينبغي أن تتوفر فيه العناصر الفنية اللازمة لتحمل هذا المضمون بكل تفاصيله الفكرية مشحونة بالعواطف والانفعالات المصاحبة لها, وهنا تبدو براعة الأديب في توظيف المعطيات اللغوية المتاحة وتفجير طاقاتها بمبتكرات لغوية جديدة تتجاوز المعطيات المعجمية للتعبير عن تجربته. </a:t>
            </a:r>
          </a:p>
        </p:txBody>
      </p:sp>
    </p:spTree>
    <p:extLst>
      <p:ext uri="{BB962C8B-B14F-4D97-AF65-F5344CB8AC3E}">
        <p14:creationId xmlns:p14="http://schemas.microsoft.com/office/powerpoint/2010/main" val="21207044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a:t>التذوُّق الأدبي/ المصطلح والمفهوم </a:t>
            </a:r>
            <a:r>
              <a:rPr lang="en-US" dirty="0"/>
              <a:t/>
            </a:r>
            <a:br>
              <a:rPr lang="en-US" dirty="0"/>
            </a:br>
            <a:endParaRPr lang="ar-SA" dirty="0"/>
          </a:p>
        </p:txBody>
      </p:sp>
      <p:sp>
        <p:nvSpPr>
          <p:cNvPr id="3" name="عنصر نائب للمحتوى 2"/>
          <p:cNvSpPr>
            <a:spLocks noGrp="1"/>
          </p:cNvSpPr>
          <p:nvPr>
            <p:ph idx="1"/>
          </p:nvPr>
        </p:nvSpPr>
        <p:spPr/>
        <p:txBody>
          <a:bodyPr/>
          <a:lstStyle/>
          <a:p>
            <a:pPr rtl="1"/>
            <a:r>
              <a:rPr lang="ar-SA" b="1" dirty="0" smtClean="0"/>
              <a:t>الذوْق </a:t>
            </a:r>
            <a:r>
              <a:rPr lang="ar-SA" dirty="0"/>
              <a:t>حاسّةٌ من الحواس المعروفة  التي يباشر بها الإنسانُ </a:t>
            </a:r>
            <a:r>
              <a:rPr lang="ar-SA" dirty="0" err="1"/>
              <a:t>المطعوماتِ</a:t>
            </a:r>
            <a:r>
              <a:rPr lang="ar-SA" dirty="0"/>
              <a:t> والمشروبات ، فيعرف طعمها ، </a:t>
            </a:r>
            <a:r>
              <a:rPr lang="ar-SA" dirty="0" err="1"/>
              <a:t>ويتذوّقها</a:t>
            </a:r>
            <a:r>
              <a:rPr lang="ar-SA" dirty="0"/>
              <a:t> ويميز جيّدَها من </a:t>
            </a:r>
            <a:r>
              <a:rPr lang="ar-SA" dirty="0" err="1"/>
              <a:t>رديئها</a:t>
            </a:r>
            <a:r>
              <a:rPr lang="ar-SA" dirty="0"/>
              <a:t>، من هنا انتقلتْ هذه الكلمةُ إلى ما يتناوله العقل أو العاطفة من المعقولات </a:t>
            </a:r>
            <a:r>
              <a:rPr lang="ar-SA" dirty="0" err="1" smtClean="0"/>
              <a:t>والوجدانات</a:t>
            </a:r>
            <a:r>
              <a:rPr lang="ar-SA" dirty="0" smtClean="0"/>
              <a:t>))</a:t>
            </a:r>
            <a:endParaRPr lang="en-US" dirty="0"/>
          </a:p>
          <a:p>
            <a:pPr rtl="1"/>
            <a:r>
              <a:rPr lang="ar-SA" dirty="0" smtClean="0"/>
              <a:t>و</a:t>
            </a:r>
            <a:r>
              <a:rPr lang="ar-SA" b="1" dirty="0" smtClean="0"/>
              <a:t>التذوُّقُ</a:t>
            </a:r>
            <a:r>
              <a:rPr lang="ar-SA" dirty="0" smtClean="0"/>
              <a:t> </a:t>
            </a:r>
            <a:r>
              <a:rPr lang="ar-SA" dirty="0"/>
              <a:t>من الذَّوْق ، </a:t>
            </a:r>
            <a:r>
              <a:rPr lang="ar-SA" dirty="0" smtClean="0"/>
              <a:t>وما من نصٍّ يريد القارئ أن </a:t>
            </a:r>
            <a:r>
              <a:rPr lang="ar-SA" dirty="0" err="1" smtClean="0"/>
              <a:t>يتذوّقه</a:t>
            </a:r>
            <a:r>
              <a:rPr lang="ar-SA" dirty="0" smtClean="0"/>
              <a:t> ويستشعر اللذة الفنية في معارضه وأساليبه إلا كان عليه قبل ذلك أن يفهمه ويستوعبه ، ويدركه في معانيه ومراميه جزئيًّا وكليًّا ، أي ألفاظا وجملا وتراكيب وموضوعات وأهدافا وغايات قريبة وبعيدة.   </a:t>
            </a:r>
            <a:endParaRPr lang="en-US" dirty="0" smtClean="0"/>
          </a:p>
        </p:txBody>
      </p:sp>
    </p:spTree>
    <p:extLst>
      <p:ext uri="{BB962C8B-B14F-4D97-AF65-F5344CB8AC3E}">
        <p14:creationId xmlns:p14="http://schemas.microsoft.com/office/powerpoint/2010/main" val="32311598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dirty="0">
                <a:solidFill>
                  <a:srgbClr val="FF0000"/>
                </a:solidFill>
              </a:rPr>
              <a:t>فالتذوّق</a:t>
            </a:r>
            <a:r>
              <a:rPr lang="ar-SA" dirty="0"/>
              <a:t> نشاطٌ عقلي ووجداني يُسْتعان به إلى مرحلة الإدراك التام للنص والإحساس بلذّته ، أو هو - على الأصح - مرحلة تفاعلية ضرورية مع الاستجابات المختلفة لما يحمله النص الأدبي من إيحاءات </a:t>
            </a:r>
            <a:r>
              <a:rPr lang="ar-SA" dirty="0" smtClean="0"/>
              <a:t>وانفعالات. </a:t>
            </a:r>
            <a:r>
              <a:rPr lang="ar-SA" dirty="0"/>
              <a:t>وإذا كان يصح لنا أن نقول : إن تذوّق النص الأدبي هي حالةٌ بعد الفهم فإن معنى هذا أنه إذا كان الفهم يتعلق بما هو واقع تحت دائرة القواعد المتفق عليها تقريبا ، فإن التذوق يتعلق بما هو خارج عن هذه الدائرة في الغالب ؛ </a:t>
            </a:r>
            <a:r>
              <a:rPr lang="ar-SA" dirty="0" smtClean="0"/>
              <a:t>ومن </a:t>
            </a:r>
            <a:r>
              <a:rPr lang="ar-SA" dirty="0"/>
              <a:t>هنا سُميت القدرة على توظيف الذوق في تلقي النصوص وتقييمها ملكةً لا علما ، كما هو عند ابن خلدون </a:t>
            </a:r>
            <a:r>
              <a:rPr lang="ar-SA" dirty="0" smtClean="0"/>
              <a:t>وغيره </a:t>
            </a:r>
            <a:r>
              <a:rPr lang="ar-SA" dirty="0"/>
              <a:t>؛ لأن الملَكَةَ موهبةٌ تنمو مع كثرة المران والدُّربة ، وليست توظيفًا آلــيًّا لمعايير حاسمة تُحفظ عن ظهر </a:t>
            </a:r>
            <a:r>
              <a:rPr lang="ar-SA" dirty="0" smtClean="0"/>
              <a:t>قلب. </a:t>
            </a:r>
            <a:endParaRPr lang="ar-SA" dirty="0"/>
          </a:p>
        </p:txBody>
      </p:sp>
    </p:spTree>
    <p:extLst>
      <p:ext uri="{BB962C8B-B14F-4D97-AF65-F5344CB8AC3E}">
        <p14:creationId xmlns:p14="http://schemas.microsoft.com/office/powerpoint/2010/main" val="28590754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sp>
        <p:nvSpPr>
          <p:cNvPr id="3" name="عنصر نائب للمحتوى 2"/>
          <p:cNvSpPr>
            <a:spLocks noGrp="1"/>
          </p:cNvSpPr>
          <p:nvPr>
            <p:ph idx="1"/>
          </p:nvPr>
        </p:nvSpPr>
        <p:spPr>
          <a:xfrm>
            <a:off x="533400" y="838200"/>
            <a:ext cx="8915400" cy="5486400"/>
          </a:xfrm>
        </p:spPr>
        <p:txBody>
          <a:bodyPr/>
          <a:lstStyle/>
          <a:p>
            <a:pPr rtl="1"/>
            <a:r>
              <a:rPr lang="ar-SA" sz="2700" dirty="0"/>
              <a:t>أما كلمة أدبي فيقصد بها كلُّ فنّ مادّتُهُ الكلمةُ شعرا كان أم نثرا ، خطابة أم مسرحية أم قصة أم غير </a:t>
            </a:r>
            <a:r>
              <a:rPr lang="ar-SA" sz="2700" dirty="0" smtClean="0"/>
              <a:t>ذلك. ويمكن لنا إجمال مفهوم التذوق الأدبي بأنه </a:t>
            </a:r>
            <a:r>
              <a:rPr lang="ar-SA" sz="2700" dirty="0" smtClean="0">
                <a:solidFill>
                  <a:srgbClr val="FF0000"/>
                </a:solidFill>
              </a:rPr>
              <a:t>تدريب الذوق على إدراك الجمال الفني في النص الأدبي</a:t>
            </a:r>
            <a:r>
              <a:rPr lang="ar-SA" sz="2700" dirty="0" smtClean="0"/>
              <a:t>.  فالنصوص </a:t>
            </a:r>
            <a:r>
              <a:rPr lang="ar-SA" sz="2700" dirty="0"/>
              <a:t>الأدبية هي مسرح الذوق والتذوّق ومجلى الجمال والجلال ، في حين تتضاءل وظيفة الذوق في النصوص العلمية وما قاربها ، ولكي نتعرَّف الفروق بين نصٍ يسوغ فيه توظيف الذوق ونص لا يسوغ فيه ذلك نسوق هذين النصين الموجزين في وصف القمر ، النص الأول كـُتب بأسلوب </a:t>
            </a:r>
            <a:r>
              <a:rPr lang="ar-SA" sz="2700" dirty="0" smtClean="0"/>
              <a:t>علمي </a:t>
            </a:r>
            <a:r>
              <a:rPr lang="ar-SA" sz="2700" dirty="0"/>
              <a:t>، والآخرُ نُسج بأسلوبٍ أدبيٍّ فني . </a:t>
            </a:r>
            <a:endParaRPr lang="en-US" sz="2700" dirty="0"/>
          </a:p>
          <a:p>
            <a:pPr rtl="1"/>
            <a:r>
              <a:rPr lang="ar-SA" sz="2700" dirty="0"/>
              <a:t>النص الأول : (( القمرُ أقربُ بكثير إلى الأرض من أيِّ جـِرم آخر في السماء ، لا يتعدّى بعده عن الأرض معدل 384000 كلم ، وهو ما يعادل تقريبا عشرةَ أضعاف طول خط الاستواء الأرضي ، إنه جِرمٌ صغير إذا ما قورن بالأرض ، فكتلته أقل من كتلتها بكثير ، ووزنه النوعي أخفُّ من وزنها ، لكن التفاوت بين الأرض والقمر أقلُّ مما هو عليه بين السيارات ، وقطره  3476  كلم))   </a:t>
            </a:r>
            <a:endParaRPr lang="en-US" sz="2700" dirty="0"/>
          </a:p>
          <a:p>
            <a:endParaRPr lang="ar-SA" sz="2700" dirty="0"/>
          </a:p>
        </p:txBody>
      </p:sp>
    </p:spTree>
    <p:extLst>
      <p:ext uri="{BB962C8B-B14F-4D97-AF65-F5344CB8AC3E}">
        <p14:creationId xmlns:p14="http://schemas.microsoft.com/office/powerpoint/2010/main" val="4075624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dirty="0"/>
              <a:t>النص الثاني : (( يا قمرُ يا ملــِكَ النجوم ، إنا هُدنا إليك نجتلي طلعتك فهلاَّ أعرْتنا سمعَك ؟ يا قمرُ ، تلك ليلة الأدب تترسَّلُ تحت شعاعك فيها دراريُّ النثير ، وتترامى قلائدُ النظيم منضودة ًعليها صفاء مائك ، وطلاوة روعتك ، وهدوء جلالك ، وتسامي دارتــِك .</a:t>
            </a:r>
            <a:endParaRPr lang="en-US" dirty="0"/>
          </a:p>
          <a:p>
            <a:pPr rtl="1"/>
            <a:r>
              <a:rPr lang="ar-SA" dirty="0"/>
              <a:t>يا قمر  ، يا أخا الشمس </a:t>
            </a:r>
            <a:r>
              <a:rPr lang="ar-SA" dirty="0" err="1"/>
              <a:t>ويا</a:t>
            </a:r>
            <a:r>
              <a:rPr lang="ar-SA" dirty="0"/>
              <a:t> راعيَ العشاق ، إنها أنفاسٌ </a:t>
            </a:r>
            <a:r>
              <a:rPr lang="ar-SA" dirty="0" smtClean="0"/>
              <a:t>صادقة، </a:t>
            </a:r>
            <a:r>
              <a:rPr lang="ar-SA" dirty="0" err="1" smtClean="0"/>
              <a:t>ونجوات</a:t>
            </a:r>
            <a:r>
              <a:rPr lang="ar-SA" dirty="0" smtClean="0"/>
              <a:t> </a:t>
            </a:r>
            <a:r>
              <a:rPr lang="ar-SA" dirty="0"/>
              <a:t>هامسةٌ فاضتْ مديدةً كأحلامك الخالدة ، وأضوائك المنسابة ، وخطراتك التي جلتــْها يد السماء وأبدعتها قدرة </a:t>
            </a:r>
            <a:r>
              <a:rPr lang="ar-SA" dirty="0" smtClean="0"/>
              <a:t>الخلاق.</a:t>
            </a:r>
            <a:endParaRPr lang="en-US" dirty="0"/>
          </a:p>
          <a:p>
            <a:pPr rtl="1"/>
            <a:r>
              <a:rPr lang="ar-SA" dirty="0"/>
              <a:t>يا قمر من أنت ؟ حارتْ فيك العقول ، وشُدهت النظرات ، وضلَّ الهيام </a:t>
            </a:r>
            <a:r>
              <a:rPr lang="ar-SA" dirty="0" err="1" smtClean="0"/>
              <a:t>بخلابتك</a:t>
            </a:r>
            <a:r>
              <a:rPr lang="ar-SA" dirty="0" smtClean="0"/>
              <a:t>».</a:t>
            </a:r>
            <a:endParaRPr lang="en-US" dirty="0"/>
          </a:p>
        </p:txBody>
      </p:sp>
    </p:spTree>
    <p:extLst>
      <p:ext uri="{BB962C8B-B14F-4D97-AF65-F5344CB8AC3E}">
        <p14:creationId xmlns:p14="http://schemas.microsoft.com/office/powerpoint/2010/main" val="35936392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a:t>عناصر الذوق الأدبي</a:t>
            </a:r>
            <a:r>
              <a:rPr lang="ar-SA" dirty="0"/>
              <a:t> :</a:t>
            </a:r>
            <a:r>
              <a:rPr lang="en-US" dirty="0"/>
              <a:t/>
            </a:r>
            <a:br>
              <a:rPr lang="en-US" dirty="0"/>
            </a:br>
            <a:endParaRPr lang="ar-SA" dirty="0"/>
          </a:p>
        </p:txBody>
      </p:sp>
      <p:sp>
        <p:nvSpPr>
          <p:cNvPr id="3" name="عنصر نائب للمحتوى 2"/>
          <p:cNvSpPr>
            <a:spLocks noGrp="1"/>
          </p:cNvSpPr>
          <p:nvPr>
            <p:ph idx="1"/>
          </p:nvPr>
        </p:nvSpPr>
        <p:spPr/>
        <p:txBody>
          <a:bodyPr/>
          <a:lstStyle/>
          <a:p>
            <a:pPr rtl="1"/>
            <a:r>
              <a:rPr lang="ar-SA" sz="2800" dirty="0" smtClean="0"/>
              <a:t>ليس </a:t>
            </a:r>
            <a:r>
              <a:rPr lang="ar-SA" sz="2800" dirty="0"/>
              <a:t>الذوق ملكة بسيطة كما قد يُظَنُّ  ، ولكنه مزيج من </a:t>
            </a:r>
            <a:r>
              <a:rPr lang="ar-SA" sz="2800" b="1" dirty="0"/>
              <a:t>العاطفة</a:t>
            </a:r>
            <a:r>
              <a:rPr lang="ar-SA" sz="2800" dirty="0"/>
              <a:t> ، و</a:t>
            </a:r>
            <a:r>
              <a:rPr lang="ar-SA" sz="2800" b="1" dirty="0"/>
              <a:t>العقل</a:t>
            </a:r>
            <a:r>
              <a:rPr lang="ar-SA" sz="2800" dirty="0"/>
              <a:t> ، و</a:t>
            </a:r>
            <a:r>
              <a:rPr lang="ar-SA" sz="2800" b="1" dirty="0"/>
              <a:t>الحس</a:t>
            </a:r>
            <a:r>
              <a:rPr lang="ar-SA" sz="2800" dirty="0"/>
              <a:t> ، وربما كانت العاطفة أهم عناصره وأوسعها سلطانا في تكوينه ومظاهره </a:t>
            </a:r>
            <a:r>
              <a:rPr lang="ar-SA" sz="2800" dirty="0" smtClean="0"/>
              <a:t>وأحكامه، ومن </a:t>
            </a:r>
            <a:r>
              <a:rPr lang="ar-SA" sz="2800" dirty="0"/>
              <a:t>غلب عليه عنصر الفكر آثر شعراء المعاني كأبي تمام وابن الرومي والمتنبي والمعري ، وفضل كتّاب الثقافة كالجاحظ وابن خلدون ، ومن غلبت عليه العاطفة فتن بشعراء النسيب والحماسة والعتاب ، وبالخطباء والوصاف ، ومن كان شديد الحس فضل أساليب  الشعراء من أمثال البحتري وشوقي كما يفضل الموسيقى والرسم الجميل </a:t>
            </a:r>
            <a:r>
              <a:rPr lang="ar-SA" sz="2800" dirty="0" smtClean="0"/>
              <a:t>.</a:t>
            </a:r>
          </a:p>
          <a:p>
            <a:pPr rtl="1"/>
            <a:r>
              <a:rPr lang="ar-SA" sz="2800" dirty="0" smtClean="0"/>
              <a:t>وللتذوق مصدران مهمان، هما الموهبة التي تولد مع الإنسان أصلاً فتميزه بصفاء الذهن وجمال الاستعداد والميل إلى الأدب والجمال. وبعد ذلك يأتي التعليم والتهذيب وصقل هذه الموهبة بقراءة الأدب ونقده.</a:t>
            </a:r>
            <a:endParaRPr lang="en-US" sz="2800" dirty="0"/>
          </a:p>
          <a:p>
            <a:endParaRPr lang="ar-SA" sz="2800" dirty="0"/>
          </a:p>
        </p:txBody>
      </p:sp>
    </p:spTree>
    <p:extLst>
      <p:ext uri="{BB962C8B-B14F-4D97-AF65-F5344CB8AC3E}">
        <p14:creationId xmlns:p14="http://schemas.microsoft.com/office/powerpoint/2010/main" val="31325179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أقسام الذوق</a:t>
            </a:r>
            <a:endParaRPr lang="ar-SA" dirty="0"/>
          </a:p>
        </p:txBody>
      </p:sp>
      <p:sp>
        <p:nvSpPr>
          <p:cNvPr id="3" name="عنصر نائب للمحتوى 2"/>
          <p:cNvSpPr>
            <a:spLocks noGrp="1"/>
          </p:cNvSpPr>
          <p:nvPr>
            <p:ph idx="1"/>
          </p:nvPr>
        </p:nvSpPr>
        <p:spPr/>
        <p:txBody>
          <a:bodyPr/>
          <a:lstStyle/>
          <a:p>
            <a:pPr rtl="1"/>
            <a:r>
              <a:rPr lang="ar-SA" sz="2800" dirty="0" smtClean="0"/>
              <a:t>1ـ </a:t>
            </a:r>
            <a:r>
              <a:rPr lang="ar-SA" sz="2800" b="1" dirty="0" smtClean="0"/>
              <a:t>الذوق السليم</a:t>
            </a:r>
            <a:r>
              <a:rPr lang="ar-SA" sz="2800" dirty="0" smtClean="0"/>
              <a:t>  </a:t>
            </a:r>
            <a:r>
              <a:rPr lang="ar-SA" sz="2800" b="1" dirty="0"/>
              <a:t>والذوق السقيم</a:t>
            </a:r>
            <a:r>
              <a:rPr lang="ar-SA" sz="2800" dirty="0"/>
              <a:t> </a:t>
            </a:r>
            <a:endParaRPr lang="en-US" sz="2800" dirty="0"/>
          </a:p>
          <a:p>
            <a:pPr rtl="1"/>
            <a:r>
              <a:rPr lang="ar-SA" sz="2800" dirty="0"/>
              <a:t>أ / الذوق السليم  يُسمى الذوق الحسن أو الصحيح أو نحو ذلك مما يشير إلى تهذيبه وصدق أحكامه ودقة تمييزه بين الأدب العالي الجميل والأدب المتكلف </a:t>
            </a:r>
            <a:r>
              <a:rPr lang="ar-SA" sz="2800" dirty="0" smtClean="0"/>
              <a:t>السخيف، وهو </a:t>
            </a:r>
            <a:r>
              <a:rPr lang="ar-SA" sz="2800" dirty="0"/>
              <a:t>المراد في باب النقد وإليه تنصرف كلمة الذوق إذا أطلقت</a:t>
            </a:r>
            <a:endParaRPr lang="en-US" sz="2800" dirty="0"/>
          </a:p>
          <a:p>
            <a:pPr rtl="1"/>
            <a:r>
              <a:rPr lang="ar-SA" sz="2800" dirty="0"/>
              <a:t>ب /  </a:t>
            </a:r>
            <a:r>
              <a:rPr lang="ar-SA" sz="2800" b="1" dirty="0"/>
              <a:t>الذوق السقيم</a:t>
            </a:r>
            <a:r>
              <a:rPr lang="ar-SA" sz="2800" dirty="0"/>
              <a:t>  وقد يطلق عليه الذوق الرديء أو الفاسد ونحو ذلك،  وهو الذي لا يُحْسِنُ التفرقةَ بين أنواع الأدب من حيث القيمة الفنية، أو الذي يؤثر السخيف أحيانا  أو الذي لا يحسن شيئا مطلقا .</a:t>
            </a:r>
            <a:endParaRPr lang="en-US" sz="2800" dirty="0"/>
          </a:p>
          <a:p>
            <a:pPr rtl="1"/>
            <a:r>
              <a:rPr lang="ar-SA" sz="2800" dirty="0" smtClean="0"/>
              <a:t>2</a:t>
            </a:r>
            <a:r>
              <a:rPr lang="ar-SA" sz="2800" dirty="0"/>
              <a:t>/ </a:t>
            </a:r>
            <a:r>
              <a:rPr lang="ar-SA" sz="2800" b="1" dirty="0"/>
              <a:t>الذوق السلبي والذوق الإيجابي</a:t>
            </a:r>
            <a:r>
              <a:rPr lang="ar-SA" sz="2800" dirty="0"/>
              <a:t> </a:t>
            </a:r>
            <a:r>
              <a:rPr lang="ar-SA" sz="2800" dirty="0" smtClean="0"/>
              <a:t>.    </a:t>
            </a:r>
            <a:endParaRPr lang="en-US" sz="2800" dirty="0"/>
          </a:p>
          <a:p>
            <a:pPr rtl="1"/>
            <a:r>
              <a:rPr lang="ar-SA" sz="2800" dirty="0"/>
              <a:t>( وهذان القسمان يختصّان بالذوق السليم لأنه عليه المعوّل في إصدار الأحكام الأدبية ولا علاقة لهما بالذوق السقيم  ) </a:t>
            </a:r>
            <a:endParaRPr lang="en-US" sz="2800" dirty="0"/>
          </a:p>
        </p:txBody>
      </p:sp>
    </p:spTree>
    <p:extLst>
      <p:ext uri="{BB962C8B-B14F-4D97-AF65-F5344CB8AC3E}">
        <p14:creationId xmlns:p14="http://schemas.microsoft.com/office/powerpoint/2010/main" val="25787637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sz="2800" dirty="0"/>
              <a:t> أ / </a:t>
            </a:r>
            <a:r>
              <a:rPr lang="ar-SA" sz="2800" b="1" dirty="0"/>
              <a:t>الذوق السلبي</a:t>
            </a:r>
            <a:r>
              <a:rPr lang="ar-SA" sz="2800" dirty="0"/>
              <a:t>  هو ذوق يدرك به  صاحبه الجمال </a:t>
            </a:r>
            <a:r>
              <a:rPr lang="ar-SA" sz="2800" dirty="0" err="1"/>
              <a:t>ويتذوقه</a:t>
            </a:r>
            <a:r>
              <a:rPr lang="ar-SA" sz="2800" dirty="0"/>
              <a:t> لكنه يعجز عن تفسير ما يدرك أو تعليله ، وصاحب هذا الذوق يظفر بالمتعة الأدبية ويقنع بها فتضيء نفسه وتمتع وجدانه ، ولكنه يعجز عن نقل المتعة لغيره.</a:t>
            </a:r>
            <a:endParaRPr lang="en-US" sz="2800" dirty="0"/>
          </a:p>
          <a:p>
            <a:pPr rtl="1"/>
            <a:r>
              <a:rPr lang="ar-SA" sz="2800" dirty="0"/>
              <a:t> </a:t>
            </a:r>
            <a:r>
              <a:rPr lang="ar-SA" sz="2800" dirty="0" smtClean="0"/>
              <a:t>ب</a:t>
            </a:r>
            <a:r>
              <a:rPr lang="ar-SA" sz="2800" dirty="0"/>
              <a:t>/  أمّا </a:t>
            </a:r>
            <a:r>
              <a:rPr lang="ar-SA" sz="2800" b="1" dirty="0"/>
              <a:t>الذوق الإيجابي</a:t>
            </a:r>
            <a:r>
              <a:rPr lang="ar-SA" sz="2800" dirty="0"/>
              <a:t>  فهو ذوق يُدرك الجمالَ ويميِّز بينه وبين القبح ثم يعبِّر عن ذلك مبينا مواطنه ثم يعلل كل صفة أدبية أو موطنٍ </a:t>
            </a:r>
            <a:r>
              <a:rPr lang="ar-SA" sz="2800" dirty="0" smtClean="0"/>
              <a:t>جمالي.</a:t>
            </a:r>
          </a:p>
          <a:p>
            <a:pPr rtl="1"/>
            <a:r>
              <a:rPr lang="ar-SA" sz="2800" dirty="0" smtClean="0"/>
              <a:t> </a:t>
            </a:r>
            <a:r>
              <a:rPr lang="ar-SA" sz="2800" dirty="0"/>
              <a:t>3ـ   </a:t>
            </a:r>
            <a:r>
              <a:rPr lang="ar-SA" sz="2800" b="1" dirty="0"/>
              <a:t>ويقسم الذوق من ناحية ثالثة إلى</a:t>
            </a:r>
            <a:r>
              <a:rPr lang="ar-SA" sz="2800" dirty="0"/>
              <a:t> </a:t>
            </a:r>
            <a:r>
              <a:rPr lang="ar-SA" sz="2800" b="1" dirty="0"/>
              <a:t>ذوق عامّ</a:t>
            </a:r>
            <a:r>
              <a:rPr lang="ar-SA" sz="2800" dirty="0"/>
              <a:t>  و</a:t>
            </a:r>
            <a:r>
              <a:rPr lang="ar-SA" sz="2800" b="1" dirty="0"/>
              <a:t>ذوق خاصّ  </a:t>
            </a:r>
            <a:r>
              <a:rPr lang="ar-SA" sz="2800" dirty="0"/>
              <a:t>و</a:t>
            </a:r>
            <a:r>
              <a:rPr lang="ar-SA" sz="2800" b="1" dirty="0"/>
              <a:t>ذوق أعمّ </a:t>
            </a:r>
            <a:r>
              <a:rPr lang="ar-SA" sz="2800" dirty="0"/>
              <a:t>: أ أ/ </a:t>
            </a:r>
            <a:r>
              <a:rPr lang="ar-SA" sz="2800" b="1" dirty="0"/>
              <a:t>الذوق العام</a:t>
            </a:r>
            <a:r>
              <a:rPr lang="ar-SA" sz="2800" dirty="0"/>
              <a:t>  هو ما يشترك فيه أبناءُ الجيل الواحد في البيئة الواحدة وفي البلد الواحد لأنهم يتأثرون بظروف مشتركة تطبعهم جميعا بطابع عام  يجمعهم ويؤلف بينهم ، والذوق العام هو الذي يُعطي الحياة قدراً من الموضوعية </a:t>
            </a:r>
            <a:r>
              <a:rPr lang="ar-SA" sz="2800" dirty="0" smtClean="0"/>
              <a:t>.</a:t>
            </a:r>
            <a:endParaRPr lang="en-US" sz="2800" dirty="0"/>
          </a:p>
        </p:txBody>
      </p:sp>
    </p:spTree>
    <p:extLst>
      <p:ext uri="{BB962C8B-B14F-4D97-AF65-F5344CB8AC3E}">
        <p14:creationId xmlns:p14="http://schemas.microsoft.com/office/powerpoint/2010/main" val="25788107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sz="2800" b="1" dirty="0"/>
              <a:t> ب /  أمّا الذوق الخاصّ </a:t>
            </a:r>
            <a:r>
              <a:rPr lang="ar-SA" sz="2800" dirty="0"/>
              <a:t> فهو الذوق الذي يختلف من إنسان لآخر ، وهذا الاختلاف  يرجع لعوامل متعدِّدة </a:t>
            </a:r>
            <a:r>
              <a:rPr lang="ar-SA" sz="2800" dirty="0" smtClean="0"/>
              <a:t>سندرسها لاحقاً.</a:t>
            </a:r>
            <a:endParaRPr lang="en-US" sz="2800" dirty="0"/>
          </a:p>
          <a:p>
            <a:pPr rtl="1"/>
            <a:r>
              <a:rPr lang="ar-SA" sz="2800" dirty="0" smtClean="0"/>
              <a:t>يقول </a:t>
            </a:r>
            <a:r>
              <a:rPr lang="ar-SA" sz="2800" dirty="0"/>
              <a:t>طه حسين : " وهذان الذوقان – العام والخاص – هما اللذان يقضيان بأن هذه القصيدة الشعرية الرائعة تنشد فنشترك في الإعجاب بها .... ثم لا يمنع ذلك أن يكون لكل واحد منا إعجاب خاص بالقصيدة كلها أو بالبيت من أبياتها لا يستطيع أحد أن يشعر به ولا يقدره ، والحياة الفنية إنما هي مزاج من هذين الذوقين فيه الوفاق أحيانا وفيه الصراع حينا آخر ، والذوق العام هو الذي يعطي الحياة الفنية حظا من الموضوعية ، وهذه الأذواق الخاصة هي التي تعطي الحياة الفنية حظا من الذاتية " </a:t>
            </a:r>
            <a:r>
              <a:rPr lang="ar-SA" sz="2800" dirty="0" smtClean="0"/>
              <a:t>.</a:t>
            </a:r>
            <a:endParaRPr lang="en-US" sz="2800" dirty="0"/>
          </a:p>
        </p:txBody>
      </p:sp>
    </p:spTree>
    <p:extLst>
      <p:ext uri="{BB962C8B-B14F-4D97-AF65-F5344CB8AC3E}">
        <p14:creationId xmlns:p14="http://schemas.microsoft.com/office/powerpoint/2010/main" val="10838652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533400" y="1219200"/>
            <a:ext cx="8915400" cy="5105400"/>
          </a:xfrm>
        </p:spPr>
        <p:txBody>
          <a:bodyPr/>
          <a:lstStyle/>
          <a:p>
            <a:pPr rtl="1"/>
            <a:r>
              <a:rPr lang="ar-SA" sz="2500" dirty="0"/>
              <a:t> </a:t>
            </a:r>
            <a:r>
              <a:rPr lang="ar-SA" sz="2500" b="1" dirty="0"/>
              <a:t>ج / الذوق الأعمّ</a:t>
            </a:r>
            <a:r>
              <a:rPr lang="ar-SA" sz="2500" dirty="0"/>
              <a:t>  وهو الذي يشترك فيه الناس بحكم طبيعتهم الإنسانية التي تحب الجمال </a:t>
            </a:r>
            <a:r>
              <a:rPr lang="ar-SA" sz="2500" dirty="0" err="1"/>
              <a:t>وتتذوقه</a:t>
            </a:r>
            <a:r>
              <a:rPr lang="ar-SA" sz="2500" dirty="0"/>
              <a:t> </a:t>
            </a:r>
            <a:r>
              <a:rPr lang="ar-SA" sz="2500" dirty="0" smtClean="0"/>
              <a:t>طبيعيا </a:t>
            </a:r>
            <a:r>
              <a:rPr lang="ar-SA" sz="2500" dirty="0"/>
              <a:t>كان أم صناعيا وهذا القدر المشترك بين النفوس البشرية هو الذي يجمع بينها أو بين المتأدبين منها في الإعجاب بهوميروس وشكسبير وجوتة والمتنبي والمعري ، ثم يجمع بينها في الإعجاب بمشاهد الطبيعة الجميلة ، وبالفضائل العامة والأفعال المجيدة .</a:t>
            </a:r>
            <a:endParaRPr lang="en-US" sz="2500" dirty="0"/>
          </a:p>
          <a:p>
            <a:pPr rtl="1"/>
            <a:r>
              <a:rPr lang="ar-SA" sz="2500" dirty="0"/>
              <a:t>    4ـ  وهناك </a:t>
            </a:r>
            <a:r>
              <a:rPr lang="ar-SA" sz="2500" b="1" dirty="0"/>
              <a:t>الذوق العادي والذوق المتمرّس</a:t>
            </a:r>
            <a:r>
              <a:rPr lang="ar-SA" sz="2500" dirty="0"/>
              <a:t> :</a:t>
            </a:r>
            <a:endParaRPr lang="en-US" sz="2500" dirty="0"/>
          </a:p>
          <a:p>
            <a:pPr rtl="1"/>
            <a:r>
              <a:rPr lang="ar-SA" sz="2500" dirty="0"/>
              <a:t>أ /  </a:t>
            </a:r>
            <a:r>
              <a:rPr lang="ar-SA" sz="2500" b="1" dirty="0"/>
              <a:t>الذوق العادي</a:t>
            </a:r>
            <a:r>
              <a:rPr lang="ar-SA" sz="2500" dirty="0"/>
              <a:t> :  هو الذي يحكم على الأعمال الأدبية بالملكة </a:t>
            </a:r>
            <a:r>
              <a:rPr lang="ar-SA" sz="2500" dirty="0" smtClean="0"/>
              <a:t>الفطرية، ويتسّم </a:t>
            </a:r>
            <a:r>
              <a:rPr lang="ar-SA" sz="2500" dirty="0"/>
              <a:t>بالنقد الانطباعي ، ولذلك كثيراً ما تأتي الأحكام المعتمدة </a:t>
            </a:r>
            <a:r>
              <a:rPr lang="ar-SA" sz="2500" dirty="0" smtClean="0"/>
              <a:t>عليه قاصرة ومعمّمة، مثل </a:t>
            </a:r>
            <a:r>
              <a:rPr lang="ar-SA" sz="2500" dirty="0" err="1"/>
              <a:t>هذاعملٌ</a:t>
            </a:r>
            <a:r>
              <a:rPr lang="ar-SA" sz="2500" dirty="0"/>
              <a:t> حسن أو جيِّدٌ أو رديءٌ .وهذا الذوق يعيبه أمران هما :عدم اعتماده على منهج واضح في </a:t>
            </a:r>
            <a:r>
              <a:rPr lang="ar-SA" sz="2500" dirty="0" smtClean="0"/>
              <a:t>أحكامه،  </a:t>
            </a:r>
            <a:r>
              <a:rPr lang="ar-SA" sz="2500" dirty="0"/>
              <a:t>وانعدام التعليل للأحكام الأدبية </a:t>
            </a:r>
            <a:endParaRPr lang="en-US" sz="2500" dirty="0"/>
          </a:p>
          <a:p>
            <a:pPr rtl="1"/>
            <a:r>
              <a:rPr lang="ar-SA" sz="2500" dirty="0"/>
              <a:t>   والنوع الثاني هو </a:t>
            </a:r>
            <a:r>
              <a:rPr lang="ar-SA" sz="2500" b="1" dirty="0"/>
              <a:t>الذوق المُتمرِّس</a:t>
            </a:r>
            <a:r>
              <a:rPr lang="ar-SA" sz="2500" dirty="0"/>
              <a:t> ، وقد  يسمّى  </a:t>
            </a:r>
            <a:r>
              <a:rPr lang="ar-SA" sz="2500" b="1" dirty="0"/>
              <a:t>الذوق المثقّف</a:t>
            </a:r>
            <a:r>
              <a:rPr lang="ar-SA" sz="2500" dirty="0"/>
              <a:t> وهو الذي صقلته الثقافة بطول النظر </a:t>
            </a:r>
            <a:r>
              <a:rPr lang="ar-SA" sz="2500" dirty="0" err="1"/>
              <a:t>والمدارسة</a:t>
            </a:r>
            <a:r>
              <a:rPr lang="ar-SA" sz="2500" dirty="0"/>
              <a:t> فتأتي أحكامه الأدبية  قائمة على التجربة موسومة بالدقة والتعليل في أغلب الأحوال. </a:t>
            </a:r>
            <a:endParaRPr lang="en-US" sz="2500" dirty="0"/>
          </a:p>
        </p:txBody>
      </p:sp>
    </p:spTree>
    <p:extLst>
      <p:ext uri="{BB962C8B-B14F-4D97-AF65-F5344CB8AC3E}">
        <p14:creationId xmlns:p14="http://schemas.microsoft.com/office/powerpoint/2010/main" val="38972754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1636</TotalTime>
  <Words>1485</Words>
  <Application>Microsoft Office PowerPoint</Application>
  <PresentationFormat>A4 Paper (210x297 mm)</PresentationFormat>
  <Paragraphs>49</Paragraphs>
  <Slides>16</Slides>
  <Notes>0</Notes>
  <HiddenSlides>0</HiddenSlides>
  <MMClips>0</MMClips>
  <ScaleCrop>false</ScaleCrop>
  <HeadingPairs>
    <vt:vector size="4" baseType="variant">
      <vt:variant>
        <vt:lpstr>نسق</vt:lpstr>
      </vt:variant>
      <vt:variant>
        <vt:i4>1</vt:i4>
      </vt:variant>
      <vt:variant>
        <vt:lpstr>عناوين الشرائح</vt:lpstr>
      </vt:variant>
      <vt:variant>
        <vt:i4>16</vt:i4>
      </vt:variant>
    </vt:vector>
  </HeadingPairs>
  <TitlesOfParts>
    <vt:vector size="17" baseType="lpstr">
      <vt:lpstr>Office Theme</vt:lpstr>
      <vt:lpstr>عرض تقديمي في PowerPoint</vt:lpstr>
      <vt:lpstr>المحاضرة الأولى</vt:lpstr>
      <vt:lpstr>التذوق الأدبي: المفهوم والنظرية</vt:lpstr>
      <vt:lpstr>عرض تقديمي في PowerPoint</vt:lpstr>
      <vt:lpstr>المعنى الاصطلاحي للأدب</vt:lpstr>
      <vt:lpstr>عرض تقديمي في PowerPoint</vt:lpstr>
      <vt:lpstr>التذوُّق الأدبي/ المصطلح والمفهوم  </vt:lpstr>
      <vt:lpstr>عرض تقديمي في PowerPoint</vt:lpstr>
      <vt:lpstr>عرض تقديمي في PowerPoint</vt:lpstr>
      <vt:lpstr>عرض تقديمي في PowerPoint</vt:lpstr>
      <vt:lpstr>عناصر الذوق الأدبي : </vt:lpstr>
      <vt:lpstr>أقسام الذوق</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Adminuser</cp:lastModifiedBy>
  <cp:revision>123</cp:revision>
  <dcterms:created xsi:type="dcterms:W3CDTF">2009-10-14T19:14:34Z</dcterms:created>
  <dcterms:modified xsi:type="dcterms:W3CDTF">2013-01-29T18:27:12Z</dcterms:modified>
</cp:coreProperties>
</file>