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6" d="100"/>
          <a:sy n="66" d="100"/>
        </p:scale>
        <p:origin x="-653" y="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1/29/2013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836086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89162"/>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rPr>
              <a:t>التذوّق الأدبي</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العوامل المؤثرة في التذوّق الأدبي</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العوامل المؤثرة في اختلاف الذوق</a:t>
            </a:r>
            <a:endParaRPr lang="ar-SA" dirty="0"/>
          </a:p>
        </p:txBody>
      </p:sp>
      <p:sp>
        <p:nvSpPr>
          <p:cNvPr id="3" name="عنصر نائب للمحتوى 2"/>
          <p:cNvSpPr>
            <a:spLocks noGrp="1"/>
          </p:cNvSpPr>
          <p:nvPr>
            <p:ph idx="1"/>
          </p:nvPr>
        </p:nvSpPr>
        <p:spPr>
          <a:xfrm>
            <a:off x="457200" y="1371600"/>
            <a:ext cx="8915400" cy="4525963"/>
          </a:xfrm>
        </p:spPr>
        <p:txBody>
          <a:bodyPr/>
          <a:lstStyle/>
          <a:p>
            <a:pPr rtl="1"/>
            <a:r>
              <a:rPr lang="ar-SA" sz="2400" b="1" dirty="0"/>
              <a:t>1-البيئة : </a:t>
            </a:r>
            <a:r>
              <a:rPr lang="ar-SA" sz="2400" dirty="0"/>
              <a:t>ويراد بها </a:t>
            </a:r>
            <a:r>
              <a:rPr lang="ar-SA" sz="2400" dirty="0" smtClean="0"/>
              <a:t>الخواص </a:t>
            </a:r>
            <a:r>
              <a:rPr lang="ar-SA" sz="2400" dirty="0" err="1"/>
              <a:t>الطبعية</a:t>
            </a:r>
            <a:r>
              <a:rPr lang="ar-SA" sz="2400" dirty="0"/>
              <a:t> والاجتماعية التي تتوافر في مكان ما ، فتؤثر فيما تحيط به تأثيراتٍ </a:t>
            </a:r>
            <a:r>
              <a:rPr lang="ar-SA" sz="2400" dirty="0" smtClean="0"/>
              <a:t>واضحة، وتجد </a:t>
            </a:r>
            <a:r>
              <a:rPr lang="ar-SA" sz="2400" dirty="0"/>
              <a:t>ذلك واضحا عند أهل البادية الذين كانوا يفضلون زهيرا وذا الرمة الذين كان شعرهما بدويا خالصا لفظا ومعنى وخيالا ، بينما نرى الكوفيين يفضلون الأعشى الذي تحضَّر فلان شعره وقال في اللهو والخمر ما يلائم ذوق الكوفيين الذين تأثروا بالحضارات المختلفة ،وكان فيهم المجّان </a:t>
            </a:r>
            <a:r>
              <a:rPr lang="ar-SA" sz="2400" dirty="0" smtClean="0"/>
              <a:t>والمترفون</a:t>
            </a:r>
            <a:endParaRPr lang="en-US" sz="2400" dirty="0"/>
          </a:p>
          <a:p>
            <a:pPr rtl="1"/>
            <a:r>
              <a:rPr lang="ar-SA" sz="2400" dirty="0"/>
              <a:t>       فإذا تغيرت البيئة تغير معها الذوق الأدبي منشئا وناقدا ، ومما يدل على صدق ذلك القصة المروية عن الشاعر العباسي علي بن  الجهم لما ورد  من البادية على المتوكل مادحا بقوله: </a:t>
            </a:r>
            <a:r>
              <a:rPr lang="ar-SA" sz="2400" dirty="0" smtClean="0"/>
              <a:t> </a:t>
            </a:r>
            <a:r>
              <a:rPr lang="ar-SA" sz="2400" b="1" dirty="0" smtClean="0"/>
              <a:t>أنت </a:t>
            </a:r>
            <a:r>
              <a:rPr lang="ar-SA" sz="2400" b="1" dirty="0"/>
              <a:t>كالكلبِ في حِفاظكَ للودِّ    وكالتيسِ في قراعِ الخُطُوبِ</a:t>
            </a:r>
            <a:endParaRPr lang="en-US" sz="2400" dirty="0"/>
          </a:p>
          <a:p>
            <a:pPr rtl="1"/>
            <a:r>
              <a:rPr lang="ar-SA" sz="2400" dirty="0"/>
              <a:t>       فَهَم ّبعض الحضور بقتله ، فقال الخليفة : " خل عنه فذلك ما وصل إليه علمه ومشهوده ، ولقد توسمت فيه الذكاء ، فليقم بيننا زمنا وقد لا نعدم منه شاعرا مجيدا " . فلما أقام في الحضر بضع سنين قال الشعر الرقيق الملائم للبيئة الحضرية كقوله: </a:t>
            </a:r>
            <a:endParaRPr lang="en-US" sz="2400" dirty="0"/>
          </a:p>
          <a:p>
            <a:pPr rtl="1"/>
            <a:r>
              <a:rPr lang="ar-SA" sz="2400" b="1" dirty="0"/>
              <a:t>عيون  المها  بين  الرصافة  والجسر   جلبن الهوى من حيث أدري ولا أـري </a:t>
            </a:r>
            <a:endParaRPr lang="en-US" sz="2400" dirty="0"/>
          </a:p>
          <a:p>
            <a:pPr rtl="1"/>
            <a:r>
              <a:rPr lang="ar-SA" sz="2400" b="1" dirty="0"/>
              <a:t>أعدن لي الشوق القديم ولم أكن          سلوت  ولكن  زدن جمرا  على  جمر</a:t>
            </a:r>
            <a:endParaRPr lang="en-US" sz="2400" dirty="0"/>
          </a:p>
          <a:p>
            <a:pPr rtl="1"/>
            <a:r>
              <a:rPr lang="ar-SA" sz="2800" dirty="0"/>
              <a:t>        </a:t>
            </a:r>
          </a:p>
        </p:txBody>
      </p:sp>
    </p:spTree>
    <p:extLst>
      <p:ext uri="{BB962C8B-B14F-4D97-AF65-F5344CB8AC3E}">
        <p14:creationId xmlns:p14="http://schemas.microsoft.com/office/powerpoint/2010/main" val="1780274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الزمان</a:t>
            </a:r>
            <a:endParaRPr lang="ar-SA" dirty="0"/>
          </a:p>
        </p:txBody>
      </p:sp>
      <p:sp>
        <p:nvSpPr>
          <p:cNvPr id="3" name="عنصر نائب للمحتوى 2"/>
          <p:cNvSpPr>
            <a:spLocks noGrp="1"/>
          </p:cNvSpPr>
          <p:nvPr>
            <p:ph idx="1"/>
          </p:nvPr>
        </p:nvSpPr>
        <p:spPr/>
        <p:txBody>
          <a:bodyPr/>
          <a:lstStyle/>
          <a:p>
            <a:pPr rtl="1"/>
            <a:r>
              <a:rPr lang="ar-SA" sz="2500" b="1" dirty="0"/>
              <a:t>2-الزمان : </a:t>
            </a:r>
            <a:r>
              <a:rPr lang="ar-SA" sz="2500" dirty="0"/>
              <a:t> ويراد به العوامل المستحدثة التي تتوافر لجيلٍ  ما في وقت من الأوقات   فتنقله في درجات الرقي والحضارة فيتشكل بما يتقرر في عصره من ثقافة ومذاهب مبتكرة ، وهكذا يكون الذوق الأدبي حلقة تاريخية تصور خلاصة الجهود الثقافية والتهذيبية لعصر من عصور التاريخ الأدبي ، وتجد أمثلة ذلك واضحة في تحول الذوق الأدبي بين العصر الجاهلي وما وليه من العصور إلى اليوم .</a:t>
            </a:r>
            <a:r>
              <a:rPr lang="ar-SA" sz="2500" b="1" dirty="0"/>
              <a:t> </a:t>
            </a:r>
            <a:r>
              <a:rPr lang="ar-SA" sz="2500" dirty="0" smtClean="0"/>
              <a:t>وخير </a:t>
            </a:r>
            <a:r>
              <a:rPr lang="ar-SA" sz="2500" dirty="0"/>
              <a:t>مثال لذلك ما حدث في  المجتمع العربي بعد تأثره بالإسلام  وحينما أخذ الأدب في  طريق الحضارة المستقرة وانفتح المجتمع على غيره من الشعوب ، لان ذوق الشعراء والخطباء والكتاب ، حتى إذا جاء العصر العباسي  فتغيرت الحياة الثقافية  في كل مناحيها  فوجد أدبان قديم وحديث أو قل وجد ذوق جديد ينعى على الأدب القديم طرائقه في الأداء وينكر على مقلديه انصرافهم إلى الماضي البعيد بدلا من الحاضر ، وما ثورة أبي نواس على الأطلال واستبدالها بنعت الخمر إلا أكبر شاهد على ذلك في نحو قوله </a:t>
            </a:r>
            <a:r>
              <a:rPr lang="ar-SA" sz="2500" dirty="0" smtClean="0"/>
              <a:t>:</a:t>
            </a:r>
            <a:r>
              <a:rPr lang="ar-SA" sz="2500" b="1" dirty="0" smtClean="0"/>
              <a:t>صِفَةُ </a:t>
            </a:r>
            <a:r>
              <a:rPr lang="ar-SA" sz="2500" b="1" dirty="0"/>
              <a:t>الطُلولِ بَلاغَةُ القِدمِ       فَاِجعَل صِفاتَكَ لِاِبنَةِ الكَرم</a:t>
            </a:r>
            <a:endParaRPr lang="en-US" sz="2500" dirty="0"/>
          </a:p>
          <a:p>
            <a:pPr rtl="1"/>
            <a:r>
              <a:rPr lang="ar-SA" sz="2500" dirty="0"/>
              <a:t>        </a:t>
            </a:r>
          </a:p>
        </p:txBody>
      </p:sp>
    </p:spTree>
    <p:extLst>
      <p:ext uri="{BB962C8B-B14F-4D97-AF65-F5344CB8AC3E}">
        <p14:creationId xmlns:p14="http://schemas.microsoft.com/office/powerpoint/2010/main" val="3533414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الجنس</a:t>
            </a:r>
            <a:endParaRPr lang="ar-SA" dirty="0"/>
          </a:p>
        </p:txBody>
      </p:sp>
      <p:sp>
        <p:nvSpPr>
          <p:cNvPr id="3" name="عنصر نائب للمحتوى 2"/>
          <p:cNvSpPr>
            <a:spLocks noGrp="1"/>
          </p:cNvSpPr>
          <p:nvPr>
            <p:ph idx="1"/>
          </p:nvPr>
        </p:nvSpPr>
        <p:spPr/>
        <p:txBody>
          <a:bodyPr/>
          <a:lstStyle/>
          <a:p>
            <a:pPr rtl="1"/>
            <a:r>
              <a:rPr lang="ar-SA" sz="2500" b="1" dirty="0"/>
              <a:t>3-الجنس : </a:t>
            </a:r>
            <a:r>
              <a:rPr lang="ar-SA" sz="2500" dirty="0"/>
              <a:t>نعني به الجماعة التي سكنت مكانا واحدا وخضعت في حياتها لعوامله عهودا </a:t>
            </a:r>
            <a:r>
              <a:rPr lang="ar-SA" sz="2500" dirty="0" smtClean="0"/>
              <a:t>طويلة، وإذا </a:t>
            </a:r>
            <a:r>
              <a:rPr lang="ar-SA" sz="2500" dirty="0"/>
              <a:t>نظرنا في الأدب العربي نلاحظ أثر الأجناس المختلفة التي تناولته إنشاءً ونقداً، فقد ظهر الذوق الفارسي في بشار وأبي نواس وابن المقفع وسواهم ، فهذا أبو نواس  كثيراً ما يصور الخمر فارسية في بيئتها أو في بني جنسه فيحسن التصوير في كلّ ذلك .</a:t>
            </a:r>
            <a:endParaRPr lang="en-US" sz="2500" dirty="0"/>
          </a:p>
          <a:p>
            <a:pPr rtl="1"/>
            <a:r>
              <a:rPr lang="ar-SA" sz="2500" dirty="0"/>
              <a:t>         كما ظهر الذوق الرومي في ابن الرومي في تسلسله واستقصائه وطول نفسه ، والذوق المصري في البهاء زهير الذي "كان شعره حكاية الأسلوب المصري في جده وفي هزله وفي روحه ومعانيه فتسمعه فكأنك تسمع الشعب القاهري يتحدث ويتحاور" . </a:t>
            </a:r>
            <a:endParaRPr lang="en-US" sz="2500" dirty="0"/>
          </a:p>
          <a:p>
            <a:endParaRPr lang="ar-SA" sz="2500" dirty="0"/>
          </a:p>
        </p:txBody>
      </p:sp>
    </p:spTree>
    <p:extLst>
      <p:ext uri="{BB962C8B-B14F-4D97-AF65-F5344CB8AC3E}">
        <p14:creationId xmlns:p14="http://schemas.microsoft.com/office/powerpoint/2010/main" val="4256595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التربية</a:t>
            </a:r>
            <a:endParaRPr lang="ar-SA" dirty="0"/>
          </a:p>
        </p:txBody>
      </p:sp>
      <p:sp>
        <p:nvSpPr>
          <p:cNvPr id="3" name="عنصر نائب للمحتوى 2"/>
          <p:cNvSpPr>
            <a:spLocks noGrp="1"/>
          </p:cNvSpPr>
          <p:nvPr>
            <p:ph idx="1"/>
          </p:nvPr>
        </p:nvSpPr>
        <p:spPr/>
        <p:txBody>
          <a:bodyPr/>
          <a:lstStyle/>
          <a:p>
            <a:pPr rtl="1"/>
            <a:r>
              <a:rPr lang="ar-SA" sz="2500" b="1" dirty="0"/>
              <a:t>4-التربية :  </a:t>
            </a:r>
            <a:r>
              <a:rPr lang="ar-SA" sz="2500" dirty="0"/>
              <a:t>ونعني بها آثار الأسرة والتعليم والتنشئة الخاصة ، </a:t>
            </a:r>
            <a:r>
              <a:rPr lang="ar-SA" sz="2500" dirty="0" smtClean="0"/>
              <a:t>وإذا </a:t>
            </a:r>
            <a:r>
              <a:rPr lang="ar-SA" sz="2500" dirty="0"/>
              <a:t>شئنا النظر  لمثال في القدماء لرأينا نحو ذلك  عند ابن المعتز وابن الرومي : " يحكى عن ابن الرومي أن لائماً لامه فقال: لم لا تُشَبِّه تشبيه ابن المعتز وأنت أشعر منه؟ </a:t>
            </a:r>
            <a:r>
              <a:rPr lang="ar-SA" sz="2500" dirty="0" err="1" smtClean="0"/>
              <a:t>قال:أنشدني</a:t>
            </a:r>
            <a:r>
              <a:rPr lang="ar-SA" sz="2500" dirty="0" smtClean="0"/>
              <a:t> </a:t>
            </a:r>
            <a:r>
              <a:rPr lang="ar-SA" sz="2500" dirty="0"/>
              <a:t>شيئاً من قوله الذي </a:t>
            </a:r>
            <a:r>
              <a:rPr lang="ar-SA" sz="2500" dirty="0" err="1"/>
              <a:t>استعجزتني</a:t>
            </a:r>
            <a:r>
              <a:rPr lang="ar-SA" sz="2500" dirty="0"/>
              <a:t> في مثله، فأنشده في  قول ابن المعتز في صفة الهلال:</a:t>
            </a:r>
            <a:endParaRPr lang="en-US" sz="2500" dirty="0"/>
          </a:p>
          <a:p>
            <a:pPr rtl="1"/>
            <a:r>
              <a:rPr lang="ar-SA" sz="2500" b="1" dirty="0"/>
              <a:t>فانظر إليه كزورق من فضةٍ         قد أثقلته حمولة من عنبر</a:t>
            </a:r>
            <a:endParaRPr lang="en-US" sz="2500" dirty="0"/>
          </a:p>
          <a:p>
            <a:pPr rtl="1"/>
            <a:r>
              <a:rPr lang="ar-SA" sz="2500" dirty="0"/>
              <a:t> فصاح: </a:t>
            </a:r>
            <a:r>
              <a:rPr lang="ar-SA" sz="2500" dirty="0" err="1"/>
              <a:t>وا</a:t>
            </a:r>
            <a:r>
              <a:rPr lang="ar-SA" sz="2500" dirty="0"/>
              <a:t> غوثاه، يا لله،! لا يكلف الله نفساً إلا وسعها، ذلك إنما يصف </a:t>
            </a:r>
            <a:r>
              <a:rPr lang="ar-SA" sz="2500" dirty="0" smtClean="0"/>
              <a:t>ماعونَ </a:t>
            </a:r>
            <a:r>
              <a:rPr lang="ar-SA" sz="2500" dirty="0"/>
              <a:t>بيته؛ لأنه ابن الخلفاء، وأنا أي شيء أصف؟ ولكن انظروا إذا وصفت ما أعرف أين يقع الناس كلُّهم مني؟ هل قال أحد قط أملح </a:t>
            </a:r>
            <a:r>
              <a:rPr lang="ar-SA" sz="2500" dirty="0" smtClean="0"/>
              <a:t>من...وقولي </a:t>
            </a:r>
            <a:r>
              <a:rPr lang="ar-SA" sz="2500" dirty="0"/>
              <a:t>في قصيدة في صفة الرقاقة:</a:t>
            </a:r>
            <a:endParaRPr lang="en-US" sz="2500" dirty="0"/>
          </a:p>
          <a:p>
            <a:pPr rtl="1"/>
            <a:r>
              <a:rPr lang="ar-SA" sz="2500" b="1" dirty="0"/>
              <a:t>ما أنس لا أنس خبازاً مررتُ بهِ         يَدْحُو الرّقاقةَ   وشكَ   اللمْحِ  بالبصرِ</a:t>
            </a:r>
            <a:endParaRPr lang="en-US" sz="2500" dirty="0"/>
          </a:p>
          <a:p>
            <a:pPr rtl="1"/>
            <a:r>
              <a:rPr lang="ar-SA" sz="2500" b="1" dirty="0"/>
              <a:t>ما بين رؤيتهــــا في كفِّهِ  كرةً         وبين رؤيتِهَـــــــا زهــــــراءَ كالقمــــرِ</a:t>
            </a:r>
            <a:endParaRPr lang="en-US" sz="2500" dirty="0"/>
          </a:p>
          <a:p>
            <a:pPr rtl="1"/>
            <a:r>
              <a:rPr lang="ar-SA" sz="2500" b="1" dirty="0"/>
              <a:t>إلا بمقـــدارِ ما تنداحُ دائـــــــرةً         في صفحــةِ الماءِ يرمى فيه بالحجــرِ</a:t>
            </a:r>
            <a:endParaRPr lang="en-US" sz="2500" dirty="0"/>
          </a:p>
          <a:p>
            <a:endParaRPr lang="ar-SA" sz="2500" dirty="0"/>
          </a:p>
        </p:txBody>
      </p:sp>
    </p:spTree>
    <p:extLst>
      <p:ext uri="{BB962C8B-B14F-4D97-AF65-F5344CB8AC3E}">
        <p14:creationId xmlns:p14="http://schemas.microsoft.com/office/powerpoint/2010/main" val="3608670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المزاج</a:t>
            </a:r>
            <a:endParaRPr lang="ar-SA" dirty="0"/>
          </a:p>
        </p:txBody>
      </p:sp>
      <p:sp>
        <p:nvSpPr>
          <p:cNvPr id="3" name="عنصر نائب للمحتوى 2"/>
          <p:cNvSpPr>
            <a:spLocks noGrp="1"/>
          </p:cNvSpPr>
          <p:nvPr>
            <p:ph idx="1"/>
          </p:nvPr>
        </p:nvSpPr>
        <p:spPr>
          <a:xfrm>
            <a:off x="457200" y="1447800"/>
            <a:ext cx="8915400" cy="4724400"/>
          </a:xfrm>
        </p:spPr>
        <p:txBody>
          <a:bodyPr/>
          <a:lstStyle/>
          <a:p>
            <a:pPr rtl="1"/>
            <a:r>
              <a:rPr lang="ar-SA" sz="2500" b="1" dirty="0"/>
              <a:t>5-المزاج الخاص أو سمات الشخصية الفردية : </a:t>
            </a:r>
            <a:r>
              <a:rPr lang="ar-SA" sz="2500" dirty="0"/>
              <a:t>المزاج هو الشخصية الفطرية الطبيعية أو هو ذلك العنصر من عناصر الحياة العقلية الذي يختلف باختلاف الأفراد من الناحية الوجدانية وكذلك من ناحية الميول . </a:t>
            </a:r>
            <a:r>
              <a:rPr lang="ar-SA" sz="2500" dirty="0" smtClean="0"/>
              <a:t>ومثال </a:t>
            </a:r>
            <a:r>
              <a:rPr lang="ar-SA" sz="2500" dirty="0"/>
              <a:t>ذلك ابن الرومي الذي عرف بالمزاج السوداوي فكان طبيعيا أن يكون متشائما في نحو قوله :</a:t>
            </a:r>
            <a:endParaRPr lang="en-US" sz="2500" dirty="0"/>
          </a:p>
          <a:p>
            <a:pPr rtl="1"/>
            <a:r>
              <a:rPr lang="ar-SA" sz="2500" b="1" dirty="0"/>
              <a:t>   لِمَا تُؤذن الدنيا به من صُرُوفِها        يكونُ بكاءُ  الطفلِ  ساعةَ يُولَدُ</a:t>
            </a:r>
            <a:endParaRPr lang="en-US" sz="2500" dirty="0"/>
          </a:p>
          <a:p>
            <a:pPr rtl="1"/>
            <a:r>
              <a:rPr lang="ar-SA" sz="2500" b="1" dirty="0"/>
              <a:t>وإلا    فما  يبكيــــــه  منها  وإنهــا      لأفْسَحُ     ممَّا  كان  فيه  وأرْغَدُ</a:t>
            </a:r>
            <a:endParaRPr lang="en-US" sz="2500" dirty="0"/>
          </a:p>
          <a:p>
            <a:pPr rtl="1"/>
            <a:r>
              <a:rPr lang="ar-SA" sz="2500" b="1" dirty="0"/>
              <a:t>   إذا أبصرَ الدنيا    اسْتَهلَّ    كأنه        بما سوف يلقى من أذاها يُهَدَّدُ</a:t>
            </a:r>
            <a:endParaRPr lang="en-US" sz="2500" dirty="0"/>
          </a:p>
          <a:p>
            <a:pPr rtl="1"/>
            <a:r>
              <a:rPr lang="ar-SA" sz="2500" dirty="0"/>
              <a:t>فقد خلع على الدنيا من مزاجه الحزين المتشائم وأبكى الطفل حين الولادة من كوارثها المرتقبة ، في حين أن شاعرا كالبحتري يخلع على الربيع بهجة من نفسه فتشيع فيه الحياة والجمال </a:t>
            </a:r>
            <a:r>
              <a:rPr lang="ar-SA" sz="2500" dirty="0" smtClean="0"/>
              <a:t>:</a:t>
            </a:r>
            <a:r>
              <a:rPr lang="ar-SA" sz="2500" b="1" dirty="0" smtClean="0"/>
              <a:t>أَتاكَ </a:t>
            </a:r>
            <a:r>
              <a:rPr lang="ar-SA" sz="2500" b="1" dirty="0"/>
              <a:t>الرَبيعُ الطَلقُ يَختالُ ضاحِكاً     مِنَ الحُسنِ حَتّى كادَ أَن يَتَكَلَّما</a:t>
            </a:r>
            <a:endParaRPr lang="en-US" sz="2500" dirty="0"/>
          </a:p>
          <a:p>
            <a:pPr rtl="1"/>
            <a:r>
              <a:rPr lang="ar-SA" sz="2500" b="1" dirty="0" smtClean="0"/>
              <a:t>                  وَقَد </a:t>
            </a:r>
            <a:r>
              <a:rPr lang="ar-SA" sz="2500" b="1" dirty="0"/>
              <a:t>نَبَّهَ النيروز  في غَلَسِ الدُجى      أوائِلَ وَردٍ  كُنَّ  بِالأَمسِ نُوَّمـا</a:t>
            </a:r>
            <a:endParaRPr lang="en-US" sz="2500" dirty="0"/>
          </a:p>
          <a:p>
            <a:pPr rtl="1"/>
            <a:r>
              <a:rPr lang="ar-SA" sz="2500" b="1" dirty="0" smtClean="0"/>
              <a:t>                يُفَتِّقُهـــــا  </a:t>
            </a:r>
            <a:r>
              <a:rPr lang="ar-SA" sz="2500" b="1" dirty="0"/>
              <a:t>بَـردُ  النَـدى  فَكَأَنَّــــــهُ      يَبُثُّ  حَديثاً  كانَ  أَمسِ  </a:t>
            </a:r>
            <a:r>
              <a:rPr lang="ar-SA" sz="2500" b="1" dirty="0" err="1"/>
              <a:t>مُكَتَّما</a:t>
            </a:r>
            <a:endParaRPr lang="en-US" sz="2500" dirty="0"/>
          </a:p>
          <a:p>
            <a:pPr rtl="1"/>
            <a:r>
              <a:rPr lang="ar-SA" sz="2500" dirty="0"/>
              <a:t>        </a:t>
            </a:r>
          </a:p>
        </p:txBody>
      </p:sp>
    </p:spTree>
    <p:extLst>
      <p:ext uri="{BB962C8B-B14F-4D97-AF65-F5344CB8AC3E}">
        <p14:creationId xmlns:p14="http://schemas.microsoft.com/office/powerpoint/2010/main" val="1007713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0"/>
            <a:ext cx="8915400" cy="1066800"/>
          </a:xfrm>
        </p:spPr>
        <p:txBody>
          <a:bodyPr/>
          <a:lstStyle/>
          <a:p>
            <a:r>
              <a:rPr lang="ar-SA" b="1" dirty="0"/>
              <a:t>المؤثرات السالبة على  نتائج التذوق الأدبي </a:t>
            </a:r>
            <a:r>
              <a:rPr lang="ar-SA" dirty="0" smtClean="0"/>
              <a:t>:</a:t>
            </a:r>
            <a:endParaRPr lang="ar-SA" dirty="0"/>
          </a:p>
        </p:txBody>
      </p:sp>
      <p:sp>
        <p:nvSpPr>
          <p:cNvPr id="3" name="عنصر نائب للمحتوى 2"/>
          <p:cNvSpPr>
            <a:spLocks noGrp="1"/>
          </p:cNvSpPr>
          <p:nvPr>
            <p:ph idx="1"/>
          </p:nvPr>
        </p:nvSpPr>
        <p:spPr>
          <a:xfrm>
            <a:off x="152400" y="1143000"/>
            <a:ext cx="9448800" cy="5029200"/>
          </a:xfrm>
        </p:spPr>
        <p:txBody>
          <a:bodyPr/>
          <a:lstStyle/>
          <a:p>
            <a:pPr rtl="1"/>
            <a:r>
              <a:rPr lang="ar-SA" sz="2300" dirty="0" smtClean="0"/>
              <a:t>1</a:t>
            </a:r>
            <a:r>
              <a:rPr lang="ar-SA" sz="2300" dirty="0"/>
              <a:t>/ عدم التهيؤ النفسي الصحيح والناتج من اضطراب النفس و عدم اعتدال المزاج</a:t>
            </a:r>
            <a:endParaRPr lang="en-US" sz="2300" dirty="0"/>
          </a:p>
          <a:p>
            <a:pPr rtl="1"/>
            <a:r>
              <a:rPr lang="ar-SA" sz="2300" dirty="0"/>
              <a:t>2/ تغليب الحسّ النقدي ، وبعبارة أخرى غلبة الحس النقدي على بقية عناصر التذوق </a:t>
            </a:r>
            <a:endParaRPr lang="en-US" sz="2300" dirty="0"/>
          </a:p>
          <a:p>
            <a:pPr rtl="1"/>
            <a:r>
              <a:rPr lang="ar-SA" sz="2300" dirty="0"/>
              <a:t>3/ </a:t>
            </a:r>
            <a:r>
              <a:rPr lang="ar-SA" sz="2300" dirty="0" smtClean="0"/>
              <a:t>تعجل </a:t>
            </a:r>
            <a:r>
              <a:rPr lang="ar-SA" sz="2300" dirty="0" err="1" smtClean="0"/>
              <a:t>المتذوف</a:t>
            </a:r>
            <a:r>
              <a:rPr lang="ar-SA" sz="2300" dirty="0" smtClean="0"/>
              <a:t> في </a:t>
            </a:r>
            <a:r>
              <a:rPr lang="ar-SA" sz="2300" dirty="0"/>
              <a:t>الوصول إلى النتائج </a:t>
            </a:r>
            <a:r>
              <a:rPr lang="ar-SA" sz="2300" dirty="0" err="1"/>
              <a:t>التذوقية</a:t>
            </a:r>
            <a:r>
              <a:rPr lang="ar-SA" sz="2300" dirty="0"/>
              <a:t> وينتج ذلك من عدم الصبر </a:t>
            </a:r>
            <a:r>
              <a:rPr lang="ar-SA" sz="2300" dirty="0" smtClean="0"/>
              <a:t>والأناة. </a:t>
            </a:r>
            <a:endParaRPr lang="en-US" sz="2300" dirty="0"/>
          </a:p>
          <a:p>
            <a:pPr rtl="1"/>
            <a:r>
              <a:rPr lang="ar-SA" sz="2300" dirty="0"/>
              <a:t>4/ تدخل الآخرين أو الإلحاح في طلب الوصول إلى النتائج من غير تروٍ .</a:t>
            </a:r>
            <a:endParaRPr lang="en-US" sz="2300" dirty="0"/>
          </a:p>
          <a:p>
            <a:pPr rtl="1"/>
            <a:r>
              <a:rPr lang="ar-SA" sz="2300" dirty="0"/>
              <a:t>5/ قلة المخزون الثقافي لدي المتذوق حيث ينعدم أو يضعف عنصر المقارنة والموازنة</a:t>
            </a:r>
            <a:endParaRPr lang="en-US" sz="2300" dirty="0"/>
          </a:p>
          <a:p>
            <a:pPr rtl="1"/>
            <a:r>
              <a:rPr lang="ar-SA" sz="2300" dirty="0"/>
              <a:t>6/ تغليب النظرة الفكرية على الحسّ الوجداني ( العاطفي )  الفعّال.</a:t>
            </a:r>
            <a:endParaRPr lang="en-US" sz="2300" dirty="0"/>
          </a:p>
          <a:p>
            <a:pPr rtl="1"/>
            <a:r>
              <a:rPr lang="ar-SA" sz="2300" b="1" dirty="0" smtClean="0"/>
              <a:t>توجيهات </a:t>
            </a:r>
            <a:r>
              <a:rPr lang="ar-SA" sz="2300" b="1" dirty="0"/>
              <a:t>تقلل من تأثير هذه العوائق أو تفاديها؟</a:t>
            </a:r>
            <a:endParaRPr lang="en-US" sz="2300" dirty="0"/>
          </a:p>
          <a:p>
            <a:pPr rtl="1"/>
            <a:r>
              <a:rPr lang="ar-SA" sz="2300" dirty="0" smtClean="0"/>
              <a:t>1</a:t>
            </a:r>
            <a:r>
              <a:rPr lang="ar-SA" sz="2300" dirty="0"/>
              <a:t>/ تقوية الاستعداد الفطري بالنظر في النصوص الأدبية الجيدة وزيادة المخزون </a:t>
            </a:r>
            <a:r>
              <a:rPr lang="ar-SA" sz="2300" dirty="0" smtClean="0"/>
              <a:t>الثقافي </a:t>
            </a:r>
            <a:r>
              <a:rPr lang="ar-SA" sz="2300" b="1" dirty="0" smtClean="0"/>
              <a:t> </a:t>
            </a:r>
            <a:endParaRPr lang="en-US" sz="2300" dirty="0"/>
          </a:p>
          <a:p>
            <a:pPr rtl="1"/>
            <a:r>
              <a:rPr lang="ar-SA" sz="2300" b="1" dirty="0"/>
              <a:t>2/</a:t>
            </a:r>
            <a:r>
              <a:rPr lang="ar-SA" sz="2300" dirty="0"/>
              <a:t> تعهد ملكة التذوق بالتدرّب والممارسة المستمرة</a:t>
            </a:r>
            <a:endParaRPr lang="en-US" sz="2300" dirty="0"/>
          </a:p>
          <a:p>
            <a:pPr rtl="1"/>
            <a:r>
              <a:rPr lang="ar-SA" sz="2300" dirty="0"/>
              <a:t>3/ التعود على النظرة التأملية للأعمال الأدبية</a:t>
            </a:r>
            <a:endParaRPr lang="en-US" sz="2300" dirty="0"/>
          </a:p>
          <a:p>
            <a:pPr rtl="1"/>
            <a:r>
              <a:rPr lang="ar-SA" sz="2300" dirty="0"/>
              <a:t>4/ يحسن  التَّدَرُّب على نصوص يتوافر فيها الانسجام والترابط</a:t>
            </a:r>
            <a:endParaRPr lang="en-US" sz="2300" dirty="0"/>
          </a:p>
          <a:p>
            <a:pPr rtl="1"/>
            <a:r>
              <a:rPr lang="ar-SA" sz="2300" dirty="0"/>
              <a:t>6/ الإحاطة الكاملة بكل جوانب النص الأدبي ومؤلفه وظروفه المختلفة</a:t>
            </a:r>
            <a:endParaRPr lang="en-US" sz="2300" dirty="0"/>
          </a:p>
          <a:p>
            <a:pPr rtl="1"/>
            <a:r>
              <a:rPr lang="ar-SA" sz="2300" dirty="0"/>
              <a:t>7/ كثرة القراءة </a:t>
            </a:r>
            <a:r>
              <a:rPr lang="ar-SA" sz="2300" dirty="0" err="1"/>
              <a:t>والإطلاع</a:t>
            </a:r>
            <a:r>
              <a:rPr lang="ar-SA" sz="2300" dirty="0"/>
              <a:t> على الآداب </a:t>
            </a:r>
            <a:r>
              <a:rPr lang="ar-SA" sz="2300" dirty="0" smtClean="0"/>
              <a:t>العالمية </a:t>
            </a:r>
            <a:r>
              <a:rPr lang="ar-SA" sz="2300" dirty="0"/>
              <a:t>والعربية </a:t>
            </a:r>
            <a:r>
              <a:rPr lang="ar-SA" sz="2300" dirty="0" err="1"/>
              <a:t>قديمها</a:t>
            </a:r>
            <a:r>
              <a:rPr lang="ar-SA" sz="2300" dirty="0"/>
              <a:t> وحديثها . </a:t>
            </a:r>
            <a:endParaRPr lang="en-US" sz="2300" dirty="0"/>
          </a:p>
          <a:p>
            <a:endParaRPr lang="ar-SA" sz="2300" dirty="0"/>
          </a:p>
        </p:txBody>
      </p:sp>
    </p:spTree>
    <p:extLst>
      <p:ext uri="{BB962C8B-B14F-4D97-AF65-F5344CB8AC3E}">
        <p14:creationId xmlns:p14="http://schemas.microsoft.com/office/powerpoint/2010/main" val="1040853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500" b="1" dirty="0"/>
              <a:t>وفوائد التذوّق الأدبي  السليم تتمثل في الآتي :</a:t>
            </a:r>
            <a:endParaRPr lang="en-US" sz="2500" dirty="0"/>
          </a:p>
          <a:p>
            <a:pPr rtl="1"/>
            <a:r>
              <a:rPr lang="ar-SA" sz="2500" dirty="0"/>
              <a:t>1/ تقدير الأعمال الأدبية والفنية عامة وإدراك ما في الكون من انسجام وإبداع</a:t>
            </a:r>
            <a:endParaRPr lang="en-US" sz="2500" dirty="0"/>
          </a:p>
          <a:p>
            <a:pPr rtl="1"/>
            <a:r>
              <a:rPr lang="ar-SA" sz="2500" dirty="0"/>
              <a:t>2 / الاستمتاع بالخصائص الجمالية والشعور باللذة عند إدراك قيمتها </a:t>
            </a:r>
            <a:endParaRPr lang="en-US" sz="2500" dirty="0"/>
          </a:p>
          <a:p>
            <a:pPr rtl="1"/>
            <a:r>
              <a:rPr lang="ar-SA" sz="2500" dirty="0"/>
              <a:t>3/ محاكاة ذلك الجمال في الأعمال الأدبية والفكرية عامة أفكار</a:t>
            </a:r>
            <a:endParaRPr lang="en-US" sz="2500" dirty="0"/>
          </a:p>
          <a:p>
            <a:pPr rtl="1"/>
            <a:r>
              <a:rPr lang="ar-SA" sz="2500" dirty="0"/>
              <a:t> </a:t>
            </a:r>
            <a:r>
              <a:rPr lang="ar-SA" sz="2500" b="1" dirty="0" smtClean="0"/>
              <a:t>مقوِّمات </a:t>
            </a:r>
            <a:r>
              <a:rPr lang="ar-SA" sz="2500" b="1" dirty="0"/>
              <a:t>التذوُّق الأدبي للنصّ</a:t>
            </a:r>
            <a:endParaRPr lang="en-US" sz="2500" dirty="0"/>
          </a:p>
          <a:p>
            <a:pPr rtl="1"/>
            <a:r>
              <a:rPr lang="ar-SA" sz="2500" dirty="0" smtClean="0"/>
              <a:t>هناك </a:t>
            </a:r>
            <a:r>
              <a:rPr lang="ar-SA" sz="2500" dirty="0"/>
              <a:t>عدد من مقومات التذوق الأدبي التي ينبغي توافرها في النصّ الأدبي وعلى </a:t>
            </a:r>
            <a:r>
              <a:rPr lang="ar-SA" sz="2500" dirty="0" smtClean="0"/>
              <a:t>ضوئها يتمّ </a:t>
            </a:r>
            <a:r>
              <a:rPr lang="ar-SA" sz="2500" dirty="0"/>
              <a:t>تذّوق النص والوقوف على قيمته </a:t>
            </a:r>
            <a:r>
              <a:rPr lang="ar-SA" sz="2500" dirty="0" smtClean="0"/>
              <a:t>الجمالية وهي:</a:t>
            </a:r>
            <a:endParaRPr lang="en-US" sz="2500" dirty="0"/>
          </a:p>
          <a:p>
            <a:pPr rtl="1"/>
            <a:r>
              <a:rPr lang="ar-SA" sz="2500" b="1" dirty="0" smtClean="0"/>
              <a:t>أولاً: المقومات </a:t>
            </a:r>
            <a:r>
              <a:rPr lang="ar-SA" sz="2500" b="1" dirty="0"/>
              <a:t>الفكرية:</a:t>
            </a:r>
            <a:r>
              <a:rPr lang="ar-SA" sz="2500" dirty="0"/>
              <a:t> </a:t>
            </a:r>
            <a:r>
              <a:rPr lang="ar-SA" sz="2500" dirty="0" smtClean="0"/>
              <a:t>  </a:t>
            </a:r>
            <a:endParaRPr lang="en-US" sz="2500" dirty="0"/>
          </a:p>
          <a:p>
            <a:pPr rtl="1"/>
            <a:r>
              <a:rPr lang="ar-SA" sz="2500" dirty="0"/>
              <a:t>        وتتمثل في العنصرّ العقلي في النّص، وطبيعة فكر الشاعر وثقافته، وعلى تلك القيم الفكرية  يستند في إظهار ما يريد أن يقوله نحو التجربة التي  يتناولها ، شعرية أو نثرية. </a:t>
            </a:r>
          </a:p>
        </p:txBody>
      </p:sp>
    </p:spTree>
    <p:extLst>
      <p:ext uri="{BB962C8B-B14F-4D97-AF65-F5344CB8AC3E}">
        <p14:creationId xmlns:p14="http://schemas.microsoft.com/office/powerpoint/2010/main" val="33184949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304800"/>
            <a:ext cx="8915400" cy="6172200"/>
          </a:xfrm>
        </p:spPr>
        <p:txBody>
          <a:bodyPr/>
          <a:lstStyle/>
          <a:p>
            <a:pPr rtl="1"/>
            <a:r>
              <a:rPr lang="ar-SA" sz="2400" dirty="0"/>
              <a:t>وتحليل الفكرة ، وتذوق الأفكار في النص الأدبي </a:t>
            </a:r>
            <a:r>
              <a:rPr lang="ar-SA" sz="2400" dirty="0" smtClean="0"/>
              <a:t>يكون: </a:t>
            </a:r>
            <a:r>
              <a:rPr lang="ar-SA" sz="2400" dirty="0">
                <a:solidFill>
                  <a:srgbClr val="FF0000"/>
                </a:solidFill>
              </a:rPr>
              <a:t>بالبحث عن مدى </a:t>
            </a:r>
            <a:r>
              <a:rPr lang="ar-SA" sz="2400" dirty="0" smtClean="0">
                <a:solidFill>
                  <a:srgbClr val="FF0000"/>
                </a:solidFill>
              </a:rPr>
              <a:t>صحتها، تأثيرها </a:t>
            </a:r>
            <a:r>
              <a:rPr lang="ar-SA" sz="2400" dirty="0">
                <a:solidFill>
                  <a:srgbClr val="FF0000"/>
                </a:solidFill>
              </a:rPr>
              <a:t>في المتلقي</a:t>
            </a:r>
            <a:r>
              <a:rPr lang="ar-SA" sz="2400" dirty="0"/>
              <a:t>، ويكون </a:t>
            </a:r>
            <a:r>
              <a:rPr lang="ar-SA" sz="2400" dirty="0">
                <a:solidFill>
                  <a:srgbClr val="FF0000"/>
                </a:solidFill>
              </a:rPr>
              <a:t>بدراسة نوعها من حيث كونها عصرية مبتكرة</a:t>
            </a:r>
            <a:r>
              <a:rPr lang="ar-SA" sz="2400" dirty="0"/>
              <a:t>، أو قديمة، أو رمزية، مباشرة أو غير مباشرة ، </a:t>
            </a:r>
            <a:r>
              <a:rPr lang="ar-SA" sz="2400" dirty="0">
                <a:solidFill>
                  <a:srgbClr val="FF0000"/>
                </a:solidFill>
              </a:rPr>
              <a:t>وتحديد الفكرة المحورية والأفكار الجزئية</a:t>
            </a:r>
            <a:r>
              <a:rPr lang="ar-SA" sz="2400" dirty="0"/>
              <a:t>، والمعاني الضمنية، والقيم التي يتناولها النص. </a:t>
            </a:r>
            <a:r>
              <a:rPr lang="ar-SA" sz="2400" dirty="0" smtClean="0"/>
              <a:t>وتعد </a:t>
            </a:r>
            <a:r>
              <a:rPr lang="ar-SA" sz="2400" dirty="0"/>
              <a:t>الفكرة أساساً في جميع الآثار الأدبية ذات القيمة الفنية والأدبية العالية ، </a:t>
            </a:r>
            <a:r>
              <a:rPr lang="ar-SA" sz="2400" dirty="0" smtClean="0"/>
              <a:t>ومنه </a:t>
            </a:r>
            <a:r>
              <a:rPr lang="ar-SA" sz="2400" dirty="0"/>
              <a:t>نوع  يقل فيه وهج الفكرة كالشعر والنثر الفنّي حيث  تكون العاطفة غايته الأولى والفكرة سنداً وعوناً ،وهناك النوع العام الذي تتقدم فيه الفكرة فتأخذ مكان العاطفة؛ لأن الفكرة غايته الأولى، والعاطفة وسيلة تبعث في الحقيقة روعةً وتكسب الإنشاء صفةً أدبية محبوبةً، ويسمّى الأسلوب الذي يغلّب جانب الفكرة ثمّ يكسوها ثوب العاطفة  ويحليها ببعض الخيال والمحسنات بالأسلوب العلميّ المتأدّب. </a:t>
            </a:r>
            <a:endParaRPr lang="en-US" sz="2400" dirty="0"/>
          </a:p>
          <a:p>
            <a:pPr rtl="1"/>
            <a:r>
              <a:rPr lang="ar-SA" sz="2400" dirty="0" smtClean="0"/>
              <a:t>وعلى </a:t>
            </a:r>
            <a:r>
              <a:rPr lang="ar-SA" sz="2400" dirty="0"/>
              <a:t>الرغم من أهميَّة الفكرة في العمل الأدبي إلا أنَّ تلك الأهمية تتفاوت بين الأجناس الأدبية ، فهي في الشِّعر ليست حاسمةً لأنَّ الشعر تعبيرٌ عن تجربة ٍ شعوريةٍ ، فالعنصر العاطفي أكثر أهميةً في الشعر من العنصر العقليّ ( الأفكار ) ، </a:t>
            </a:r>
            <a:endParaRPr lang="en-US" sz="2400" dirty="0"/>
          </a:p>
          <a:p>
            <a:pPr rtl="1"/>
            <a:r>
              <a:rPr lang="ar-SA" sz="2400" dirty="0"/>
              <a:t>و للمعاني والأفكار في النثر أهميَّة  أكبرُ ، وهي أكثر أهميّة  في أجناس  الأدب الموضوعي، كالمسرح ،القصة، </a:t>
            </a:r>
            <a:r>
              <a:rPr lang="ar-SA" sz="2400" dirty="0" smtClean="0"/>
              <a:t>والرواية.</a:t>
            </a:r>
            <a:endParaRPr lang="ar-SA" sz="2400" dirty="0"/>
          </a:p>
          <a:p>
            <a:endParaRPr lang="ar-SA" sz="2400" dirty="0"/>
          </a:p>
        </p:txBody>
      </p:sp>
    </p:spTree>
    <p:extLst>
      <p:ext uri="{BB962C8B-B14F-4D97-AF65-F5344CB8AC3E}">
        <p14:creationId xmlns:p14="http://schemas.microsoft.com/office/powerpoint/2010/main" val="22536611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t>مقاييس جمال الأفكار في العمل الأدبي</a:t>
            </a:r>
            <a:r>
              <a:rPr lang="ar-SA" b="1" dirty="0" smtClean="0"/>
              <a:t>:</a:t>
            </a:r>
            <a:endParaRPr lang="ar-SA" dirty="0"/>
          </a:p>
        </p:txBody>
      </p:sp>
      <p:sp>
        <p:nvSpPr>
          <p:cNvPr id="3" name="عنصر نائب للمحتوى 2"/>
          <p:cNvSpPr>
            <a:spLocks noGrp="1"/>
          </p:cNvSpPr>
          <p:nvPr>
            <p:ph idx="1"/>
          </p:nvPr>
        </p:nvSpPr>
        <p:spPr/>
        <p:txBody>
          <a:bodyPr/>
          <a:lstStyle/>
          <a:p>
            <a:pPr rtl="1"/>
            <a:r>
              <a:rPr lang="ar-SA" sz="2500" dirty="0" smtClean="0"/>
              <a:t>أ </a:t>
            </a:r>
            <a:r>
              <a:rPr lang="ar-SA" sz="2500" dirty="0"/>
              <a:t>ـــ </a:t>
            </a:r>
            <a:r>
              <a:rPr lang="ar-SA" sz="2500" b="1" dirty="0"/>
              <a:t>أن تكون الأفكار راقيةً ساميةً </a:t>
            </a:r>
            <a:endParaRPr lang="en-US" sz="2500" dirty="0"/>
          </a:p>
          <a:p>
            <a:pPr rtl="1"/>
            <a:r>
              <a:rPr lang="en-US" sz="2500" dirty="0"/>
              <a:t> </a:t>
            </a:r>
            <a:r>
              <a:rPr lang="en-US" sz="2500" dirty="0" smtClean="0"/>
              <a:t> </a:t>
            </a:r>
            <a:r>
              <a:rPr lang="ar-SA" sz="2500" dirty="0"/>
              <a:t>ب ــ </a:t>
            </a:r>
            <a:r>
              <a:rPr lang="ar-SA" sz="2500" b="1" dirty="0"/>
              <a:t>أن تتسم الأفكار بالجدّة </a:t>
            </a:r>
            <a:r>
              <a:rPr lang="ar-SA" sz="2500" b="1" dirty="0" smtClean="0"/>
              <a:t>والابتكار. </a:t>
            </a:r>
          </a:p>
          <a:p>
            <a:pPr rtl="1"/>
            <a:r>
              <a:rPr lang="ar-SA" sz="2500" dirty="0" smtClean="0"/>
              <a:t>ج </a:t>
            </a:r>
            <a:r>
              <a:rPr lang="ar-SA" sz="2500" dirty="0"/>
              <a:t>ــ</a:t>
            </a:r>
            <a:r>
              <a:rPr lang="ar-SA" sz="2500" b="1" dirty="0"/>
              <a:t> أن تتصف الأفكار </a:t>
            </a:r>
            <a:r>
              <a:rPr lang="ar-SA" sz="2500" b="1" dirty="0" smtClean="0"/>
              <a:t>بالترابط</a:t>
            </a:r>
            <a:r>
              <a:rPr lang="ar-SA" sz="2500" dirty="0"/>
              <a:t>.</a:t>
            </a:r>
            <a:endParaRPr lang="ar-SA" sz="2500" dirty="0" smtClean="0"/>
          </a:p>
          <a:p>
            <a:pPr rtl="1"/>
            <a:r>
              <a:rPr lang="en-US" sz="2500" dirty="0" smtClean="0"/>
              <a:t> </a:t>
            </a:r>
            <a:r>
              <a:rPr lang="ar-SA" sz="2500" b="1" dirty="0"/>
              <a:t>د/ أن تتصف الأفكار بالعمق  </a:t>
            </a:r>
            <a:endParaRPr lang="ar-SA" sz="2500" b="1" dirty="0" smtClean="0"/>
          </a:p>
          <a:p>
            <a:pPr rtl="1"/>
            <a:r>
              <a:rPr lang="ar-SA" sz="2500" b="1" dirty="0" smtClean="0"/>
              <a:t>هـ </a:t>
            </a:r>
            <a:r>
              <a:rPr lang="ar-SA" sz="2500" b="1" dirty="0"/>
              <a:t>/ أن تتصف الأفكار بالصدق</a:t>
            </a:r>
            <a:r>
              <a:rPr lang="ar-SA" sz="2500" dirty="0"/>
              <a:t> ، وليس المقصود هنا بالصدق الصدق العلمي إنـما المقصود هو الصدق الفني الأدبي، فقد يكون الأديب مخالفاً للحقيقة والواقع لكنه صادق في نقل خلجات وجدانه إلينا، بشرط ألا تكون تلك الأفكار منافية للحقائق الكونية أو الآراء </a:t>
            </a:r>
            <a:r>
              <a:rPr lang="ar-SA" sz="2500" dirty="0" smtClean="0"/>
              <a:t>الفلسفية</a:t>
            </a:r>
            <a:r>
              <a:rPr lang="ar-SA" sz="2500" dirty="0"/>
              <a:t>.</a:t>
            </a:r>
            <a:endParaRPr lang="en-US" sz="2500" dirty="0"/>
          </a:p>
          <a:p>
            <a:endParaRPr lang="ar-SA" sz="2500" dirty="0"/>
          </a:p>
        </p:txBody>
      </p:sp>
    </p:spTree>
    <p:extLst>
      <p:ext uri="{BB962C8B-B14F-4D97-AF65-F5344CB8AC3E}">
        <p14:creationId xmlns:p14="http://schemas.microsoft.com/office/powerpoint/2010/main" val="2658109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ثانياً: المقومات </a:t>
            </a:r>
            <a:r>
              <a:rPr lang="ar-SA" b="1" dirty="0"/>
              <a:t>العاطفيّة </a:t>
            </a:r>
            <a:r>
              <a:rPr lang="ar-SA" b="1" dirty="0" smtClean="0"/>
              <a:t> </a:t>
            </a:r>
            <a:endParaRPr lang="ar-SA" dirty="0"/>
          </a:p>
        </p:txBody>
      </p:sp>
      <p:sp>
        <p:nvSpPr>
          <p:cNvPr id="3" name="عنصر نائب للمحتوى 2"/>
          <p:cNvSpPr>
            <a:spLocks noGrp="1"/>
          </p:cNvSpPr>
          <p:nvPr>
            <p:ph idx="1"/>
          </p:nvPr>
        </p:nvSpPr>
        <p:spPr/>
        <p:txBody>
          <a:bodyPr/>
          <a:lstStyle/>
          <a:p>
            <a:pPr rtl="1"/>
            <a:r>
              <a:rPr lang="ar-SA" sz="2500" dirty="0" smtClean="0"/>
              <a:t>العاطفة محور </a:t>
            </a:r>
            <a:r>
              <a:rPr lang="ar-SA" sz="2500" dirty="0"/>
              <a:t>ارتكاز النّصّ الأدبي، وهي جملة من الانفعالات المجتمعة نحو شيء واحد، أو موضوع ما سلباً وإيجاباً، </a:t>
            </a:r>
            <a:r>
              <a:rPr lang="ar-SA" sz="2500" b="1" dirty="0" smtClean="0"/>
              <a:t>ومن </a:t>
            </a:r>
            <a:r>
              <a:rPr lang="ar-SA" sz="2500" b="1" dirty="0"/>
              <a:t>مقاييس العاطفة في العمل الأدبي :</a:t>
            </a:r>
            <a:endParaRPr lang="en-US" sz="2500" dirty="0"/>
          </a:p>
          <a:p>
            <a:pPr rtl="1"/>
            <a:r>
              <a:rPr lang="ar-SA" sz="2500" dirty="0"/>
              <a:t>أ/ </a:t>
            </a:r>
            <a:r>
              <a:rPr lang="ar-SA" sz="2500" b="1" dirty="0"/>
              <a:t>صدق العاطفة </a:t>
            </a:r>
            <a:r>
              <a:rPr lang="ar-SA" sz="2500" dirty="0"/>
              <a:t>أو صحتها  ،المقصود هنا   قدرة العاطفة أن تجعل العمل  مؤثراً ومعبّرا تعبيرا دقيقا عن نفسية صاحبه.</a:t>
            </a:r>
            <a:endParaRPr lang="en-US" sz="2500" dirty="0"/>
          </a:p>
          <a:p>
            <a:pPr rtl="1"/>
            <a:r>
              <a:rPr lang="ar-SA" sz="2500" dirty="0"/>
              <a:t>ب/</a:t>
            </a:r>
            <a:r>
              <a:rPr lang="ar-SA" sz="2500" b="1" dirty="0"/>
              <a:t> سمو العاطفة</a:t>
            </a:r>
            <a:r>
              <a:rPr lang="ar-SA" sz="2500" dirty="0"/>
              <a:t> أو درجتها  ، ويتجلى في العاطفة النبيلة الراقية التي ترقى بالوجدان وتثير في المتلقي انفعالاً قوياً يدفعه لحبّ الحياة والحق والخير والجمال، </a:t>
            </a:r>
            <a:endParaRPr lang="en-US" sz="2500" dirty="0"/>
          </a:p>
          <a:p>
            <a:pPr rtl="1"/>
            <a:r>
              <a:rPr lang="ar-SA" sz="2500" b="1" dirty="0"/>
              <a:t>ج/قوة العاطفة أو روعتها </a:t>
            </a:r>
            <a:r>
              <a:rPr lang="ar-SA" sz="2500" dirty="0"/>
              <a:t>: وقوة العاطفة تتمثل فيما أضافه لنا العمل الأدبي من إحساس وما أيقظه فينا من شعور فجعلنا نحسّ الحياة كما أحسّها الأديب </a:t>
            </a:r>
            <a:r>
              <a:rPr lang="ar-SA" sz="2500" dirty="0" err="1"/>
              <a:t>ونتذوقها</a:t>
            </a:r>
            <a:r>
              <a:rPr lang="ar-SA" sz="2500" dirty="0"/>
              <a:t> بعمق كما أحسّها صاحب النصّ الأدبي .</a:t>
            </a:r>
            <a:endParaRPr lang="en-US" sz="2500" dirty="0"/>
          </a:p>
          <a:p>
            <a:endParaRPr lang="ar-SA" sz="2500" dirty="0"/>
          </a:p>
        </p:txBody>
      </p:sp>
    </p:spTree>
    <p:extLst>
      <p:ext uri="{BB962C8B-B14F-4D97-AF65-F5344CB8AC3E}">
        <p14:creationId xmlns:p14="http://schemas.microsoft.com/office/powerpoint/2010/main" val="4258734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400" b="1" dirty="0" err="1" smtClean="0"/>
              <a:t>ثالثاً:المقومات</a:t>
            </a:r>
            <a:r>
              <a:rPr lang="ar-SA" sz="2400" b="1" dirty="0" smtClean="0"/>
              <a:t> </a:t>
            </a:r>
            <a:r>
              <a:rPr lang="ar-SA" sz="2400" b="1" dirty="0"/>
              <a:t>الخيالية: </a:t>
            </a:r>
            <a:r>
              <a:rPr lang="ar-SA" sz="2400" b="1" dirty="0" smtClean="0"/>
              <a:t>و </a:t>
            </a:r>
            <a:r>
              <a:rPr lang="ar-SA" sz="2400" b="1" dirty="0"/>
              <a:t>أنواع الخيال  ثلاثة</a:t>
            </a:r>
            <a:endParaRPr lang="en-US" sz="2400" dirty="0"/>
          </a:p>
          <a:p>
            <a:pPr rtl="1"/>
            <a:r>
              <a:rPr lang="ar-SA" sz="2400" dirty="0"/>
              <a:t>أ </a:t>
            </a:r>
            <a:r>
              <a:rPr lang="ar-SA" sz="2400" b="1" dirty="0"/>
              <a:t>/ الخيال الابتكاري</a:t>
            </a:r>
            <a:r>
              <a:rPr lang="ar-SA" sz="2400" dirty="0"/>
              <a:t>: هو الذي يؤلف صوراً حسية جديدة، عناصرها موجودة في ذاكرة الأديب، وهي لا تقدم الواقع الخارجي كما هو في حدوده المادية المألوفة ، وإنما تقدمه على شكل </a:t>
            </a:r>
            <a:r>
              <a:rPr lang="ar-SA" sz="2400" dirty="0" smtClean="0"/>
              <a:t>جديد.، </a:t>
            </a:r>
            <a:r>
              <a:rPr lang="ar-SA" sz="2400" dirty="0"/>
              <a:t>وأكثر ما يوجد هذا النوع من الخيال  الابتكاري في الشعر و القصص والروايات والمسرحيات </a:t>
            </a:r>
            <a:endParaRPr lang="en-US" sz="2400" dirty="0"/>
          </a:p>
          <a:p>
            <a:pPr rtl="1"/>
            <a:r>
              <a:rPr lang="ar-SA" sz="2400" b="1" dirty="0"/>
              <a:t>ب / الخيال التأليفي:</a:t>
            </a:r>
            <a:r>
              <a:rPr lang="ar-SA" sz="2400" dirty="0"/>
              <a:t>  وهو خيال يربط  بين الأشياء المتشابهة إذا كان يضمها إطار عاطفي واحد، أو حالة نفسية متماثلة ، كأن تستدعي إحدى صور الطبيعة لنفس الأديب صورة مشابهة، كأن  أن يرى الشمس تشرق في الصباح وتغرب في المساء ، ويمضي يوم ويولد يوم آخر فيستدعي ذلك إلى نفسه صورة انقضاء </a:t>
            </a:r>
            <a:r>
              <a:rPr lang="ar-SA" sz="2400" dirty="0" smtClean="0"/>
              <a:t>العمر.</a:t>
            </a:r>
            <a:endParaRPr lang="en-US" sz="2400" dirty="0"/>
          </a:p>
          <a:p>
            <a:pPr rtl="1"/>
            <a:r>
              <a:rPr lang="ar-SA" sz="2400" b="1" dirty="0"/>
              <a:t>ج / الخيال البياني أو التفسيري</a:t>
            </a:r>
            <a:r>
              <a:rPr lang="ar-SA" sz="2400" dirty="0"/>
              <a:t>: وهذا الخيال لا يعني بوصف الأشياء الخارجية، إنـما يحاول تفسيرها، كأن يجسد الشاعر الطبيعة إنساناً ، أو </a:t>
            </a:r>
            <a:r>
              <a:rPr lang="ar-SA" sz="2400" dirty="0" err="1"/>
              <a:t>يتمثلها</a:t>
            </a:r>
            <a:r>
              <a:rPr lang="ar-SA" sz="2400" dirty="0"/>
              <a:t> فتاة حسناء بغية تفسير جمالها. وهذا النوع هو الغالب في أدبنا </a:t>
            </a:r>
            <a:r>
              <a:rPr lang="ar-SA" sz="2400" dirty="0" smtClean="0"/>
              <a:t>العربي.</a:t>
            </a:r>
            <a:endParaRPr lang="ar-SA" sz="2400" dirty="0"/>
          </a:p>
        </p:txBody>
      </p:sp>
    </p:spTree>
    <p:extLst>
      <p:ext uri="{BB962C8B-B14F-4D97-AF65-F5344CB8AC3E}">
        <p14:creationId xmlns:p14="http://schemas.microsoft.com/office/powerpoint/2010/main" val="574884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500" b="1" dirty="0"/>
              <a:t>رابعاً – المقوِّمات الفنيّة </a:t>
            </a:r>
            <a:r>
              <a:rPr lang="ar-SA" sz="2500" b="1" dirty="0" smtClean="0"/>
              <a:t>:</a:t>
            </a:r>
            <a:r>
              <a:rPr lang="ar-SA" sz="2500" dirty="0" smtClean="0"/>
              <a:t>يقصد بالمقومات الفنية  الجانب المادي في النص، والقالب الذي يحتوي الأفكار والعواطف والخيالات وتتمثل في:</a:t>
            </a:r>
          </a:p>
          <a:p>
            <a:pPr rtl="1"/>
            <a:r>
              <a:rPr lang="ar-SA" sz="2500" b="1" dirty="0" smtClean="0"/>
              <a:t>أ </a:t>
            </a:r>
            <a:r>
              <a:rPr lang="ar-SA" sz="2500" b="1" dirty="0"/>
              <a:t>/ </a:t>
            </a:r>
            <a:r>
              <a:rPr lang="ar-SA" sz="2500" b="1" dirty="0" smtClean="0"/>
              <a:t>الألفاظ. </a:t>
            </a:r>
            <a:r>
              <a:rPr lang="ar-SA" sz="2500" dirty="0" smtClean="0"/>
              <a:t>وهي </a:t>
            </a:r>
            <a:r>
              <a:rPr lang="ar-SA" sz="2500" dirty="0"/>
              <a:t>رموز المعاني، ومادة التصوير، وهي أساس بنية النص، وتكمن قيمتها الحقيقية والجمالية في مدى قوتها، وتذوقها يكون بالبحث عن قوتها الأدبية، ودلالاتها المستمدة من السياق، ومدى تفردها، ومدى انتقائها ووضعها في مكانها من العبارة. ومقياس نقدها يكون بدراسة شروط فصاحتها، مثل  تآلفها، وصياغتها، ومخارجها، وألفتها، وعذوبتها، وبعدها عن الابتذال، ودقتها، وإيحاءاتها، ،ومطابقتها للمعاني</a:t>
            </a:r>
            <a:endParaRPr lang="en-US" sz="2500" dirty="0"/>
          </a:p>
          <a:p>
            <a:pPr rtl="1"/>
            <a:r>
              <a:rPr lang="ar-SA" sz="2500" b="1" dirty="0" smtClean="0"/>
              <a:t>ب </a:t>
            </a:r>
            <a:r>
              <a:rPr lang="ar-SA" sz="2500" b="1" dirty="0"/>
              <a:t>/ التراكيب</a:t>
            </a:r>
            <a:r>
              <a:rPr lang="ar-SA" sz="2500" dirty="0"/>
              <a:t>  وهي اجتماع الألفاظ لإفادة المعنى وتعبير ظاهر عن حالة باطنه، ويجب أن تكون الألفاظ سليمة من العيوب وقد تكون مفرداتها خالية من العيوب وهي مستقلة – فإذا تزاوجت باءت بعدم الانسجام ، فلم تأتلف ، وتبدل حسنها قبحاً ، واستبد بها التنافر. فمن</a:t>
            </a:r>
            <a:r>
              <a:rPr lang="ar-SA" sz="2500" b="1" dirty="0"/>
              <a:t> العيوب في التركيب</a:t>
            </a:r>
            <a:r>
              <a:rPr lang="ar-SA" sz="2500" dirty="0"/>
              <a:t> : التعقيد المعنوي واللفظي </a:t>
            </a:r>
            <a:r>
              <a:rPr lang="ar-SA" sz="2500" dirty="0" err="1"/>
              <a:t>والمعاظلة</a:t>
            </a:r>
            <a:r>
              <a:rPr lang="ar-SA" sz="2500" dirty="0"/>
              <a:t> ، والحشو اللفظي والابتذال، والخطأ النحوي</a:t>
            </a:r>
            <a:r>
              <a:rPr lang="ar-SA" sz="2500" dirty="0" smtClean="0"/>
              <a:t>.</a:t>
            </a:r>
            <a:endParaRPr lang="en-US" sz="2500" dirty="0"/>
          </a:p>
        </p:txBody>
      </p:sp>
    </p:spTree>
    <p:extLst>
      <p:ext uri="{BB962C8B-B14F-4D97-AF65-F5344CB8AC3E}">
        <p14:creationId xmlns:p14="http://schemas.microsoft.com/office/powerpoint/2010/main" val="2145093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500" b="1" dirty="0"/>
              <a:t>ج / الأساليب اللغوية</a:t>
            </a:r>
            <a:r>
              <a:rPr lang="ar-SA" sz="2500" dirty="0"/>
              <a:t> : هي الطريقة أو المذهب أو الوجه الذي يعبر به الأديب عن المعاني التي تجول في خاطره. </a:t>
            </a:r>
            <a:endParaRPr lang="ar-SA" sz="2500" dirty="0" smtClean="0"/>
          </a:p>
          <a:p>
            <a:pPr rtl="1"/>
            <a:r>
              <a:rPr lang="ar-SA" sz="2500" b="1" dirty="0" smtClean="0"/>
              <a:t>د</a:t>
            </a:r>
            <a:r>
              <a:rPr lang="ar-SA" sz="2500" b="1" dirty="0"/>
              <a:t>/ المحسنات البديعية </a:t>
            </a:r>
            <a:r>
              <a:rPr lang="ar-SA" sz="2500" b="1" dirty="0" smtClean="0"/>
              <a:t>:</a:t>
            </a:r>
            <a:r>
              <a:rPr lang="ar-SA" sz="2500" dirty="0" smtClean="0"/>
              <a:t>وتنقسم </a:t>
            </a:r>
            <a:r>
              <a:rPr lang="ar-SA" sz="2500" dirty="0"/>
              <a:t>المحسنات إلى </a:t>
            </a:r>
            <a:r>
              <a:rPr lang="ar-SA" sz="2500" dirty="0" smtClean="0"/>
              <a:t>قسمين: </a:t>
            </a:r>
            <a:r>
              <a:rPr lang="ar-SA" sz="2500" b="1" dirty="0" smtClean="0"/>
              <a:t>المحسنات </a:t>
            </a:r>
            <a:r>
              <a:rPr lang="ar-SA" sz="2500" b="1" dirty="0"/>
              <a:t>المعنوية </a:t>
            </a:r>
            <a:r>
              <a:rPr lang="ar-SA" sz="2500" dirty="0"/>
              <a:t>: وهي التي يكون التحسين فيها راجعاً إلى المعنى </a:t>
            </a:r>
            <a:r>
              <a:rPr lang="ar-SA" sz="2500" dirty="0" smtClean="0"/>
              <a:t>أولاً </a:t>
            </a:r>
            <a:r>
              <a:rPr lang="ar-SA" sz="2500" dirty="0"/>
              <a:t>ويتبعه تحسين اللفظ ثانياً وبالعرض .ومن أمثلة المحسنات المعنوية :الطباق والمقابلة، والتورية ، وحسن التعليل وغيرها</a:t>
            </a:r>
            <a:r>
              <a:rPr lang="en-US" sz="2500" dirty="0"/>
              <a:t>.</a:t>
            </a:r>
          </a:p>
          <a:p>
            <a:pPr rtl="1"/>
            <a:r>
              <a:rPr lang="ar-SA" sz="2500" dirty="0"/>
              <a:t>ب</a:t>
            </a:r>
            <a:r>
              <a:rPr lang="en-US" sz="2500" dirty="0"/>
              <a:t>- </a:t>
            </a:r>
            <a:r>
              <a:rPr lang="ar-SA" sz="2500" b="1" dirty="0"/>
              <a:t>المحسنات اللفظية </a:t>
            </a:r>
            <a:r>
              <a:rPr lang="ar-SA" sz="2500" dirty="0"/>
              <a:t>: وهي التي يكون التحسين فيها راجعاً إلى اللفظ </a:t>
            </a:r>
            <a:r>
              <a:rPr lang="ar-SA" sz="2500" dirty="0" smtClean="0"/>
              <a:t>أولاً، </a:t>
            </a:r>
            <a:r>
              <a:rPr lang="ar-SA" sz="2500" dirty="0"/>
              <a:t>ويتبعه تحسين المعنى ثانياً و </a:t>
            </a:r>
            <a:r>
              <a:rPr lang="ar-SA" sz="2500" dirty="0" err="1"/>
              <a:t>بالعرض.ومن</a:t>
            </a:r>
            <a:r>
              <a:rPr lang="ar-SA" sz="2500" dirty="0"/>
              <a:t> أمثلة المحسنات اللفظية: الجناس والسجع ، ورد الأعجاز على الصدور وغيرها</a:t>
            </a:r>
            <a:r>
              <a:rPr lang="en-US" sz="2500" dirty="0"/>
              <a:t>.</a:t>
            </a:r>
          </a:p>
          <a:p>
            <a:pPr rtl="1"/>
            <a:r>
              <a:rPr lang="en-US" sz="2500" dirty="0"/>
              <a:t>- </a:t>
            </a:r>
            <a:r>
              <a:rPr lang="ar-SA" sz="2500" b="1" dirty="0"/>
              <a:t>هـ / الموسيقا</a:t>
            </a:r>
            <a:r>
              <a:rPr lang="ar-SA" sz="2500" dirty="0"/>
              <a:t> : وهي ما تميز لغة الشعر؛ فالإيقاع شرط مهم في الشعر، سواء أكان ذلك يتمثل في الموسيقى الداخلية أم الخارجية، والموسيقى الشعرية لا تنفصم عن المعنى، فالوزن الشعري هو وعاء المعنى، وبعد من أبعاد الحركة التعبيرية الشعرية، والقافية هي أساس التوازن في لغة الشعر، ولها قيمتها في موضوع القصيدة. </a:t>
            </a:r>
          </a:p>
        </p:txBody>
      </p:sp>
    </p:spTree>
    <p:extLst>
      <p:ext uri="{BB962C8B-B14F-4D97-AF65-F5344CB8AC3E}">
        <p14:creationId xmlns:p14="http://schemas.microsoft.com/office/powerpoint/2010/main" val="1466080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500" b="1" dirty="0"/>
              <a:t>وحدة الموضوع </a:t>
            </a:r>
            <a:r>
              <a:rPr lang="ar-SA" sz="2500" dirty="0"/>
              <a:t>:والمقصود بالوحدة هنا أن القصيدة تدور حول موضوع واحد إذا كان محورها محدداً ويكون لها عنوان يدل على هذا الموضوع ، ويستلزم ذلك ترتيب الأفكار ترتيباً به تتقدم القصيدة شيئاً فشيئاً حتى تنتهي إلى خاتمة يستلزمها لترتيب الأفكار والصور، على أن تكون أجزاء القصيدة كالبنية الحية لكل جزء وظيفته فيها ويؤدي بعضها إلى بعض عن طريق تسلسل في التفكير والمشاعر</a:t>
            </a:r>
            <a:r>
              <a:rPr lang="en-US" sz="2500" dirty="0"/>
              <a:t>.</a:t>
            </a:r>
          </a:p>
          <a:p>
            <a:pPr rtl="1"/>
            <a:r>
              <a:rPr lang="ar-SA" sz="2500" b="1" dirty="0"/>
              <a:t>وحدة الجو النفسي</a:t>
            </a:r>
            <a:r>
              <a:rPr lang="ar-SA" sz="2500" dirty="0"/>
              <a:t>: ويقصد فيها وحدة الشعور والإحساس الذي يسري في جنبات النص الأدبي فيلون جميع عناصره من أفكار وألفاظ وصور بلون واحد تابع من موقف نفسي يعانيه الأديب أو الشاعر </a:t>
            </a:r>
            <a:endParaRPr lang="ar-SA" sz="2500" dirty="0" smtClean="0"/>
          </a:p>
          <a:p>
            <a:pPr rtl="1"/>
            <a:r>
              <a:rPr lang="ar-SA" sz="2500" b="1" dirty="0" smtClean="0"/>
              <a:t>البنـــاء</a:t>
            </a:r>
            <a:r>
              <a:rPr lang="ar-SA" sz="2500" dirty="0" smtClean="0"/>
              <a:t> </a:t>
            </a:r>
            <a:r>
              <a:rPr lang="ar-SA" sz="2500" dirty="0"/>
              <a:t>:ويقصد به النظام الذي سيكون عليه الأثر الأدبي أو الشكل الهندسي الذي ستكون عليه التجربة، وهو يختلف من فن إلى فن ، فبناء القصيدة يختلف عن بناء المقالة والقصة والرواية والخطابة، والرسالة </a:t>
            </a:r>
            <a:r>
              <a:rPr lang="ar-SA" sz="2500"/>
              <a:t>وهكذا </a:t>
            </a:r>
            <a:endParaRPr lang="en-US" sz="2500" dirty="0"/>
          </a:p>
        </p:txBody>
      </p:sp>
    </p:spTree>
    <p:extLst>
      <p:ext uri="{BB962C8B-B14F-4D97-AF65-F5344CB8AC3E}">
        <p14:creationId xmlns:p14="http://schemas.microsoft.com/office/powerpoint/2010/main" val="1993309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1616</TotalTime>
  <Words>2005</Words>
  <Application>Microsoft Office PowerPoint</Application>
  <PresentationFormat>A4 Paper (210x297 mm)</PresentationFormat>
  <Paragraphs>91</Paragraphs>
  <Slides>17</Slides>
  <Notes>0</Notes>
  <HiddenSlides>0</HiddenSlides>
  <MMClips>0</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Office Theme</vt:lpstr>
      <vt:lpstr>عرض تقديمي في PowerPoint</vt:lpstr>
      <vt:lpstr>المحاضرة الثانية</vt:lpstr>
      <vt:lpstr>العوامل المؤثرة في اختلاف الذوق</vt:lpstr>
      <vt:lpstr>الزمان</vt:lpstr>
      <vt:lpstr>الجنس</vt:lpstr>
      <vt:lpstr>التربية</vt:lpstr>
      <vt:lpstr>المزاج</vt:lpstr>
      <vt:lpstr>المؤثرات السالبة على  نتائج التذوق الأدبي :</vt:lpstr>
      <vt:lpstr>عرض تقديمي في PowerPoint</vt:lpstr>
      <vt:lpstr>عرض تقديمي في PowerPoint</vt:lpstr>
      <vt:lpstr>مقاييس جمال الأفكار في العمل الأدبي:</vt:lpstr>
      <vt:lpstr>ثانياً: المقومات العاطفيّة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123</cp:revision>
  <dcterms:created xsi:type="dcterms:W3CDTF">2009-10-14T19:14:34Z</dcterms:created>
  <dcterms:modified xsi:type="dcterms:W3CDTF">2013-01-29T18:30:04Z</dcterms:modified>
</cp:coreProperties>
</file>