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91" r:id="rId3"/>
    <p:sldId id="289" r:id="rId4"/>
    <p:sldId id="306" r:id="rId5"/>
    <p:sldId id="314" r:id="rId6"/>
    <p:sldId id="313" r:id="rId7"/>
    <p:sldId id="307" r:id="rId8"/>
    <p:sldId id="308" r:id="rId9"/>
    <p:sldId id="309" r:id="rId10"/>
    <p:sldId id="310" r:id="rId11"/>
    <p:sldId id="311" r:id="rId12"/>
    <p:sldId id="312"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49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11/6/2010</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3</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4</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5</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6</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7</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8</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9</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10</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11</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12</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الآداب</a:t>
            </a:r>
            <a:r>
              <a:rPr lang="ar-EG" sz="2600" dirty="0" smtClean="0">
                <a:solidFill>
                  <a:srgbClr val="898989"/>
                </a:solidFill>
                <a:latin typeface="Calibri" pitchFamily="34" charset="0"/>
              </a:rPr>
              <a:t> </a:t>
            </a:r>
            <a:r>
              <a:rPr lang="ar-EG" sz="2600" dirty="0">
                <a:solidFill>
                  <a:srgbClr val="898989"/>
                </a:solidFill>
                <a:latin typeface="Calibri" pitchFamily="34" charset="0"/>
              </a:rPr>
              <a:t>– </a:t>
            </a:r>
            <a:r>
              <a:rPr lang="ar-EG" sz="2600" dirty="0" smtClean="0">
                <a:solidFill>
                  <a:srgbClr val="898989"/>
                </a:solidFill>
                <a:latin typeface="Calibri" pitchFamily="34" charset="0"/>
              </a:rPr>
              <a:t>قسم</a:t>
            </a:r>
            <a:r>
              <a:rPr lang="ar-SA" sz="2600" dirty="0" smtClean="0">
                <a:solidFill>
                  <a:srgbClr val="898989"/>
                </a:solidFill>
                <a:latin typeface="Calibri" pitchFamily="34" charset="0"/>
              </a:rPr>
              <a:t>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algn="l">
              <a:lnSpc>
                <a:spcPct val="80000"/>
              </a:lnSpc>
            </a:pPr>
            <a:r>
              <a:rPr lang="ar-SA" b="1" dirty="0" smtClean="0">
                <a:solidFill>
                  <a:srgbClr val="376092"/>
                </a:solidFill>
                <a:latin typeface="AYM Wadiy S_U normal."/>
                <a:cs typeface="Times New Roman" pitchFamily="18" charset="0"/>
              </a:rPr>
              <a:t>القراءة والمحادثة 29014 - 29034</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محمد بن عبدالله الدوغان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السابعة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447800"/>
          </a:xfrm>
        </p:spPr>
        <p:txBody>
          <a:bodyPr/>
          <a:lstStyle/>
          <a:p>
            <a:pPr rtl="1" eaLnBrk="1" hangingPunct="1"/>
            <a:r>
              <a:rPr lang="ar-SA" b="1" dirty="0" smtClean="0">
                <a:solidFill>
                  <a:schemeClr val="tx1"/>
                </a:solidFill>
                <a:cs typeface="Arial" pitchFamily="34" charset="0"/>
              </a:rPr>
              <a:t>الأسلوب</a:t>
            </a:r>
          </a:p>
          <a:p>
            <a:pPr rtl="1" eaLnBrk="1" hangingPunct="1"/>
            <a:r>
              <a:rPr lang="ar-SA" b="1" dirty="0" smtClean="0">
                <a:solidFill>
                  <a:schemeClr val="tx1"/>
                </a:solidFill>
                <a:cs typeface="Arial" pitchFamily="34" charset="0"/>
              </a:rPr>
              <a:t>(الصوت ، التنوع ، الوقفات) </a:t>
            </a: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1446213" y="471488"/>
            <a:ext cx="6477000" cy="792162"/>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a:spcBef>
                <a:spcPct val="50000"/>
              </a:spcBef>
            </a:pPr>
            <a:r>
              <a:rPr lang="ar-SA" sz="4400" b="1" dirty="0" smtClean="0">
                <a:solidFill>
                  <a:srgbClr val="000066"/>
                </a:solidFill>
                <a:latin typeface="Times New Roman" pitchFamily="18" charset="0"/>
              </a:rPr>
              <a:t>الأسلوب</a:t>
            </a:r>
            <a:endParaRPr lang="ar-SA" sz="4400" b="1" dirty="0">
              <a:solidFill>
                <a:srgbClr val="000066"/>
              </a:solidFill>
              <a:latin typeface="Times New Roman" pitchFamily="18" charset="0"/>
            </a:endParaRPr>
          </a:p>
        </p:txBody>
      </p:sp>
      <p:sp>
        <p:nvSpPr>
          <p:cNvPr id="13" name="Content Placeholder 2"/>
          <p:cNvSpPr txBox="1">
            <a:spLocks/>
          </p:cNvSpPr>
          <p:nvPr/>
        </p:nvSpPr>
        <p:spPr>
          <a:xfrm>
            <a:off x="609600" y="2057400"/>
            <a:ext cx="8610600" cy="3048000"/>
          </a:xfrm>
          <a:prstGeom prst="rect">
            <a:avLst/>
          </a:prstGeom>
        </p:spPr>
        <p:txBody>
          <a:bodyPr/>
          <a:lstStyle/>
          <a:p>
            <a:pPr marL="0" marR="0" lvl="0" indent="108000" algn="just" defTabSz="914400" rtl="1" eaLnBrk="1" fontAlgn="base" latinLnBrk="0" hangingPunct="1">
              <a:lnSpc>
                <a:spcPct val="100000"/>
              </a:lnSpc>
              <a:spcBef>
                <a:spcPts val="0"/>
              </a:spcBef>
              <a:spcAft>
                <a:spcPct val="0"/>
              </a:spcAft>
              <a:buClrTx/>
              <a:buSzTx/>
              <a:tabLst/>
              <a:defRPr/>
            </a:pPr>
            <a:r>
              <a:rPr kumimoji="0" lang="ar-SA" sz="1600" b="0" i="0" u="none" strike="noStrike" kern="1200" cap="none" spc="0" normalizeH="0" baseline="0" noProof="0" dirty="0" smtClean="0">
                <a:ln>
                  <a:noFill/>
                </a:ln>
                <a:solidFill>
                  <a:schemeClr val="tx1"/>
                </a:solidFill>
                <a:effectLst/>
                <a:uLnTx/>
                <a:uFillTx/>
                <a:latin typeface="+mn-lt"/>
                <a:ea typeface="+mn-ea"/>
                <a:cs typeface="Arial" charset="0"/>
              </a:rPr>
              <a:t>((</a:t>
            </a:r>
            <a:r>
              <a:rPr kumimoji="0" lang="ar-SA" sz="3200" b="0" i="0" u="none" strike="noStrike" kern="1200" cap="none" spc="0" normalizeH="0" baseline="0" noProof="0" dirty="0" smtClean="0">
                <a:ln>
                  <a:noFill/>
                </a:ln>
                <a:solidFill>
                  <a:schemeClr val="tx1"/>
                </a:solidFill>
                <a:effectLst/>
                <a:uLnTx/>
                <a:uFillTx/>
                <a:latin typeface="+mn-lt"/>
                <a:ea typeface="+mn-ea"/>
                <a:cs typeface="Arial" charset="0"/>
              </a:rPr>
              <a:t> كان رسول الله صلى</a:t>
            </a:r>
            <a:r>
              <a:rPr kumimoji="0" lang="ar-SA" sz="3200" b="0" i="0" u="none" strike="noStrike" kern="1200" cap="none" spc="0" normalizeH="0" noProof="0" dirty="0" smtClean="0">
                <a:ln>
                  <a:noFill/>
                </a:ln>
                <a:solidFill>
                  <a:schemeClr val="tx1"/>
                </a:solidFill>
                <a:effectLst/>
                <a:uLnTx/>
                <a:uFillTx/>
                <a:latin typeface="+mn-lt"/>
                <a:ea typeface="+mn-ea"/>
                <a:cs typeface="Arial" charset="0"/>
              </a:rPr>
              <a:t> الله عليه وسلم إذا خطب احمّرت عيناه ، وعلا صوته ، واشتد غضبه ، حتى كأنه منذر جيشٍ يقول صبَّحكم أو مساكم </a:t>
            </a:r>
            <a:r>
              <a:rPr kumimoji="0" lang="ar-SA" sz="1600" b="0" i="0" u="none" strike="noStrike" kern="1200" cap="none" spc="0" normalizeH="0" noProof="0" dirty="0" smtClean="0">
                <a:ln>
                  <a:noFill/>
                </a:ln>
                <a:solidFill>
                  <a:schemeClr val="tx1"/>
                </a:solidFill>
                <a:effectLst/>
                <a:uLnTx/>
                <a:uFillTx/>
                <a:latin typeface="+mn-lt"/>
                <a:ea typeface="+mn-ea"/>
                <a:cs typeface="Arial" charset="0"/>
              </a:rPr>
              <a:t>))</a:t>
            </a:r>
            <a:r>
              <a:rPr kumimoji="0" lang="ar-SA" sz="3200" b="0" i="0" u="none" strike="noStrike" kern="1200" cap="none" spc="0" normalizeH="0" baseline="0" noProof="0" dirty="0" smtClean="0">
                <a:ln>
                  <a:noFill/>
                </a:ln>
                <a:solidFill>
                  <a:schemeClr val="tx1"/>
                </a:solidFill>
                <a:effectLst/>
                <a:uLnTx/>
                <a:uFillTx/>
                <a:latin typeface="+mn-lt"/>
                <a:ea typeface="+mn-ea"/>
                <a:cs typeface="Arial" charset="0"/>
              </a:rPr>
              <a:t>.</a:t>
            </a:r>
          </a:p>
          <a:p>
            <a:pPr marL="0" marR="0" lvl="0" indent="108000" algn="just" defTabSz="914400" rtl="1" eaLnBrk="1" fontAlgn="base" latinLnBrk="0" hangingPunct="1">
              <a:lnSpc>
                <a:spcPct val="100000"/>
              </a:lnSpc>
              <a:spcBef>
                <a:spcPts val="0"/>
              </a:spcBef>
              <a:spcAft>
                <a:spcPct val="0"/>
              </a:spcAft>
              <a:buClrTx/>
              <a:buSzTx/>
              <a:tabLst/>
              <a:defRPr/>
            </a:pPr>
            <a:r>
              <a:rPr lang="ar-SA" sz="3200" dirty="0" smtClean="0">
                <a:latin typeface="+mn-lt"/>
                <a:cs typeface="Arial" charset="0"/>
              </a:rPr>
              <a:t>وسنتطرق في الأسلوب إلى ثلاثة </a:t>
            </a:r>
            <a:r>
              <a:rPr lang="ar-SA" sz="3200" dirty="0" smtClean="0">
                <a:latin typeface="+mn-lt"/>
                <a:cs typeface="Arial" charset="0"/>
              </a:rPr>
              <a:t>أمور:</a:t>
            </a:r>
            <a:endParaRPr lang="ar-SA" sz="3200" dirty="0" smtClean="0">
              <a:latin typeface="+mn-lt"/>
              <a:cs typeface="Arial" charset="0"/>
            </a:endParaRPr>
          </a:p>
          <a:p>
            <a:pPr marL="0" marR="0" lvl="0" indent="108000" algn="ctr" defTabSz="914400" rtl="1" eaLnBrk="1" fontAlgn="base" latinLnBrk="0" hangingPunct="1">
              <a:lnSpc>
                <a:spcPct val="100000"/>
              </a:lnSpc>
              <a:spcBef>
                <a:spcPts val="0"/>
              </a:spcBef>
              <a:spcAft>
                <a:spcPct val="0"/>
              </a:spcAft>
              <a:buClrTx/>
              <a:buSzTx/>
              <a:tabLst/>
              <a:defRPr/>
            </a:pPr>
            <a:r>
              <a:rPr kumimoji="0" lang="ar-SA" sz="5400" b="1" i="0" u="none" strike="noStrike" kern="1200" cap="none" spc="0" normalizeH="0" baseline="0" noProof="0" dirty="0" smtClean="0">
                <a:ln>
                  <a:noFill/>
                </a:ln>
                <a:solidFill>
                  <a:schemeClr val="tx1"/>
                </a:solidFill>
                <a:effectLst/>
                <a:uLnTx/>
                <a:uFillTx/>
                <a:latin typeface="+mn-lt"/>
                <a:ea typeface="+mn-ea"/>
                <a:cs typeface="Arial" charset="0"/>
              </a:rPr>
              <a:t>الصوت</a:t>
            </a:r>
            <a:r>
              <a:rPr kumimoji="0" lang="ar-SA" sz="5400" b="1" i="0" u="none" strike="noStrike" kern="1200" cap="none" spc="0" normalizeH="0" noProof="0" dirty="0" smtClean="0">
                <a:ln>
                  <a:noFill/>
                </a:ln>
                <a:solidFill>
                  <a:schemeClr val="tx1"/>
                </a:solidFill>
                <a:effectLst/>
                <a:uLnTx/>
                <a:uFillTx/>
                <a:latin typeface="+mn-lt"/>
                <a:ea typeface="+mn-ea"/>
                <a:cs typeface="Arial" charset="0"/>
              </a:rPr>
              <a:t> ، والتنوع ، والوقات</a:t>
            </a:r>
            <a:endParaRPr kumimoji="0" lang="ar-SA" sz="5400" b="1" i="0" u="none" strike="noStrike" kern="1200" cap="none" spc="0" normalizeH="0" baseline="0" noProof="0" dirty="0" smtClean="0">
              <a:ln>
                <a:noFill/>
              </a:ln>
              <a:solidFill>
                <a:schemeClr val="tx1"/>
              </a:solidFill>
              <a:effectLst/>
              <a:uLnTx/>
              <a:uFillTx/>
              <a:latin typeface="+mn-lt"/>
              <a:ea typeface="+mn-ea"/>
              <a:cs typeface="Arial" pitchFamily="34" charset="0"/>
            </a:endParaRPr>
          </a:p>
        </p:txBody>
      </p:sp>
      <p:sp>
        <p:nvSpPr>
          <p:cNvPr id="14" name="Title 1"/>
          <p:cNvSpPr txBox="1">
            <a:spLocks/>
          </p:cNvSpPr>
          <p:nvPr/>
        </p:nvSpPr>
        <p:spPr>
          <a:xfrm>
            <a:off x="304800" y="1371600"/>
            <a:ext cx="8915400" cy="762000"/>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ar-SA" sz="4400" b="0" i="0" u="none" strike="noStrike" kern="1200" cap="none" spc="0" normalizeH="0" baseline="0" noProof="0" dirty="0" smtClean="0">
                <a:ln>
                  <a:noFill/>
                </a:ln>
                <a:solidFill>
                  <a:srgbClr val="376092"/>
                </a:solidFill>
                <a:effectLst/>
                <a:uLnTx/>
                <a:uFillTx/>
                <a:latin typeface="+mj-lt"/>
                <a:ea typeface="+mj-ea"/>
                <a:cs typeface="Arial" pitchFamily="34" charset="0"/>
              </a:rPr>
              <a:t>مقدمة:</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nodePh="1">
                                  <p:stCondLst>
                                    <p:cond delay="0"/>
                                  </p:stCondLst>
                                  <p:endCondLst>
                                    <p:cond evt="begin" delay="0">
                                      <p:tn val="10"/>
                                    </p:cond>
                                  </p:endCondLst>
                                  <p:childTnLst>
                                    <p:set>
                                      <p:cBhvr>
                                        <p:cTn id="11" dur="1" fill="hold">
                                          <p:stCondLst>
                                            <p:cond delay="499"/>
                                          </p:stCondLst>
                                        </p:cTn>
                                        <p:tgtEl>
                                          <p:spTgt spid="121859"/>
                                        </p:tgtEl>
                                        <p:attrNameLst>
                                          <p:attrName>style.visibility</p:attrName>
                                        </p:attrNameLst>
                                      </p:cBhvr>
                                      <p:to>
                                        <p:strVal val="visible"/>
                                      </p:to>
                                    </p:set>
                                    <p:anim to="" calcmode="lin" valueType="num">
                                      <p:cBhvr>
                                        <p:cTn id="12" dur="1" fill="hold"/>
                                        <p:tgtEl>
                                          <p:spTgt spid="12185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autoUpdateAnimBg="0"/>
      <p:bldP spid="12189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1446213" y="471488"/>
            <a:ext cx="6477000" cy="792162"/>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a:spcBef>
                <a:spcPct val="50000"/>
              </a:spcBef>
            </a:pPr>
            <a:r>
              <a:rPr lang="ar-SA" sz="4400" b="1" dirty="0" smtClean="0">
                <a:solidFill>
                  <a:srgbClr val="000066"/>
                </a:solidFill>
                <a:latin typeface="Times New Roman" pitchFamily="18" charset="0"/>
              </a:rPr>
              <a:t>الأسلوب (الصوت)</a:t>
            </a:r>
            <a:endParaRPr lang="ar-SA" sz="4400" b="1" dirty="0">
              <a:solidFill>
                <a:srgbClr val="000066"/>
              </a:solidFill>
              <a:latin typeface="Times New Roman" pitchFamily="18" charset="0"/>
            </a:endParaRPr>
          </a:p>
        </p:txBody>
      </p:sp>
      <p:sp>
        <p:nvSpPr>
          <p:cNvPr id="22" name="AutoShape 19" descr="OFFISUPP"/>
          <p:cNvSpPr>
            <a:spLocks noChangeArrowheads="1"/>
          </p:cNvSpPr>
          <p:nvPr/>
        </p:nvSpPr>
        <p:spPr bwMode="auto">
          <a:xfrm>
            <a:off x="381000" y="1447800"/>
            <a:ext cx="9067800" cy="6096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algn="just"/>
            <a:r>
              <a:rPr lang="ar-SA" sz="3600" b="1" dirty="0" smtClean="0">
                <a:solidFill>
                  <a:srgbClr val="FFFF00"/>
                </a:solidFill>
              </a:rPr>
              <a:t>لكل منا صوته الذي يكشف شخصيته ويبين مزاجه ومشاعره</a:t>
            </a:r>
            <a:endParaRPr lang="en-US" sz="3600" b="1" dirty="0">
              <a:solidFill>
                <a:srgbClr val="FFFF00"/>
              </a:solidFill>
            </a:endParaRPr>
          </a:p>
        </p:txBody>
      </p:sp>
      <p:sp>
        <p:nvSpPr>
          <p:cNvPr id="11" name="Content Placeholder 2"/>
          <p:cNvSpPr txBox="1">
            <a:spLocks/>
          </p:cNvSpPr>
          <p:nvPr/>
        </p:nvSpPr>
        <p:spPr>
          <a:xfrm>
            <a:off x="381000" y="2133600"/>
            <a:ext cx="9067800" cy="2209800"/>
          </a:xfrm>
          <a:prstGeom prst="rect">
            <a:avLst/>
          </a:prstGeom>
        </p:spPr>
        <p:txBody>
          <a:bodyPr/>
          <a:lstStyle/>
          <a:p>
            <a:pPr indent="108000" algn="just">
              <a:spcBef>
                <a:spcPts val="0"/>
              </a:spcBef>
              <a:buFont typeface="Arial" pitchFamily="34" charset="0"/>
              <a:buChar char="•"/>
              <a:defRPr/>
            </a:pPr>
            <a:r>
              <a:rPr lang="ar-SA" sz="2800" b="1" dirty="0" smtClean="0"/>
              <a:t>بالصوت يمكن أن نحدد شخصية المتكلم.</a:t>
            </a:r>
          </a:p>
          <a:p>
            <a:pPr indent="108000" algn="just">
              <a:spcBef>
                <a:spcPts val="0"/>
              </a:spcBef>
              <a:buFont typeface="Arial" pitchFamily="34" charset="0"/>
              <a:buChar char="•"/>
              <a:defRPr/>
            </a:pPr>
            <a:r>
              <a:rPr lang="ar-SA" sz="2800" b="1" dirty="0" smtClean="0"/>
              <a:t>كما يمكن بالصوت أن ندرك مزاج الشخص هل غضبان ، أو فرح ، أو مهموم.</a:t>
            </a:r>
          </a:p>
          <a:p>
            <a:pPr indent="108000" algn="just">
              <a:spcBef>
                <a:spcPts val="0"/>
              </a:spcBef>
              <a:buFont typeface="Arial" pitchFamily="34" charset="0"/>
              <a:buChar char="•"/>
              <a:defRPr/>
            </a:pPr>
            <a:r>
              <a:rPr kumimoji="0" lang="ar-SA" sz="2800" b="1" i="0" u="none" strike="noStrike" kern="1200" cap="none" spc="0" normalizeH="0" baseline="0" noProof="0" dirty="0" smtClean="0">
                <a:ln>
                  <a:noFill/>
                </a:ln>
                <a:solidFill>
                  <a:schemeClr val="tx1"/>
                </a:solidFill>
                <a:effectLst/>
                <a:uLnTx/>
                <a:uFillTx/>
                <a:latin typeface="+mn-lt"/>
                <a:ea typeface="+mn-ea"/>
                <a:cs typeface="Arial" pitchFamily="34" charset="0"/>
              </a:rPr>
              <a:t>ويمكننا</a:t>
            </a:r>
            <a:r>
              <a:rPr kumimoji="0" lang="ar-SA" sz="2800" b="1" i="0" u="none" strike="noStrike" kern="1200" cap="none" spc="0" normalizeH="0" noProof="0" dirty="0" smtClean="0">
                <a:ln>
                  <a:noFill/>
                </a:ln>
                <a:solidFill>
                  <a:schemeClr val="tx1"/>
                </a:solidFill>
                <a:effectLst/>
                <a:uLnTx/>
                <a:uFillTx/>
                <a:latin typeface="+mn-lt"/>
                <a:ea typeface="+mn-ea"/>
                <a:cs typeface="Arial" pitchFamily="34" charset="0"/>
              </a:rPr>
              <a:t> بالصوت أن </a:t>
            </a:r>
            <a:r>
              <a:rPr lang="ar-SA" sz="2800" b="1" dirty="0" err="1" smtClean="0">
                <a:latin typeface="+mn-lt"/>
              </a:rPr>
              <a:t>نتبين</a:t>
            </a:r>
            <a:r>
              <a:rPr lang="ar-SA" sz="2800" b="1" dirty="0" smtClean="0">
                <a:latin typeface="+mn-lt"/>
              </a:rPr>
              <a:t> المشاعر من حب وكره ...إلخ.</a:t>
            </a:r>
            <a:endParaRPr kumimoji="0" lang="ar-SA" sz="2800" b="1" i="0" u="none" strike="noStrike" kern="1200" cap="none" spc="0" normalizeH="0" baseline="0" noProof="0" dirty="0" smtClean="0">
              <a:ln>
                <a:noFill/>
              </a:ln>
              <a:solidFill>
                <a:schemeClr val="tx1"/>
              </a:solidFill>
              <a:effectLst/>
              <a:uLnTx/>
              <a:uFillTx/>
              <a:latin typeface="+mn-lt"/>
              <a:ea typeface="+mn-ea"/>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nodePh="1">
                                  <p:stCondLst>
                                    <p:cond delay="0"/>
                                  </p:stCondLst>
                                  <p:endCondLst>
                                    <p:cond evt="begin" delay="0">
                                      <p:tn val="10"/>
                                    </p:cond>
                                  </p:endCondLst>
                                  <p:childTnLst>
                                    <p:set>
                                      <p:cBhvr>
                                        <p:cTn id="11" dur="1" fill="hold">
                                          <p:stCondLst>
                                            <p:cond delay="499"/>
                                          </p:stCondLst>
                                        </p:cTn>
                                        <p:tgtEl>
                                          <p:spTgt spid="121859"/>
                                        </p:tgtEl>
                                        <p:attrNameLst>
                                          <p:attrName>style.visibility</p:attrName>
                                        </p:attrNameLst>
                                      </p:cBhvr>
                                      <p:to>
                                        <p:strVal val="visible"/>
                                      </p:to>
                                    </p:set>
                                    <p:anim to="" calcmode="lin" valueType="num">
                                      <p:cBhvr>
                                        <p:cTn id="12" dur="1" fill="hold"/>
                                        <p:tgtEl>
                                          <p:spTgt spid="12185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22"/>
                                        </p:tgtEl>
                                        <p:attrNameLst>
                                          <p:attrName>style.visibility</p:attrName>
                                        </p:attrNameLst>
                                      </p:cBhvr>
                                      <p:to>
                                        <p:strVal val="visible"/>
                                      </p:to>
                                    </p:set>
                                    <p:anim to="" calcmode="lin" valueType="num">
                                      <p:cBhvr>
                                        <p:cTn id="17" dur="1" fill="hold"/>
                                        <p:tgtEl>
                                          <p:spTgt spid="2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autoUpdateAnimBg="0"/>
      <p:bldP spid="121897" grpId="0" animBg="1"/>
      <p:bldP spid="22"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1446213" y="471488"/>
            <a:ext cx="6477000" cy="792162"/>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a:spcBef>
                <a:spcPct val="50000"/>
              </a:spcBef>
            </a:pPr>
            <a:r>
              <a:rPr lang="ar-SA" sz="4400" b="1" dirty="0" smtClean="0">
                <a:solidFill>
                  <a:srgbClr val="000066"/>
                </a:solidFill>
                <a:latin typeface="Times New Roman" pitchFamily="18" charset="0"/>
              </a:rPr>
              <a:t>الأسلوب (الصوت)</a:t>
            </a:r>
            <a:endParaRPr lang="ar-SA" sz="4400" b="1" dirty="0">
              <a:solidFill>
                <a:srgbClr val="000066"/>
              </a:solidFill>
              <a:latin typeface="Times New Roman" pitchFamily="18" charset="0"/>
            </a:endParaRPr>
          </a:p>
        </p:txBody>
      </p:sp>
      <p:sp>
        <p:nvSpPr>
          <p:cNvPr id="9" name="AutoShape 19" descr="OFFISUPP"/>
          <p:cNvSpPr>
            <a:spLocks noChangeArrowheads="1"/>
          </p:cNvSpPr>
          <p:nvPr/>
        </p:nvSpPr>
        <p:spPr bwMode="auto">
          <a:xfrm>
            <a:off x="381000" y="2819400"/>
            <a:ext cx="9067800" cy="6096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algn="just"/>
            <a:r>
              <a:rPr lang="ar-SA" sz="3600" b="1" dirty="0" smtClean="0">
                <a:solidFill>
                  <a:srgbClr val="FFFF00"/>
                </a:solidFill>
              </a:rPr>
              <a:t>حاول أن تتخيل الموقف الذي تتحدث عنه ، وحاك شخصياته</a:t>
            </a:r>
            <a:endParaRPr lang="en-US" sz="3600" b="1" dirty="0">
              <a:solidFill>
                <a:srgbClr val="FFFF00"/>
              </a:solidFill>
            </a:endParaRPr>
          </a:p>
        </p:txBody>
      </p:sp>
      <p:sp>
        <p:nvSpPr>
          <p:cNvPr id="7" name="AutoShape 19" descr="OFFISUPP"/>
          <p:cNvSpPr>
            <a:spLocks noChangeArrowheads="1"/>
          </p:cNvSpPr>
          <p:nvPr/>
        </p:nvSpPr>
        <p:spPr bwMode="auto">
          <a:xfrm>
            <a:off x="381000" y="1371600"/>
            <a:ext cx="9067800" cy="6096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algn="just"/>
            <a:r>
              <a:rPr lang="ar-SA" sz="3600" b="1" dirty="0" smtClean="0">
                <a:solidFill>
                  <a:srgbClr val="FFFF00"/>
                </a:solidFill>
              </a:rPr>
              <a:t>تدرب حتى </a:t>
            </a:r>
            <a:r>
              <a:rPr lang="ar-SA" sz="3600" b="1" dirty="0" smtClean="0">
                <a:solidFill>
                  <a:srgbClr val="FFFF00"/>
                </a:solidFill>
              </a:rPr>
              <a:t>تحسّن </a:t>
            </a:r>
            <a:r>
              <a:rPr lang="ar-SA" sz="3600" b="1" dirty="0" smtClean="0">
                <a:solidFill>
                  <a:srgbClr val="FFFF00"/>
                </a:solidFill>
              </a:rPr>
              <a:t>صوتك ليكون أكثر تأثيراً في الجمهور</a:t>
            </a:r>
            <a:endParaRPr lang="en-US" sz="3600" b="1" dirty="0">
              <a:solidFill>
                <a:srgbClr val="FFFF00"/>
              </a:solidFill>
            </a:endParaRPr>
          </a:p>
        </p:txBody>
      </p:sp>
      <p:sp>
        <p:nvSpPr>
          <p:cNvPr id="8" name="AutoShape 19" descr="OFFISUPP"/>
          <p:cNvSpPr>
            <a:spLocks noChangeArrowheads="1"/>
          </p:cNvSpPr>
          <p:nvPr/>
        </p:nvSpPr>
        <p:spPr bwMode="auto">
          <a:xfrm>
            <a:off x="381000" y="3505200"/>
            <a:ext cx="9067800" cy="12954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algn="just"/>
            <a:r>
              <a:rPr lang="ar-SA" sz="3600" b="1" dirty="0" smtClean="0">
                <a:solidFill>
                  <a:srgbClr val="FFFF00"/>
                </a:solidFill>
              </a:rPr>
              <a:t>نوع سرعتك حسب طبيعة الحديث: (النقاط الرئيسية ، </a:t>
            </a:r>
          </a:p>
          <a:p>
            <a:pPr algn="just"/>
            <a:r>
              <a:rPr lang="ar-SA" sz="3600" b="1" dirty="0" smtClean="0">
                <a:solidFill>
                  <a:srgbClr val="FFFF00"/>
                </a:solidFill>
              </a:rPr>
              <a:t>والصعبة والجادة ببطء ، والمثيرة والنكات بسرعة )</a:t>
            </a:r>
          </a:p>
        </p:txBody>
      </p:sp>
      <p:sp>
        <p:nvSpPr>
          <p:cNvPr id="10" name="AutoShape 19" descr="OFFISUPP"/>
          <p:cNvSpPr>
            <a:spLocks noChangeArrowheads="1"/>
          </p:cNvSpPr>
          <p:nvPr/>
        </p:nvSpPr>
        <p:spPr bwMode="auto">
          <a:xfrm>
            <a:off x="381000" y="2057400"/>
            <a:ext cx="9067800" cy="6858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algn="just"/>
            <a:r>
              <a:rPr lang="ar-SA" sz="3600" b="1" dirty="0" smtClean="0">
                <a:solidFill>
                  <a:srgbClr val="FFFF00"/>
                </a:solidFill>
              </a:rPr>
              <a:t>انفعل مع الحديث: وليكن ذلك واضحاً في نبرات صوتك</a:t>
            </a:r>
            <a:endParaRPr lang="en-US" sz="3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nodePh="1">
                                  <p:stCondLst>
                                    <p:cond delay="0"/>
                                  </p:stCondLst>
                                  <p:endCondLst>
                                    <p:cond evt="begin" delay="0">
                                      <p:tn val="10"/>
                                    </p:cond>
                                  </p:endCondLst>
                                  <p:childTnLst>
                                    <p:set>
                                      <p:cBhvr>
                                        <p:cTn id="11" dur="1" fill="hold">
                                          <p:stCondLst>
                                            <p:cond delay="499"/>
                                          </p:stCondLst>
                                        </p:cTn>
                                        <p:tgtEl>
                                          <p:spTgt spid="121859"/>
                                        </p:tgtEl>
                                        <p:attrNameLst>
                                          <p:attrName>style.visibility</p:attrName>
                                        </p:attrNameLst>
                                      </p:cBhvr>
                                      <p:to>
                                        <p:strVal val="visible"/>
                                      </p:to>
                                    </p:set>
                                    <p:anim to="" calcmode="lin" valueType="num">
                                      <p:cBhvr>
                                        <p:cTn id="12" dur="1" fill="hold"/>
                                        <p:tgtEl>
                                          <p:spTgt spid="12185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7"/>
                                        </p:tgtEl>
                                        <p:attrNameLst>
                                          <p:attrName>style.visibility</p:attrName>
                                        </p:attrNameLst>
                                      </p:cBhvr>
                                      <p:to>
                                        <p:strVal val="visible"/>
                                      </p:to>
                                    </p:set>
                                    <p:anim to="" calcmode="lin" valueType="num">
                                      <p:cBhvr>
                                        <p:cTn id="17" dur="1" fill="hold"/>
                                        <p:tgtEl>
                                          <p:spTgt spid="7"/>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9"/>
                                        </p:tgtEl>
                                        <p:attrNameLst>
                                          <p:attrName>style.visibility</p:attrName>
                                        </p:attrNameLst>
                                      </p:cBhvr>
                                      <p:to>
                                        <p:strVal val="visible"/>
                                      </p:to>
                                    </p:set>
                                    <p:anim to="" calcmode="lin" valueType="num">
                                      <p:cBhvr>
                                        <p:cTn id="27" dur="1" fill="hold"/>
                                        <p:tgtEl>
                                          <p:spTgt spid="9"/>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499"/>
                                          </p:stCondLst>
                                        </p:cTn>
                                        <p:tgtEl>
                                          <p:spTgt spid="8"/>
                                        </p:tgtEl>
                                        <p:attrNameLst>
                                          <p:attrName>style.visibility</p:attrName>
                                        </p:attrNameLst>
                                      </p:cBhvr>
                                      <p:to>
                                        <p:strVal val="visible"/>
                                      </p:to>
                                    </p:set>
                                    <p:anim to="" calcmode="lin" valueType="num">
                                      <p:cBhvr>
                                        <p:cTn id="32" dur="1" fill="hold"/>
                                        <p:tgtEl>
                                          <p:spTgt spid="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autoUpdateAnimBg="0"/>
      <p:bldP spid="121897" grpId="0" animBg="1"/>
      <p:bldP spid="9" grpId="0" animBg="1" autoUpdateAnimBg="0"/>
      <p:bldP spid="7" grpId="0" animBg="1" autoUpdateAnimBg="0"/>
      <p:bldP spid="8" grpId="0" animBg="1" autoUpdateAnimBg="0"/>
      <p:bldP spid="10"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1446213" y="471488"/>
            <a:ext cx="6477000" cy="792162"/>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a:spcBef>
                <a:spcPct val="50000"/>
              </a:spcBef>
            </a:pPr>
            <a:r>
              <a:rPr lang="ar-SA" sz="4400" b="1" dirty="0" smtClean="0">
                <a:solidFill>
                  <a:srgbClr val="000066"/>
                </a:solidFill>
                <a:latin typeface="Times New Roman" pitchFamily="18" charset="0"/>
              </a:rPr>
              <a:t>الأسلوب (الصوت)</a:t>
            </a:r>
            <a:endParaRPr lang="ar-SA" sz="4400" b="1" dirty="0">
              <a:solidFill>
                <a:srgbClr val="000066"/>
              </a:solidFill>
              <a:latin typeface="Times New Roman" pitchFamily="18" charset="0"/>
            </a:endParaRPr>
          </a:p>
        </p:txBody>
      </p:sp>
      <p:sp>
        <p:nvSpPr>
          <p:cNvPr id="11" name="Content Placeholder 2"/>
          <p:cNvSpPr txBox="1">
            <a:spLocks/>
          </p:cNvSpPr>
          <p:nvPr/>
        </p:nvSpPr>
        <p:spPr>
          <a:xfrm>
            <a:off x="381000" y="1371600"/>
            <a:ext cx="9067800" cy="4419600"/>
          </a:xfrm>
          <a:prstGeom prst="rect">
            <a:avLst/>
          </a:prstGeom>
        </p:spPr>
        <p:txBody>
          <a:bodyPr/>
          <a:lstStyle/>
          <a:p>
            <a:pPr indent="108000" algn="just">
              <a:spcBef>
                <a:spcPts val="0"/>
              </a:spcBef>
              <a:buFont typeface="Arial" pitchFamily="34" charset="0"/>
              <a:buChar char="•"/>
              <a:defRPr/>
            </a:pPr>
            <a:r>
              <a:rPr lang="ar-SA" sz="2800" b="1" dirty="0" smtClean="0"/>
              <a:t> الخطأ المتكرر والروتين القاتل هو الرتابة الصوتية لدى الملقي بحيث أنه يستمر على نبرة واحدة لا يغيرها إلا في النادر .. </a:t>
            </a:r>
          </a:p>
          <a:p>
            <a:pPr indent="108000" algn="just">
              <a:spcBef>
                <a:spcPts val="0"/>
              </a:spcBef>
              <a:buFont typeface="Arial" pitchFamily="34" charset="0"/>
              <a:buChar char="•"/>
              <a:defRPr/>
            </a:pPr>
            <a:r>
              <a:rPr lang="ar-SA" sz="2800" b="1" dirty="0" smtClean="0"/>
              <a:t> فمن المناسب لتجنب مثل هذه الرتابة أن تكثر من رفع صوتك  وخفضه ..</a:t>
            </a:r>
          </a:p>
          <a:p>
            <a:pPr indent="108000" algn="just">
              <a:spcBef>
                <a:spcPts val="0"/>
              </a:spcBef>
              <a:buFont typeface="Arial" pitchFamily="34" charset="0"/>
              <a:buChar char="•"/>
              <a:defRPr/>
            </a:pPr>
            <a:r>
              <a:rPr lang="ar-SA" sz="2800" b="1" dirty="0" smtClean="0"/>
              <a:t> وأساس مهم في الإلقاء هو تغيير نبرات الصوت حسب ما يقتضيه الحال فمثلاً: عندما تتحدث عن الغرور فيلزمك أن تضخم صوتك لأن حال  الغرور يقتضي ذلك ، وعند حديثك عن الألم تحتاج أن تخفض صوتك وتبطأه.</a:t>
            </a:r>
          </a:p>
          <a:p>
            <a:r>
              <a:rPr lang="ar-SA" sz="2800" b="1" dirty="0" smtClean="0"/>
              <a:t>تحتاج أن يكون كلامك بطيئا في :  الفكرة المعقدة ، الفكرة الجادة ، لنهاية النكتة ، للاثارة.</a:t>
            </a:r>
          </a:p>
          <a:p>
            <a:r>
              <a:rPr lang="ar-SA" sz="2800" b="1" dirty="0" smtClean="0"/>
              <a:t>وتحتاج أن يكون كلامك سريعا عند بداية النكتة ، وعند ذكر حادثة سريعة ، وفي وسط أحداث معركة.</a:t>
            </a:r>
            <a:endParaRPr lang="en-US" sz="2800" b="1" dirty="0" smtClean="0"/>
          </a:p>
          <a:p>
            <a:pPr marL="0" marR="0" lvl="0" indent="108000" algn="just" defTabSz="914400" rtl="1" eaLnBrk="1" fontAlgn="base" latinLnBrk="0" hangingPunct="1">
              <a:lnSpc>
                <a:spcPct val="100000"/>
              </a:lnSpc>
              <a:spcBef>
                <a:spcPts val="0"/>
              </a:spcBef>
              <a:spcAft>
                <a:spcPct val="0"/>
              </a:spcAft>
              <a:buClrTx/>
              <a:buSzTx/>
              <a:buFont typeface="Arial" pitchFamily="34" charset="0"/>
              <a:buChar char="•"/>
              <a:tabLst/>
              <a:defRPr/>
            </a:pPr>
            <a:endParaRPr kumimoji="0" lang="ar-SA" sz="2800" b="1" i="0" u="none" strike="noStrike" kern="1200" cap="none" spc="0" normalizeH="0" baseline="0" noProof="0" dirty="0" smtClean="0">
              <a:ln>
                <a:noFill/>
              </a:ln>
              <a:solidFill>
                <a:schemeClr val="tx1"/>
              </a:solidFill>
              <a:effectLst/>
              <a:uLnTx/>
              <a:uFillTx/>
              <a:latin typeface="+mn-lt"/>
              <a:ea typeface="+mn-ea"/>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nodePh="1">
                                  <p:stCondLst>
                                    <p:cond delay="0"/>
                                  </p:stCondLst>
                                  <p:endCondLst>
                                    <p:cond evt="begin" delay="0">
                                      <p:tn val="10"/>
                                    </p:cond>
                                  </p:endCondLst>
                                  <p:childTnLst>
                                    <p:set>
                                      <p:cBhvr>
                                        <p:cTn id="11" dur="1" fill="hold">
                                          <p:stCondLst>
                                            <p:cond delay="499"/>
                                          </p:stCondLst>
                                        </p:cTn>
                                        <p:tgtEl>
                                          <p:spTgt spid="121859"/>
                                        </p:tgtEl>
                                        <p:attrNameLst>
                                          <p:attrName>style.visibility</p:attrName>
                                        </p:attrNameLst>
                                      </p:cBhvr>
                                      <p:to>
                                        <p:strVal val="visible"/>
                                      </p:to>
                                    </p:set>
                                    <p:anim to="" calcmode="lin" valueType="num">
                                      <p:cBhvr>
                                        <p:cTn id="12" dur="1" fill="hold"/>
                                        <p:tgtEl>
                                          <p:spTgt spid="12185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autoUpdateAnimBg="0"/>
      <p:bldP spid="12189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1446213" y="471488"/>
            <a:ext cx="6477000" cy="792162"/>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a:spcBef>
                <a:spcPct val="50000"/>
              </a:spcBef>
            </a:pPr>
            <a:r>
              <a:rPr lang="ar-SA" sz="4400" b="1" dirty="0" smtClean="0">
                <a:solidFill>
                  <a:srgbClr val="000066"/>
                </a:solidFill>
                <a:latin typeface="Times New Roman" pitchFamily="18" charset="0"/>
              </a:rPr>
              <a:t>الأسلوب (التنوع)</a:t>
            </a:r>
            <a:endParaRPr lang="ar-SA" sz="4400" b="1" dirty="0">
              <a:solidFill>
                <a:srgbClr val="000066"/>
              </a:solidFill>
              <a:latin typeface="Times New Roman" pitchFamily="18" charset="0"/>
            </a:endParaRPr>
          </a:p>
        </p:txBody>
      </p:sp>
      <p:sp>
        <p:nvSpPr>
          <p:cNvPr id="22" name="AutoShape 19" descr="OFFISUPP"/>
          <p:cNvSpPr>
            <a:spLocks noChangeArrowheads="1"/>
          </p:cNvSpPr>
          <p:nvPr/>
        </p:nvSpPr>
        <p:spPr bwMode="auto">
          <a:xfrm>
            <a:off x="381000" y="1447800"/>
            <a:ext cx="9067800" cy="6096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algn="ctr"/>
            <a:r>
              <a:rPr lang="ar-SA" sz="3600" b="1" dirty="0" smtClean="0">
                <a:solidFill>
                  <a:srgbClr val="FFFF00"/>
                </a:solidFill>
              </a:rPr>
              <a:t>أ- الفكاهة</a:t>
            </a:r>
            <a:endParaRPr lang="en-US" sz="3600" b="1" dirty="0">
              <a:solidFill>
                <a:srgbClr val="FFFF00"/>
              </a:solidFill>
            </a:endParaRPr>
          </a:p>
        </p:txBody>
      </p:sp>
      <p:sp>
        <p:nvSpPr>
          <p:cNvPr id="11" name="Content Placeholder 2"/>
          <p:cNvSpPr txBox="1">
            <a:spLocks/>
          </p:cNvSpPr>
          <p:nvPr/>
        </p:nvSpPr>
        <p:spPr>
          <a:xfrm>
            <a:off x="381000" y="2133600"/>
            <a:ext cx="9067800" cy="2971800"/>
          </a:xfrm>
          <a:prstGeom prst="rect">
            <a:avLst/>
          </a:prstGeom>
        </p:spPr>
        <p:txBody>
          <a:bodyPr/>
          <a:lstStyle/>
          <a:p>
            <a:pPr marL="0" marR="0" lvl="0" indent="108000" algn="just" defTabSz="914400" rtl="1" eaLnBrk="1" fontAlgn="base" latinLnBrk="0" hangingPunct="1">
              <a:lnSpc>
                <a:spcPct val="100000"/>
              </a:lnSpc>
              <a:spcBef>
                <a:spcPts val="0"/>
              </a:spcBef>
              <a:spcAft>
                <a:spcPct val="0"/>
              </a:spcAft>
              <a:buClrTx/>
              <a:buSzTx/>
              <a:buFont typeface="Arial" pitchFamily="34" charset="0"/>
              <a:buChar char="•"/>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ial" pitchFamily="34" charset="0"/>
              </a:rPr>
              <a:t>البدء بالفكاهة فيه إشعار</a:t>
            </a:r>
            <a:r>
              <a:rPr kumimoji="0" lang="ar-SA" sz="2800" b="1" i="0" u="none" strike="noStrike" kern="1200" cap="none" spc="0" normalizeH="0" noProof="0" dirty="0" smtClean="0">
                <a:ln>
                  <a:noFill/>
                </a:ln>
                <a:solidFill>
                  <a:schemeClr val="tx1"/>
                </a:solidFill>
                <a:effectLst/>
                <a:uLnTx/>
                <a:uFillTx/>
                <a:latin typeface="+mn-lt"/>
                <a:ea typeface="+mn-ea"/>
                <a:cs typeface="Arial" pitchFamily="34" charset="0"/>
              </a:rPr>
              <a:t> للجمهور بأنك إنسان لطيف وسمح.</a:t>
            </a:r>
          </a:p>
          <a:p>
            <a:pPr marL="0" marR="0" lvl="0" indent="108000" algn="just" defTabSz="914400" rtl="1" eaLnBrk="1" fontAlgn="base" latinLnBrk="0" hangingPunct="1">
              <a:lnSpc>
                <a:spcPct val="100000"/>
              </a:lnSpc>
              <a:spcBef>
                <a:spcPts val="0"/>
              </a:spcBef>
              <a:spcAft>
                <a:spcPct val="0"/>
              </a:spcAft>
              <a:buClrTx/>
              <a:buSzTx/>
              <a:buFont typeface="Arial" pitchFamily="34" charset="0"/>
              <a:buChar char="•"/>
              <a:tabLst/>
              <a:defRPr/>
            </a:pPr>
            <a:r>
              <a:rPr lang="ar-SA" sz="2800" b="1" baseline="0" dirty="0" smtClean="0">
                <a:latin typeface="+mn-lt"/>
              </a:rPr>
              <a:t>تأكد من مناسبة الفكاهة للموقف</a:t>
            </a:r>
            <a:r>
              <a:rPr lang="ar-SA" sz="2800" b="1" dirty="0" smtClean="0">
                <a:latin typeface="+mn-lt"/>
              </a:rPr>
              <a:t> ، والجمهور.</a:t>
            </a:r>
          </a:p>
          <a:p>
            <a:pPr marL="0" marR="0" lvl="0" indent="108000" algn="just" defTabSz="914400" rtl="1" eaLnBrk="1" fontAlgn="base" latinLnBrk="0" hangingPunct="1">
              <a:lnSpc>
                <a:spcPct val="100000"/>
              </a:lnSpc>
              <a:spcBef>
                <a:spcPts val="0"/>
              </a:spcBef>
              <a:spcAft>
                <a:spcPct val="0"/>
              </a:spcAft>
              <a:buClrTx/>
              <a:buSzTx/>
              <a:buFont typeface="Arial" pitchFamily="34" charset="0"/>
              <a:buChar char="•"/>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ial" pitchFamily="34" charset="0"/>
              </a:rPr>
              <a:t>لا بد في الفكاهة</a:t>
            </a:r>
            <a:r>
              <a:rPr kumimoji="0" lang="ar-SA" sz="2800" b="1" i="0" u="none" strike="noStrike" kern="1200" cap="none" spc="0" normalizeH="0" noProof="0" dirty="0" smtClean="0">
                <a:ln>
                  <a:noFill/>
                </a:ln>
                <a:solidFill>
                  <a:schemeClr val="tx1"/>
                </a:solidFill>
                <a:effectLst/>
                <a:uLnTx/>
                <a:uFillTx/>
                <a:latin typeface="+mn-lt"/>
                <a:ea typeface="+mn-ea"/>
                <a:cs typeface="Arial" pitchFamily="34" charset="0"/>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ial" pitchFamily="34" charset="0"/>
              </a:rPr>
              <a:t>أن </a:t>
            </a:r>
            <a:r>
              <a:rPr kumimoji="0" lang="ar-SA" sz="2800" b="1" i="0" u="none" strike="noStrike" kern="1200" cap="none" spc="0" normalizeH="0" baseline="0" noProof="0" dirty="0" smtClean="0">
                <a:ln>
                  <a:noFill/>
                </a:ln>
                <a:solidFill>
                  <a:schemeClr val="tx1"/>
                </a:solidFill>
                <a:effectLst/>
                <a:uLnTx/>
                <a:uFillTx/>
                <a:latin typeface="+mn-lt"/>
                <a:ea typeface="+mn-ea"/>
                <a:cs typeface="Arial" pitchFamily="34" charset="0"/>
              </a:rPr>
              <a:t>يكون لها هدف </a:t>
            </a:r>
            <a:r>
              <a:rPr lang="ar-SA" sz="2800" b="1" dirty="0" smtClean="0">
                <a:latin typeface="+mn-lt"/>
              </a:rPr>
              <a:t>في الموضوع.</a:t>
            </a:r>
          </a:p>
          <a:p>
            <a:pPr marL="0" marR="0" lvl="0" indent="108000" algn="just" defTabSz="914400" rtl="1" eaLnBrk="1" fontAlgn="base" latinLnBrk="0" hangingPunct="1">
              <a:lnSpc>
                <a:spcPct val="100000"/>
              </a:lnSpc>
              <a:spcBef>
                <a:spcPts val="0"/>
              </a:spcBef>
              <a:spcAft>
                <a:spcPct val="0"/>
              </a:spcAft>
              <a:buClrTx/>
              <a:buSzTx/>
              <a:buFont typeface="Arial" pitchFamily="34" charset="0"/>
              <a:buChar char="•"/>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ial" pitchFamily="34" charset="0"/>
              </a:rPr>
              <a:t>استمتع</a:t>
            </a:r>
            <a:r>
              <a:rPr kumimoji="0" lang="ar-SA" sz="2800" b="1" i="0" u="none" strike="noStrike" kern="1200" cap="none" spc="0" normalizeH="0" noProof="0" dirty="0" smtClean="0">
                <a:ln>
                  <a:noFill/>
                </a:ln>
                <a:solidFill>
                  <a:schemeClr val="tx1"/>
                </a:solidFill>
                <a:effectLst/>
                <a:uLnTx/>
                <a:uFillTx/>
                <a:latin typeface="+mn-lt"/>
                <a:ea typeface="+mn-ea"/>
                <a:cs typeface="Arial" pitchFamily="34" charset="0"/>
              </a:rPr>
              <a:t> بذكر الفكاهة ، وابتسم عند قولها.</a:t>
            </a:r>
          </a:p>
          <a:p>
            <a:pPr marL="0" marR="0" lvl="0" indent="108000" algn="just" defTabSz="914400" rtl="1" eaLnBrk="1" fontAlgn="base" latinLnBrk="0" hangingPunct="1">
              <a:lnSpc>
                <a:spcPct val="100000"/>
              </a:lnSpc>
              <a:spcBef>
                <a:spcPts val="0"/>
              </a:spcBef>
              <a:spcAft>
                <a:spcPct val="0"/>
              </a:spcAft>
              <a:buClrTx/>
              <a:buSzTx/>
              <a:buFont typeface="Arial" pitchFamily="34" charset="0"/>
              <a:buChar char="•"/>
              <a:tabLst/>
              <a:defRPr/>
            </a:pPr>
            <a:r>
              <a:rPr lang="ar-SA" sz="2800" b="1" baseline="0" dirty="0" smtClean="0">
                <a:latin typeface="+mn-lt"/>
              </a:rPr>
              <a:t>اصمت</a:t>
            </a:r>
            <a:r>
              <a:rPr lang="ar-SA" sz="2800" b="1" dirty="0" smtClean="0">
                <a:latin typeface="+mn-lt"/>
              </a:rPr>
              <a:t> قليلاً </a:t>
            </a:r>
            <a:r>
              <a:rPr lang="ar-SA" sz="2800" b="1" dirty="0" smtClean="0">
                <a:latin typeface="+mn-lt"/>
              </a:rPr>
              <a:t>بعد الفكاهة </a:t>
            </a:r>
            <a:r>
              <a:rPr lang="ar-SA" sz="2800" b="1" dirty="0" smtClean="0">
                <a:latin typeface="+mn-lt"/>
              </a:rPr>
              <a:t>لتعطي </a:t>
            </a:r>
            <a:r>
              <a:rPr lang="ar-SA" sz="2800" b="1" dirty="0" smtClean="0">
                <a:latin typeface="+mn-lt"/>
              </a:rPr>
              <a:t>للجمهور </a:t>
            </a:r>
            <a:r>
              <a:rPr lang="ar-SA" sz="2800" b="1" dirty="0" smtClean="0">
                <a:latin typeface="+mn-lt"/>
              </a:rPr>
              <a:t>فرصة للضحك والحديث الجانبي.</a:t>
            </a:r>
          </a:p>
          <a:p>
            <a:pPr marL="0" marR="0" lvl="0" indent="108000" algn="just" defTabSz="914400" rtl="1" eaLnBrk="1" fontAlgn="base" latinLnBrk="0" hangingPunct="1">
              <a:lnSpc>
                <a:spcPct val="100000"/>
              </a:lnSpc>
              <a:spcBef>
                <a:spcPts val="0"/>
              </a:spcBef>
              <a:spcAft>
                <a:spcPct val="0"/>
              </a:spcAft>
              <a:buClrTx/>
              <a:buSzTx/>
              <a:buFont typeface="Arial" pitchFamily="34" charset="0"/>
              <a:buChar char="•"/>
              <a:tabLst/>
              <a:defRPr/>
            </a:pPr>
            <a:r>
              <a:rPr lang="ar-SA" sz="2800" b="1" dirty="0" smtClean="0">
                <a:latin typeface="+mn-lt"/>
              </a:rPr>
              <a:t>تكلم ببطء ووضوح خاصة عند نقطة الإضحاك حتى لا تفقد عنصر المفاجأة</a:t>
            </a:r>
          </a:p>
          <a:p>
            <a:pPr marL="0" marR="0" lvl="0" indent="108000" algn="just" defTabSz="914400" rtl="1" eaLnBrk="1" fontAlgn="base" latinLnBrk="0" hangingPunct="1">
              <a:lnSpc>
                <a:spcPct val="100000"/>
              </a:lnSpc>
              <a:spcBef>
                <a:spcPts val="0"/>
              </a:spcBef>
              <a:spcAft>
                <a:spcPct val="0"/>
              </a:spcAft>
              <a:buClrTx/>
              <a:buSzTx/>
              <a:buFont typeface="Arial" pitchFamily="34" charset="0"/>
              <a:buChar char="•"/>
              <a:tabLst/>
              <a:defRPr/>
            </a:pPr>
            <a:r>
              <a:rPr lang="ar-SA" sz="2800" b="1" dirty="0" smtClean="0">
                <a:latin typeface="+mn-lt"/>
              </a:rPr>
              <a:t>الفكاهة تعتمد بشكل كبير على أسلوب الإلقاء فاحرص عليه.</a:t>
            </a:r>
          </a:p>
          <a:p>
            <a:pPr marL="0" marR="0" lvl="0" indent="108000" algn="just" defTabSz="914400" rtl="1" eaLnBrk="1" fontAlgn="base" latinLnBrk="0" hangingPunct="1">
              <a:lnSpc>
                <a:spcPct val="100000"/>
              </a:lnSpc>
              <a:spcBef>
                <a:spcPts val="0"/>
              </a:spcBef>
              <a:spcAft>
                <a:spcPct val="0"/>
              </a:spcAft>
              <a:buClrTx/>
              <a:buSzTx/>
              <a:buFont typeface="Arial" pitchFamily="34" charset="0"/>
              <a:buChar char="•"/>
              <a:tabLst/>
              <a:defRPr/>
            </a:pPr>
            <a:endParaRPr kumimoji="0" lang="ar-SA" sz="2800" b="1" i="0" u="none" strike="noStrike" kern="1200" cap="none" spc="0" normalizeH="0" baseline="0" noProof="0" dirty="0" smtClean="0">
              <a:ln>
                <a:noFill/>
              </a:ln>
              <a:solidFill>
                <a:schemeClr val="tx1"/>
              </a:solidFill>
              <a:effectLst/>
              <a:uLnTx/>
              <a:uFillTx/>
              <a:latin typeface="+mn-lt"/>
              <a:ea typeface="+mn-ea"/>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nodePh="1">
                                  <p:stCondLst>
                                    <p:cond delay="0"/>
                                  </p:stCondLst>
                                  <p:endCondLst>
                                    <p:cond evt="begin" delay="0">
                                      <p:tn val="10"/>
                                    </p:cond>
                                  </p:endCondLst>
                                  <p:childTnLst>
                                    <p:set>
                                      <p:cBhvr>
                                        <p:cTn id="11" dur="1" fill="hold">
                                          <p:stCondLst>
                                            <p:cond delay="499"/>
                                          </p:stCondLst>
                                        </p:cTn>
                                        <p:tgtEl>
                                          <p:spTgt spid="121859"/>
                                        </p:tgtEl>
                                        <p:attrNameLst>
                                          <p:attrName>style.visibility</p:attrName>
                                        </p:attrNameLst>
                                      </p:cBhvr>
                                      <p:to>
                                        <p:strVal val="visible"/>
                                      </p:to>
                                    </p:set>
                                    <p:anim to="" calcmode="lin" valueType="num">
                                      <p:cBhvr>
                                        <p:cTn id="12" dur="1" fill="hold"/>
                                        <p:tgtEl>
                                          <p:spTgt spid="12185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22"/>
                                        </p:tgtEl>
                                        <p:attrNameLst>
                                          <p:attrName>style.visibility</p:attrName>
                                        </p:attrNameLst>
                                      </p:cBhvr>
                                      <p:to>
                                        <p:strVal val="visible"/>
                                      </p:to>
                                    </p:set>
                                    <p:anim to="" calcmode="lin" valueType="num">
                                      <p:cBhvr>
                                        <p:cTn id="17" dur="1" fill="hold"/>
                                        <p:tgtEl>
                                          <p:spTgt spid="2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autoUpdateAnimBg="0"/>
      <p:bldP spid="121897" grpId="0" animBg="1"/>
      <p:bldP spid="22"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1446213" y="471488"/>
            <a:ext cx="6477000" cy="792162"/>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a:spcBef>
                <a:spcPct val="50000"/>
              </a:spcBef>
            </a:pPr>
            <a:r>
              <a:rPr lang="ar-SA" sz="4400" b="1" dirty="0" smtClean="0">
                <a:solidFill>
                  <a:srgbClr val="000066"/>
                </a:solidFill>
                <a:latin typeface="Times New Roman" pitchFamily="18" charset="0"/>
              </a:rPr>
              <a:t>الأسلوب (التنوع)</a:t>
            </a:r>
            <a:endParaRPr lang="ar-SA" sz="4400" b="1" dirty="0">
              <a:solidFill>
                <a:srgbClr val="000066"/>
              </a:solidFill>
              <a:latin typeface="Times New Roman" pitchFamily="18" charset="0"/>
            </a:endParaRPr>
          </a:p>
        </p:txBody>
      </p:sp>
      <p:sp>
        <p:nvSpPr>
          <p:cNvPr id="22" name="AutoShape 19" descr="OFFISUPP"/>
          <p:cNvSpPr>
            <a:spLocks noChangeArrowheads="1"/>
          </p:cNvSpPr>
          <p:nvPr/>
        </p:nvSpPr>
        <p:spPr bwMode="auto">
          <a:xfrm>
            <a:off x="381000" y="1447800"/>
            <a:ext cx="9067800" cy="6096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algn="ctr"/>
            <a:r>
              <a:rPr lang="ar-SA" sz="3600" b="1" dirty="0" smtClean="0">
                <a:solidFill>
                  <a:srgbClr val="FFFF00"/>
                </a:solidFill>
              </a:rPr>
              <a:t>ب- الجدية</a:t>
            </a:r>
            <a:endParaRPr lang="en-US" sz="3600" b="1" dirty="0">
              <a:solidFill>
                <a:srgbClr val="FFFF00"/>
              </a:solidFill>
            </a:endParaRPr>
          </a:p>
        </p:txBody>
      </p:sp>
      <p:sp>
        <p:nvSpPr>
          <p:cNvPr id="11" name="Content Placeholder 2"/>
          <p:cNvSpPr txBox="1">
            <a:spLocks/>
          </p:cNvSpPr>
          <p:nvPr/>
        </p:nvSpPr>
        <p:spPr>
          <a:xfrm>
            <a:off x="381000" y="2133600"/>
            <a:ext cx="9067800" cy="2971800"/>
          </a:xfrm>
          <a:prstGeom prst="rect">
            <a:avLst/>
          </a:prstGeom>
        </p:spPr>
        <p:txBody>
          <a:bodyPr/>
          <a:lstStyle/>
          <a:p>
            <a:pPr marL="0" marR="0" lvl="0" indent="108000" algn="just" defTabSz="914400" rtl="1" eaLnBrk="1" fontAlgn="base" latinLnBrk="0" hangingPunct="1">
              <a:lnSpc>
                <a:spcPct val="100000"/>
              </a:lnSpc>
              <a:spcBef>
                <a:spcPts val="0"/>
              </a:spcBef>
              <a:spcAft>
                <a:spcPct val="0"/>
              </a:spcAft>
              <a:buClrTx/>
              <a:buSzTx/>
              <a:buFont typeface="Arial" pitchFamily="34" charset="0"/>
              <a:buChar char="•"/>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ial" pitchFamily="34" charset="0"/>
              </a:rPr>
              <a:t>الأصل في كلمتك الجدية ، ولكن الكلمة</a:t>
            </a:r>
            <a:r>
              <a:rPr kumimoji="0" lang="ar-SA" sz="2800" b="1" i="0" u="none" strike="noStrike" kern="1200" cap="none" spc="0" normalizeH="0" noProof="0" dirty="0" smtClean="0">
                <a:ln>
                  <a:noFill/>
                </a:ln>
                <a:solidFill>
                  <a:schemeClr val="tx1"/>
                </a:solidFill>
                <a:effectLst/>
                <a:uLnTx/>
                <a:uFillTx/>
                <a:latin typeface="+mn-lt"/>
                <a:ea typeface="+mn-ea"/>
                <a:cs typeface="Arial" pitchFamily="34" charset="0"/>
              </a:rPr>
              <a:t> الجادة تماماً تخلو من الروح</a:t>
            </a:r>
            <a:r>
              <a:rPr lang="ar-SA" sz="2800" b="1" dirty="0" smtClean="0">
                <a:latin typeface="+mn-lt"/>
              </a:rPr>
              <a:t>.</a:t>
            </a:r>
          </a:p>
          <a:p>
            <a:pPr marL="0" marR="0" lvl="0" indent="108000" algn="just" defTabSz="914400" rtl="1" eaLnBrk="1" fontAlgn="base" latinLnBrk="0" hangingPunct="1">
              <a:lnSpc>
                <a:spcPct val="100000"/>
              </a:lnSpc>
              <a:spcBef>
                <a:spcPts val="0"/>
              </a:spcBef>
              <a:spcAft>
                <a:spcPct val="0"/>
              </a:spcAft>
              <a:buClrTx/>
              <a:buSzTx/>
              <a:buFont typeface="Arial" pitchFamily="34" charset="0"/>
              <a:buChar char="•"/>
              <a:tabLst/>
              <a:defRPr/>
            </a:pPr>
            <a:r>
              <a:rPr lang="ar-SA" sz="2800" b="1" dirty="0" smtClean="0">
                <a:latin typeface="+mn-lt"/>
              </a:rPr>
              <a:t>لكل مقام مقال ؛ فهناك مواضيع ليس من المناسب الإضحاك فيها مثل الكلام عن القبر ، أو الآخرة ، وهناك مواضيع الإضحاك فيها عنصر فعال مثل المواضيع الاجتماعية.</a:t>
            </a:r>
          </a:p>
          <a:p>
            <a:pPr marL="0" marR="0" lvl="0" indent="108000" algn="just" defTabSz="914400" rtl="1" eaLnBrk="1" fontAlgn="base" latinLnBrk="0" hangingPunct="1">
              <a:lnSpc>
                <a:spcPct val="100000"/>
              </a:lnSpc>
              <a:spcBef>
                <a:spcPts val="0"/>
              </a:spcBef>
              <a:spcAft>
                <a:spcPct val="0"/>
              </a:spcAft>
              <a:buClrTx/>
              <a:buSzTx/>
              <a:buFont typeface="Arial" pitchFamily="34" charset="0"/>
              <a:buChar char="•"/>
              <a:tabLst/>
              <a:defRPr/>
            </a:pPr>
            <a:r>
              <a:rPr lang="ar-SA" sz="2800" b="1" dirty="0" smtClean="0">
                <a:latin typeface="+mn-lt"/>
              </a:rPr>
              <a:t>لا تنتقل من الفكاهة إلى الجدية أو العكس لمجرد إضحاك الناس ، بل لا بد من وجود هدف ، وربط مناسب.</a:t>
            </a:r>
          </a:p>
          <a:p>
            <a:pPr marL="0" marR="0" lvl="0" indent="108000" algn="just" defTabSz="914400" rtl="1" eaLnBrk="1" fontAlgn="base" latinLnBrk="0" hangingPunct="1">
              <a:lnSpc>
                <a:spcPct val="100000"/>
              </a:lnSpc>
              <a:spcBef>
                <a:spcPts val="0"/>
              </a:spcBef>
              <a:spcAft>
                <a:spcPct val="0"/>
              </a:spcAft>
              <a:buClrTx/>
              <a:buSzTx/>
              <a:buFont typeface="Arial" pitchFamily="34" charset="0"/>
              <a:buChar char="•"/>
              <a:tabLst/>
              <a:defRPr/>
            </a:pPr>
            <a:r>
              <a:rPr lang="ar-SA" sz="2800" b="1" dirty="0" smtClean="0">
                <a:latin typeface="+mn-lt"/>
              </a:rPr>
              <a:t>الجدية لا تعنى العبوس فاجعل وجهك سمحاً طلقاً.</a:t>
            </a:r>
          </a:p>
          <a:p>
            <a:pPr marL="0" marR="0" lvl="0" indent="108000" algn="just" defTabSz="914400" rtl="1" eaLnBrk="1" fontAlgn="base" latinLnBrk="0" hangingPunct="1">
              <a:lnSpc>
                <a:spcPct val="100000"/>
              </a:lnSpc>
              <a:spcBef>
                <a:spcPts val="0"/>
              </a:spcBef>
              <a:spcAft>
                <a:spcPct val="0"/>
              </a:spcAft>
              <a:buClrTx/>
              <a:buSzTx/>
              <a:buFont typeface="Arial" pitchFamily="34" charset="0"/>
              <a:buChar char="•"/>
              <a:tabLst/>
              <a:defRPr/>
            </a:pPr>
            <a:endParaRPr kumimoji="0" lang="ar-SA" sz="2800" b="1" i="0" u="none" strike="noStrike" kern="1200" cap="none" spc="0" normalizeH="0" baseline="0" noProof="0" dirty="0" smtClean="0">
              <a:ln>
                <a:noFill/>
              </a:ln>
              <a:solidFill>
                <a:schemeClr val="tx1"/>
              </a:solidFill>
              <a:effectLst/>
              <a:uLnTx/>
              <a:uFillTx/>
              <a:latin typeface="+mn-lt"/>
              <a:ea typeface="+mn-ea"/>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nodePh="1">
                                  <p:stCondLst>
                                    <p:cond delay="0"/>
                                  </p:stCondLst>
                                  <p:endCondLst>
                                    <p:cond evt="begin" delay="0">
                                      <p:tn val="10"/>
                                    </p:cond>
                                  </p:endCondLst>
                                  <p:childTnLst>
                                    <p:set>
                                      <p:cBhvr>
                                        <p:cTn id="11" dur="1" fill="hold">
                                          <p:stCondLst>
                                            <p:cond delay="499"/>
                                          </p:stCondLst>
                                        </p:cTn>
                                        <p:tgtEl>
                                          <p:spTgt spid="121859"/>
                                        </p:tgtEl>
                                        <p:attrNameLst>
                                          <p:attrName>style.visibility</p:attrName>
                                        </p:attrNameLst>
                                      </p:cBhvr>
                                      <p:to>
                                        <p:strVal val="visible"/>
                                      </p:to>
                                    </p:set>
                                    <p:anim to="" calcmode="lin" valueType="num">
                                      <p:cBhvr>
                                        <p:cTn id="12" dur="1" fill="hold"/>
                                        <p:tgtEl>
                                          <p:spTgt spid="12185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22"/>
                                        </p:tgtEl>
                                        <p:attrNameLst>
                                          <p:attrName>style.visibility</p:attrName>
                                        </p:attrNameLst>
                                      </p:cBhvr>
                                      <p:to>
                                        <p:strVal val="visible"/>
                                      </p:to>
                                    </p:set>
                                    <p:anim to="" calcmode="lin" valueType="num">
                                      <p:cBhvr>
                                        <p:cTn id="17" dur="1" fill="hold"/>
                                        <p:tgtEl>
                                          <p:spTgt spid="2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autoUpdateAnimBg="0"/>
      <p:bldP spid="121897" grpId="0" animBg="1"/>
      <p:bldP spid="22"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1446213" y="471488"/>
            <a:ext cx="6477000" cy="792162"/>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a:spcBef>
                <a:spcPct val="50000"/>
              </a:spcBef>
            </a:pPr>
            <a:r>
              <a:rPr lang="ar-SA" sz="4400" b="1" dirty="0" smtClean="0">
                <a:solidFill>
                  <a:srgbClr val="000066"/>
                </a:solidFill>
                <a:latin typeface="Times New Roman" pitchFamily="18" charset="0"/>
              </a:rPr>
              <a:t>الأسلوب (التنوع)</a:t>
            </a:r>
            <a:endParaRPr lang="ar-SA" sz="4400" b="1" dirty="0">
              <a:solidFill>
                <a:srgbClr val="000066"/>
              </a:solidFill>
              <a:latin typeface="Times New Roman" pitchFamily="18" charset="0"/>
            </a:endParaRPr>
          </a:p>
        </p:txBody>
      </p:sp>
      <p:sp>
        <p:nvSpPr>
          <p:cNvPr id="22" name="AutoShape 19" descr="OFFISUPP"/>
          <p:cNvSpPr>
            <a:spLocks noChangeArrowheads="1"/>
          </p:cNvSpPr>
          <p:nvPr/>
        </p:nvSpPr>
        <p:spPr bwMode="auto">
          <a:xfrm>
            <a:off x="457200" y="1371600"/>
            <a:ext cx="8610600" cy="6858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algn="ctr"/>
            <a:r>
              <a:rPr lang="ar-SA" sz="3600" b="1" dirty="0" smtClean="0">
                <a:solidFill>
                  <a:srgbClr val="FFFF00"/>
                </a:solidFill>
              </a:rPr>
              <a:t>ج- العامية</a:t>
            </a:r>
            <a:endParaRPr lang="en-US" sz="3600" b="1" dirty="0">
              <a:solidFill>
                <a:srgbClr val="FFFF00"/>
              </a:solidFill>
            </a:endParaRPr>
          </a:p>
        </p:txBody>
      </p:sp>
      <p:sp>
        <p:nvSpPr>
          <p:cNvPr id="11" name="Content Placeholder 2"/>
          <p:cNvSpPr txBox="1">
            <a:spLocks/>
          </p:cNvSpPr>
          <p:nvPr/>
        </p:nvSpPr>
        <p:spPr>
          <a:xfrm>
            <a:off x="381000" y="2362200"/>
            <a:ext cx="8839200" cy="3124200"/>
          </a:xfrm>
          <a:prstGeom prst="rect">
            <a:avLst/>
          </a:prstGeom>
        </p:spPr>
        <p:txBody>
          <a:bodyPr/>
          <a:lstStyle/>
          <a:p>
            <a:pPr algn="just">
              <a:buFont typeface="Arial" pitchFamily="34" charset="0"/>
              <a:buChar char="•"/>
            </a:pPr>
            <a:r>
              <a:rPr lang="ar-SA" sz="3200" b="1" dirty="0" smtClean="0">
                <a:latin typeface="+mn-lt"/>
              </a:rPr>
              <a:t>الأصل في الحديث أن تتكلم بلغة سليمة واضحة ؛ فلا تلجأ للعامية إلا لهدف مثل</a:t>
            </a:r>
            <a:r>
              <a:rPr lang="ar-SA" sz="3200" b="1" smtClean="0">
                <a:latin typeface="+mn-lt"/>
              </a:rPr>
              <a:t>: </a:t>
            </a:r>
            <a:r>
              <a:rPr lang="ar-SA" sz="3200" b="1" smtClean="0">
                <a:latin typeface="+mn-lt"/>
              </a:rPr>
              <a:t>إلقاء </a:t>
            </a:r>
            <a:r>
              <a:rPr lang="ar-SA" sz="3200" b="1" dirty="0" smtClean="0">
                <a:latin typeface="+mn-lt"/>
              </a:rPr>
              <a:t>الأمثال الشعبية ، أو لترطيب الحديث ، أو لإيجاد الألفة إذا كنت في بلد غير بلدك.</a:t>
            </a:r>
          </a:p>
          <a:p>
            <a:pPr algn="just"/>
            <a:endParaRPr lang="ar-SA" sz="3200" b="1" dirty="0" smtClean="0">
              <a:latin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nodePh="1">
                                  <p:stCondLst>
                                    <p:cond delay="0"/>
                                  </p:stCondLst>
                                  <p:endCondLst>
                                    <p:cond evt="begin" delay="0">
                                      <p:tn val="10"/>
                                    </p:cond>
                                  </p:endCondLst>
                                  <p:childTnLst>
                                    <p:set>
                                      <p:cBhvr>
                                        <p:cTn id="11" dur="1" fill="hold">
                                          <p:stCondLst>
                                            <p:cond delay="499"/>
                                          </p:stCondLst>
                                        </p:cTn>
                                        <p:tgtEl>
                                          <p:spTgt spid="121859"/>
                                        </p:tgtEl>
                                        <p:attrNameLst>
                                          <p:attrName>style.visibility</p:attrName>
                                        </p:attrNameLst>
                                      </p:cBhvr>
                                      <p:to>
                                        <p:strVal val="visible"/>
                                      </p:to>
                                    </p:set>
                                    <p:anim to="" calcmode="lin" valueType="num">
                                      <p:cBhvr>
                                        <p:cTn id="12" dur="1" fill="hold"/>
                                        <p:tgtEl>
                                          <p:spTgt spid="12185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22"/>
                                        </p:tgtEl>
                                        <p:attrNameLst>
                                          <p:attrName>style.visibility</p:attrName>
                                        </p:attrNameLst>
                                      </p:cBhvr>
                                      <p:to>
                                        <p:strVal val="visible"/>
                                      </p:to>
                                    </p:set>
                                    <p:anim to="" calcmode="lin" valueType="num">
                                      <p:cBhvr>
                                        <p:cTn id="17" dur="1" fill="hold"/>
                                        <p:tgtEl>
                                          <p:spTgt spid="2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autoUpdateAnimBg="0"/>
      <p:bldP spid="121897" grpId="0" animBg="1"/>
      <p:bldP spid="22"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1446213" y="471488"/>
            <a:ext cx="6477000" cy="792162"/>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a:spcBef>
                <a:spcPct val="50000"/>
              </a:spcBef>
            </a:pPr>
            <a:r>
              <a:rPr lang="ar-SA" sz="4400" b="1" dirty="0" smtClean="0">
                <a:solidFill>
                  <a:srgbClr val="000066"/>
                </a:solidFill>
                <a:latin typeface="Times New Roman" pitchFamily="18" charset="0"/>
              </a:rPr>
              <a:t>الأسلوب (الوقفات)</a:t>
            </a:r>
            <a:endParaRPr lang="ar-SA" sz="4400" b="1" dirty="0">
              <a:solidFill>
                <a:srgbClr val="000066"/>
              </a:solidFill>
              <a:latin typeface="Times New Roman" pitchFamily="18" charset="0"/>
            </a:endParaRPr>
          </a:p>
        </p:txBody>
      </p:sp>
      <p:sp>
        <p:nvSpPr>
          <p:cNvPr id="11" name="Content Placeholder 2"/>
          <p:cNvSpPr txBox="1">
            <a:spLocks/>
          </p:cNvSpPr>
          <p:nvPr/>
        </p:nvSpPr>
        <p:spPr>
          <a:xfrm>
            <a:off x="381000" y="1371600"/>
            <a:ext cx="8839200" cy="4114800"/>
          </a:xfrm>
          <a:prstGeom prst="rect">
            <a:avLst/>
          </a:prstGeom>
        </p:spPr>
        <p:txBody>
          <a:bodyPr/>
          <a:lstStyle/>
          <a:p>
            <a:pPr lvl="0" algn="just"/>
            <a:r>
              <a:rPr lang="ar-SA" sz="3200" b="1" dirty="0" smtClean="0"/>
              <a:t> خلال حديثك يمر بك كلمات هامة جداً وتشعر أن هذه الكلمات مهمة ويجب التركيز عليها وفهمها جيداً ، فماذا تُراك تفعل في مثل هذه اللحظات؟</a:t>
            </a:r>
            <a:endParaRPr lang="en-US" sz="3200" b="1" dirty="0" smtClean="0"/>
          </a:p>
          <a:p>
            <a:pPr algn="just"/>
            <a:r>
              <a:rPr lang="ar-SA" sz="3200" b="1" dirty="0" smtClean="0"/>
              <a:t> إن أفضل طريقة توصلك إلى أن يركّز الجمهور على مثل هذه الكلمات هو أن تقلل من سرعتك الإلقائية ثم تضغط بصوتك على هذه الكلمات حتى لا تكاد أن تخرجها من مخارجها  .. وفي تلك اللحظات فسترى جميع المستمعين مشدودين إليك تماماً ..</a:t>
            </a:r>
            <a:endParaRPr lang="ar-SA" sz="3200" b="1" dirty="0" smtClean="0">
              <a:latin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nodePh="1">
                                  <p:stCondLst>
                                    <p:cond delay="0"/>
                                  </p:stCondLst>
                                  <p:endCondLst>
                                    <p:cond evt="begin" delay="0">
                                      <p:tn val="10"/>
                                    </p:cond>
                                  </p:endCondLst>
                                  <p:childTnLst>
                                    <p:set>
                                      <p:cBhvr>
                                        <p:cTn id="11" dur="1" fill="hold">
                                          <p:stCondLst>
                                            <p:cond delay="499"/>
                                          </p:stCondLst>
                                        </p:cTn>
                                        <p:tgtEl>
                                          <p:spTgt spid="121859"/>
                                        </p:tgtEl>
                                        <p:attrNameLst>
                                          <p:attrName>style.visibility</p:attrName>
                                        </p:attrNameLst>
                                      </p:cBhvr>
                                      <p:to>
                                        <p:strVal val="visible"/>
                                      </p:to>
                                    </p:set>
                                    <p:anim to="" calcmode="lin" valueType="num">
                                      <p:cBhvr>
                                        <p:cTn id="12" dur="1" fill="hold"/>
                                        <p:tgtEl>
                                          <p:spTgt spid="12185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autoUpdateAnimBg="0"/>
      <p:bldP spid="12189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1446213" y="471488"/>
            <a:ext cx="6477000" cy="792162"/>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a:spcBef>
                <a:spcPct val="50000"/>
              </a:spcBef>
            </a:pPr>
            <a:r>
              <a:rPr lang="ar-SA" sz="4400" b="1" dirty="0" smtClean="0">
                <a:solidFill>
                  <a:srgbClr val="000066"/>
                </a:solidFill>
                <a:latin typeface="Times New Roman" pitchFamily="18" charset="0"/>
              </a:rPr>
              <a:t>الأسلوب (الوقفات)</a:t>
            </a:r>
            <a:endParaRPr lang="ar-SA" sz="4400" b="1" dirty="0">
              <a:solidFill>
                <a:srgbClr val="000066"/>
              </a:solidFill>
              <a:latin typeface="Times New Roman" pitchFamily="18" charset="0"/>
            </a:endParaRPr>
          </a:p>
        </p:txBody>
      </p:sp>
      <p:sp>
        <p:nvSpPr>
          <p:cNvPr id="11" name="Content Placeholder 2"/>
          <p:cNvSpPr txBox="1">
            <a:spLocks/>
          </p:cNvSpPr>
          <p:nvPr/>
        </p:nvSpPr>
        <p:spPr>
          <a:xfrm>
            <a:off x="381000" y="2209800"/>
            <a:ext cx="8839200" cy="3581400"/>
          </a:xfrm>
          <a:prstGeom prst="rect">
            <a:avLst/>
          </a:prstGeom>
        </p:spPr>
        <p:txBody>
          <a:bodyPr/>
          <a:lstStyle/>
          <a:p>
            <a:pPr lvl="0" algn="just"/>
            <a:r>
              <a:rPr lang="ar-SA" sz="3200" b="1" dirty="0" smtClean="0"/>
              <a:t>تعلم كيف تستخدم قوة الصمت ولو لثوان ، وذلك بأن تكون منهمكاً في شرح موضوع معين ، ثم وفي لحظة مفاجئة تقف عن الكلام وتصمت لمدة خمس ثوان فقط .. فهذه اللحظات البسيطة تجعل الجميع مباشرة ينظر إليك .. فالنائم يستيقظ ..  والسرحان ينتبه .. فالوقت مهيأ لأن تذكر شيئاً مهماً لديك بعد أن جذبت الأنظار.</a:t>
            </a:r>
          </a:p>
          <a:p>
            <a:pPr lvl="0" algn="just"/>
            <a:r>
              <a:rPr lang="ar-SA" sz="3200" b="1" dirty="0" smtClean="0"/>
              <a:t>وتذكر أن الوقفات الهامة تبدو  لديك أطول مما تبدو للجمهور فلا تستعجل ، وهناك وقفات مهمة لابد منها:</a:t>
            </a:r>
            <a:endParaRPr lang="ar-SA" sz="3200" b="1" dirty="0" smtClean="0">
              <a:latin typeface="+mn-lt"/>
            </a:endParaRPr>
          </a:p>
        </p:txBody>
      </p:sp>
      <p:sp>
        <p:nvSpPr>
          <p:cNvPr id="5" name="AutoShape 19" descr="OFFISUPP"/>
          <p:cNvSpPr>
            <a:spLocks noChangeArrowheads="1"/>
          </p:cNvSpPr>
          <p:nvPr/>
        </p:nvSpPr>
        <p:spPr bwMode="auto">
          <a:xfrm>
            <a:off x="533400" y="1371600"/>
            <a:ext cx="8610600" cy="7620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algn="ctr"/>
            <a:r>
              <a:rPr lang="ar-SA" sz="3600" b="1" dirty="0" smtClean="0">
                <a:solidFill>
                  <a:srgbClr val="FFFF00"/>
                </a:solidFill>
              </a:rPr>
              <a:t>الوقفات السحرية</a:t>
            </a:r>
            <a:endParaRPr lang="en-US" sz="3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nodePh="1">
                                  <p:stCondLst>
                                    <p:cond delay="0"/>
                                  </p:stCondLst>
                                  <p:endCondLst>
                                    <p:cond evt="begin" delay="0">
                                      <p:tn val="10"/>
                                    </p:cond>
                                  </p:endCondLst>
                                  <p:childTnLst>
                                    <p:set>
                                      <p:cBhvr>
                                        <p:cTn id="11" dur="1" fill="hold">
                                          <p:stCondLst>
                                            <p:cond delay="499"/>
                                          </p:stCondLst>
                                        </p:cTn>
                                        <p:tgtEl>
                                          <p:spTgt spid="121859"/>
                                        </p:tgtEl>
                                        <p:attrNameLst>
                                          <p:attrName>style.visibility</p:attrName>
                                        </p:attrNameLst>
                                      </p:cBhvr>
                                      <p:to>
                                        <p:strVal val="visible"/>
                                      </p:to>
                                    </p:set>
                                    <p:anim to="" calcmode="lin" valueType="num">
                                      <p:cBhvr>
                                        <p:cTn id="12" dur="1" fill="hold"/>
                                        <p:tgtEl>
                                          <p:spTgt spid="12185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5"/>
                                        </p:tgtEl>
                                        <p:attrNameLst>
                                          <p:attrName>style.visibility</p:attrName>
                                        </p:attrNameLst>
                                      </p:cBhvr>
                                      <p:to>
                                        <p:strVal val="visible"/>
                                      </p:to>
                                    </p:set>
                                    <p:anim to="" calcmode="lin" valueType="num">
                                      <p:cBhvr>
                                        <p:cTn id="17" dur="1" fill="hold"/>
                                        <p:tgtEl>
                                          <p:spTgt spid="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autoUpdateAnimBg="0"/>
      <p:bldP spid="121897" grpId="0" animBg="1"/>
      <p:bldP spid="5"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1446213" y="471488"/>
            <a:ext cx="6477000" cy="792162"/>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a:spcBef>
                <a:spcPct val="50000"/>
              </a:spcBef>
            </a:pPr>
            <a:r>
              <a:rPr lang="ar-SA" sz="4400" b="1" dirty="0" smtClean="0">
                <a:solidFill>
                  <a:srgbClr val="000066"/>
                </a:solidFill>
                <a:latin typeface="Times New Roman" pitchFamily="18" charset="0"/>
              </a:rPr>
              <a:t>الأسلوب (الوقفات)</a:t>
            </a:r>
            <a:endParaRPr lang="ar-SA" sz="4400" b="1" dirty="0">
              <a:solidFill>
                <a:srgbClr val="000066"/>
              </a:solidFill>
              <a:latin typeface="Times New Roman" pitchFamily="18" charset="0"/>
            </a:endParaRPr>
          </a:p>
        </p:txBody>
      </p:sp>
      <p:sp>
        <p:nvSpPr>
          <p:cNvPr id="11" name="Content Placeholder 2"/>
          <p:cNvSpPr txBox="1">
            <a:spLocks/>
          </p:cNvSpPr>
          <p:nvPr/>
        </p:nvSpPr>
        <p:spPr>
          <a:xfrm>
            <a:off x="381000" y="1981200"/>
            <a:ext cx="8839200" cy="3810000"/>
          </a:xfrm>
          <a:prstGeom prst="rect">
            <a:avLst/>
          </a:prstGeom>
        </p:spPr>
        <p:txBody>
          <a:bodyPr/>
          <a:lstStyle/>
          <a:p>
            <a:pPr marL="514350" lvl="0" indent="-514350" algn="just">
              <a:buFont typeface="+mj-lt"/>
              <a:buAutoNum type="arabicPeriod"/>
            </a:pPr>
            <a:r>
              <a:rPr lang="ar-SA" sz="3200" b="1" dirty="0" smtClean="0">
                <a:latin typeface="+mn-lt"/>
              </a:rPr>
              <a:t>بعد البدء.</a:t>
            </a:r>
          </a:p>
          <a:p>
            <a:pPr marL="514350" lvl="0" indent="-514350" algn="just">
              <a:buFont typeface="+mj-lt"/>
              <a:buAutoNum type="arabicPeriod"/>
            </a:pPr>
            <a:r>
              <a:rPr lang="ar-SA" sz="3200" b="1" dirty="0" smtClean="0">
                <a:latin typeface="+mn-lt"/>
              </a:rPr>
              <a:t>قبل الكلام.</a:t>
            </a:r>
          </a:p>
          <a:p>
            <a:pPr marL="514350" lvl="0" indent="-514350" algn="just">
              <a:buFont typeface="+mj-lt"/>
              <a:buAutoNum type="arabicPeriod"/>
            </a:pPr>
            <a:r>
              <a:rPr lang="ar-SA" sz="3200" b="1" dirty="0" smtClean="0">
                <a:latin typeface="+mn-lt"/>
              </a:rPr>
              <a:t>قبل أن تسأل.</a:t>
            </a:r>
          </a:p>
          <a:p>
            <a:pPr marL="514350" lvl="0" indent="-514350" algn="just">
              <a:buFont typeface="+mj-lt"/>
              <a:buAutoNum type="arabicPeriod"/>
            </a:pPr>
            <a:r>
              <a:rPr lang="ar-SA" sz="3200" b="1" dirty="0" smtClean="0">
                <a:latin typeface="+mn-lt"/>
              </a:rPr>
              <a:t>قبل العنصر الجديد.</a:t>
            </a:r>
          </a:p>
          <a:p>
            <a:pPr marL="514350" lvl="0" indent="-514350" algn="just">
              <a:buFont typeface="+mj-lt"/>
              <a:buAutoNum type="arabicPeriod"/>
            </a:pPr>
            <a:r>
              <a:rPr lang="ar-SA" sz="3200" b="1" dirty="0" smtClean="0">
                <a:latin typeface="+mn-lt"/>
              </a:rPr>
              <a:t>قبل وبعد كل ترقيم جديد.</a:t>
            </a:r>
          </a:p>
          <a:p>
            <a:pPr marL="514350" lvl="0" indent="-514350" algn="just">
              <a:buFont typeface="+mj-lt"/>
              <a:buAutoNum type="arabicPeriod"/>
            </a:pPr>
            <a:r>
              <a:rPr lang="ar-SA" sz="3200" b="1" dirty="0" smtClean="0">
                <a:latin typeface="+mn-lt"/>
              </a:rPr>
              <a:t>عند التصفيق.</a:t>
            </a:r>
          </a:p>
          <a:p>
            <a:pPr marL="514350" lvl="0" indent="-514350" algn="just">
              <a:buFont typeface="+mj-lt"/>
              <a:buAutoNum type="arabicPeriod"/>
            </a:pPr>
            <a:r>
              <a:rPr lang="ar-SA" sz="3200" b="1" dirty="0" smtClean="0">
                <a:latin typeface="+mn-lt"/>
              </a:rPr>
              <a:t>بعد الكلمة الأخير.</a:t>
            </a:r>
          </a:p>
          <a:p>
            <a:pPr marL="514350" lvl="0" indent="-514350" algn="just">
              <a:buFont typeface="+mj-lt"/>
              <a:buAutoNum type="arabicPeriod"/>
            </a:pPr>
            <a:r>
              <a:rPr lang="ar-SA" sz="3200" b="1" dirty="0" smtClean="0">
                <a:latin typeface="+mn-lt"/>
              </a:rPr>
              <a:t>قبل قولك شكراً.</a:t>
            </a:r>
          </a:p>
        </p:txBody>
      </p:sp>
      <p:sp>
        <p:nvSpPr>
          <p:cNvPr id="5" name="AutoShape 19" descr="OFFISUPP"/>
          <p:cNvSpPr>
            <a:spLocks noChangeArrowheads="1"/>
          </p:cNvSpPr>
          <p:nvPr/>
        </p:nvSpPr>
        <p:spPr bwMode="auto">
          <a:xfrm>
            <a:off x="990600" y="1371600"/>
            <a:ext cx="7391400" cy="6096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algn="ctr"/>
            <a:r>
              <a:rPr lang="ar-SA" sz="3600" b="1" dirty="0" smtClean="0">
                <a:solidFill>
                  <a:srgbClr val="FFFF00"/>
                </a:solidFill>
              </a:rPr>
              <a:t>مواضع الوقفات</a:t>
            </a:r>
            <a:endParaRPr lang="en-US" sz="3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nodePh="1">
                                  <p:stCondLst>
                                    <p:cond delay="0"/>
                                  </p:stCondLst>
                                  <p:endCondLst>
                                    <p:cond evt="begin" delay="0">
                                      <p:tn val="10"/>
                                    </p:cond>
                                  </p:endCondLst>
                                  <p:childTnLst>
                                    <p:set>
                                      <p:cBhvr>
                                        <p:cTn id="11" dur="1" fill="hold">
                                          <p:stCondLst>
                                            <p:cond delay="499"/>
                                          </p:stCondLst>
                                        </p:cTn>
                                        <p:tgtEl>
                                          <p:spTgt spid="121859"/>
                                        </p:tgtEl>
                                        <p:attrNameLst>
                                          <p:attrName>style.visibility</p:attrName>
                                        </p:attrNameLst>
                                      </p:cBhvr>
                                      <p:to>
                                        <p:strVal val="visible"/>
                                      </p:to>
                                    </p:set>
                                    <p:anim to="" calcmode="lin" valueType="num">
                                      <p:cBhvr>
                                        <p:cTn id="12" dur="1" fill="hold"/>
                                        <p:tgtEl>
                                          <p:spTgt spid="12185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5"/>
                                        </p:tgtEl>
                                        <p:attrNameLst>
                                          <p:attrName>style.visibility</p:attrName>
                                        </p:attrNameLst>
                                      </p:cBhvr>
                                      <p:to>
                                        <p:strVal val="visible"/>
                                      </p:to>
                                    </p:set>
                                    <p:anim to="" calcmode="lin" valueType="num">
                                      <p:cBhvr>
                                        <p:cTn id="17" dur="1" fill="hold"/>
                                        <p:tgtEl>
                                          <p:spTgt spid="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autoUpdateAnimBg="0"/>
      <p:bldP spid="121897" grpId="0" animBg="1"/>
      <p:bldP spid="5"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13</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3951</TotalTime>
  <Words>692</Words>
  <Application>Microsoft Office PowerPoint</Application>
  <PresentationFormat>A4 Paper (210x297 mm)‎</PresentationFormat>
  <Paragraphs>83</Paragraphs>
  <Slides>13</Slides>
  <Notes>13</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المحاضرة السابعة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السراج</cp:lastModifiedBy>
  <cp:revision>204</cp:revision>
  <dcterms:created xsi:type="dcterms:W3CDTF">2009-10-14T19:14:34Z</dcterms:created>
  <dcterms:modified xsi:type="dcterms:W3CDTF">2010-11-06T04:18:21Z</dcterms:modified>
</cp:coreProperties>
</file>