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59" r:id="rId5"/>
    <p:sldId id="268" r:id="rId6"/>
    <p:sldId id="277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FF33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282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E8661-BF61-41CE-958D-83521F8D7B7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8A5E133-E56C-4CC9-BF0B-1B1C923E4DB7}">
      <dgm:prSet/>
      <dgm:spPr/>
      <dgm:t>
        <a:bodyPr/>
        <a:lstStyle/>
        <a:p>
          <a:pPr rtl="1"/>
          <a:r>
            <a:rPr lang="ar-SA" b="1" dirty="0" smtClean="0"/>
            <a:t>مقدمة</a:t>
          </a:r>
          <a:endParaRPr lang="ar-SA" dirty="0"/>
        </a:p>
      </dgm:t>
    </dgm:pt>
    <dgm:pt modelId="{C3CD8357-172A-4376-9BAE-FE83B557FD27}" type="parTrans" cxnId="{E1969277-A9FF-4625-A435-FBAF757E170C}">
      <dgm:prSet/>
      <dgm:spPr/>
      <dgm:t>
        <a:bodyPr/>
        <a:lstStyle/>
        <a:p>
          <a:pPr rtl="1"/>
          <a:endParaRPr lang="ar-SA"/>
        </a:p>
      </dgm:t>
    </dgm:pt>
    <dgm:pt modelId="{C50BD321-F701-438C-9AF0-34C86F6D6B95}" type="sibTrans" cxnId="{E1969277-A9FF-4625-A435-FBAF757E170C}">
      <dgm:prSet/>
      <dgm:spPr/>
      <dgm:t>
        <a:bodyPr/>
        <a:lstStyle/>
        <a:p>
          <a:pPr rtl="1"/>
          <a:endParaRPr lang="ar-SA"/>
        </a:p>
      </dgm:t>
    </dgm:pt>
    <dgm:pt modelId="{65BB59B0-9AA3-48B6-B54E-B935B846720B}">
      <dgm:prSet/>
      <dgm:spPr/>
      <dgm:t>
        <a:bodyPr/>
        <a:lstStyle/>
        <a:p>
          <a:pPr rtl="1"/>
          <a:r>
            <a:rPr lang="ar-SA" b="1" dirty="0" smtClean="0"/>
            <a:t>النعت: تعريفه</a:t>
          </a:r>
          <a:endParaRPr lang="ar-SA" dirty="0"/>
        </a:p>
      </dgm:t>
    </dgm:pt>
    <dgm:pt modelId="{D889625C-158F-4335-985A-4E0BD4746D57}" type="parTrans" cxnId="{14257F1C-EC15-4074-8D3D-61EE6767A2BF}">
      <dgm:prSet/>
      <dgm:spPr/>
      <dgm:t>
        <a:bodyPr/>
        <a:lstStyle/>
        <a:p>
          <a:pPr rtl="1"/>
          <a:endParaRPr lang="ar-SA"/>
        </a:p>
      </dgm:t>
    </dgm:pt>
    <dgm:pt modelId="{76DC7743-009A-42E6-9ADD-5837708E36E1}" type="sibTrans" cxnId="{14257F1C-EC15-4074-8D3D-61EE6767A2BF}">
      <dgm:prSet/>
      <dgm:spPr/>
      <dgm:t>
        <a:bodyPr/>
        <a:lstStyle/>
        <a:p>
          <a:pPr rtl="1"/>
          <a:endParaRPr lang="ar-SA"/>
        </a:p>
      </dgm:t>
    </dgm:pt>
    <dgm:pt modelId="{6B7E4555-AA8D-43EE-B1F6-5F9665539992}">
      <dgm:prSet/>
      <dgm:spPr/>
      <dgm:t>
        <a:bodyPr/>
        <a:lstStyle/>
        <a:p>
          <a:pPr rtl="1"/>
          <a:r>
            <a:rPr lang="ar-SA" b="1" dirty="0" smtClean="0"/>
            <a:t>النعت </a:t>
          </a:r>
          <a:r>
            <a:rPr lang="ar-SA" b="1" dirty="0" err="1" smtClean="0"/>
            <a:t>السببي</a:t>
          </a:r>
          <a:endParaRPr lang="ar-SA" dirty="0"/>
        </a:p>
      </dgm:t>
    </dgm:pt>
    <dgm:pt modelId="{5EBDE817-EBAF-4128-A08E-4210DC7AFEE6}" type="parTrans" cxnId="{64A160E6-0DE1-42DF-8AB4-716F4B98AE99}">
      <dgm:prSet/>
      <dgm:spPr/>
      <dgm:t>
        <a:bodyPr/>
        <a:lstStyle/>
        <a:p>
          <a:pPr rtl="1"/>
          <a:endParaRPr lang="ar-SA"/>
        </a:p>
      </dgm:t>
    </dgm:pt>
    <dgm:pt modelId="{AE027010-64BA-4846-92C4-0CDB38B0FBE0}" type="sibTrans" cxnId="{64A160E6-0DE1-42DF-8AB4-716F4B98AE99}">
      <dgm:prSet/>
      <dgm:spPr/>
      <dgm:t>
        <a:bodyPr/>
        <a:lstStyle/>
        <a:p>
          <a:pPr rtl="1"/>
          <a:endParaRPr lang="ar-SA"/>
        </a:p>
      </dgm:t>
    </dgm:pt>
    <dgm:pt modelId="{83316B0C-A483-4FE5-B0FC-22BF26639229}">
      <dgm:prSet/>
      <dgm:spPr/>
      <dgm:t>
        <a:bodyPr/>
        <a:lstStyle/>
        <a:p>
          <a:pPr rtl="1"/>
          <a:r>
            <a:rPr lang="ar-SA" b="1" dirty="0" smtClean="0"/>
            <a:t>ما ينعت </a:t>
          </a:r>
          <a:r>
            <a:rPr lang="ar-SA" b="1" dirty="0" err="1" smtClean="0"/>
            <a:t>به</a:t>
          </a:r>
          <a:endParaRPr lang="ar-SA" dirty="0"/>
        </a:p>
      </dgm:t>
    </dgm:pt>
    <dgm:pt modelId="{F9A421C4-925C-498A-8B01-32CFDDA784D9}" type="parTrans" cxnId="{862B68EE-D5DB-43E1-A433-F47AFE4E29B2}">
      <dgm:prSet/>
      <dgm:spPr/>
      <dgm:t>
        <a:bodyPr/>
        <a:lstStyle/>
        <a:p>
          <a:pPr rtl="1"/>
          <a:endParaRPr lang="ar-SA"/>
        </a:p>
      </dgm:t>
    </dgm:pt>
    <dgm:pt modelId="{34C7352C-5080-49C1-8878-A9D70CC107C6}" type="sibTrans" cxnId="{862B68EE-D5DB-43E1-A433-F47AFE4E29B2}">
      <dgm:prSet/>
      <dgm:spPr/>
      <dgm:t>
        <a:bodyPr/>
        <a:lstStyle/>
        <a:p>
          <a:pPr rtl="1"/>
          <a:endParaRPr lang="ar-SA"/>
        </a:p>
      </dgm:t>
    </dgm:pt>
    <dgm:pt modelId="{5758738D-030E-4899-AF59-3E4F7DDCF9E0}">
      <dgm:prSet/>
      <dgm:spPr/>
      <dgm:t>
        <a:bodyPr/>
        <a:lstStyle/>
        <a:p>
          <a:pPr rtl="1"/>
          <a:r>
            <a:rPr lang="ar-SA" b="1" dirty="0" smtClean="0"/>
            <a:t>أغراض النعت</a:t>
          </a:r>
          <a:endParaRPr lang="ar-SA" dirty="0"/>
        </a:p>
      </dgm:t>
    </dgm:pt>
    <dgm:pt modelId="{F342C0EF-06F8-4655-BE43-DC9FD143F3D2}" type="parTrans" cxnId="{51A485FA-E729-4EBA-90FB-74F1DA1C11CE}">
      <dgm:prSet/>
      <dgm:spPr/>
      <dgm:t>
        <a:bodyPr/>
        <a:lstStyle/>
        <a:p>
          <a:pPr rtl="1"/>
          <a:endParaRPr lang="ar-SA"/>
        </a:p>
      </dgm:t>
    </dgm:pt>
    <dgm:pt modelId="{D06201F2-4358-482E-9193-EA8A75BC1C9C}" type="sibTrans" cxnId="{51A485FA-E729-4EBA-90FB-74F1DA1C11CE}">
      <dgm:prSet/>
      <dgm:spPr/>
      <dgm:t>
        <a:bodyPr/>
        <a:lstStyle/>
        <a:p>
          <a:pPr rtl="1"/>
          <a:endParaRPr lang="ar-SA"/>
        </a:p>
      </dgm:t>
    </dgm:pt>
    <dgm:pt modelId="{E112847F-AB1D-478F-9612-D33B8641C9ED}" type="pres">
      <dgm:prSet presAssocID="{551E8661-BF61-41CE-958D-83521F8D7B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1FE83A0-6B8C-4447-BAF7-18120D81D08A}" type="pres">
      <dgm:prSet presAssocID="{18A5E133-E56C-4CC9-BF0B-1B1C923E4DB7}" presName="linNode" presStyleCnt="0"/>
      <dgm:spPr/>
    </dgm:pt>
    <dgm:pt modelId="{42ED7B07-416E-4897-849A-8708DF0E7099}" type="pres">
      <dgm:prSet presAssocID="{18A5E133-E56C-4CC9-BF0B-1B1C923E4DB7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EC8D6D-9EC4-4730-97D4-26553410E848}" type="pres">
      <dgm:prSet presAssocID="{C50BD321-F701-438C-9AF0-34C86F6D6B95}" presName="sp" presStyleCnt="0"/>
      <dgm:spPr/>
    </dgm:pt>
    <dgm:pt modelId="{7B482707-1904-44FB-AA37-DF63CADB34CE}" type="pres">
      <dgm:prSet presAssocID="{65BB59B0-9AA3-48B6-B54E-B935B846720B}" presName="linNode" presStyleCnt="0"/>
      <dgm:spPr/>
    </dgm:pt>
    <dgm:pt modelId="{D7B6721F-728B-4612-BB84-BEF6A67DD902}" type="pres">
      <dgm:prSet presAssocID="{65BB59B0-9AA3-48B6-B54E-B935B846720B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D8AA6FA-E0DC-42E2-AB43-CDF862B0189C}" type="pres">
      <dgm:prSet presAssocID="{76DC7743-009A-42E6-9ADD-5837708E36E1}" presName="sp" presStyleCnt="0"/>
      <dgm:spPr/>
    </dgm:pt>
    <dgm:pt modelId="{32E66A57-E2E2-4F7D-B21B-5672B28C73B5}" type="pres">
      <dgm:prSet presAssocID="{83316B0C-A483-4FE5-B0FC-22BF26639229}" presName="linNode" presStyleCnt="0"/>
      <dgm:spPr/>
    </dgm:pt>
    <dgm:pt modelId="{2C3DE78E-C337-4129-853C-D36DDB791B8B}" type="pres">
      <dgm:prSet presAssocID="{83316B0C-A483-4FE5-B0FC-22BF26639229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56E6C01-259A-4A58-8212-686AD6688352}" type="pres">
      <dgm:prSet presAssocID="{34C7352C-5080-49C1-8878-A9D70CC107C6}" presName="sp" presStyleCnt="0"/>
      <dgm:spPr/>
    </dgm:pt>
    <dgm:pt modelId="{B14FCE23-C788-43AC-878A-18C05F437976}" type="pres">
      <dgm:prSet presAssocID="{5758738D-030E-4899-AF59-3E4F7DDCF9E0}" presName="linNode" presStyleCnt="0"/>
      <dgm:spPr/>
    </dgm:pt>
    <dgm:pt modelId="{DDA7909A-D798-4910-AF23-E5B73249A5ED}" type="pres">
      <dgm:prSet presAssocID="{5758738D-030E-4899-AF59-3E4F7DDCF9E0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B809A9-2E65-46F4-B8CF-04ADBA0B2D1F}" type="pres">
      <dgm:prSet presAssocID="{D06201F2-4358-482E-9193-EA8A75BC1C9C}" presName="sp" presStyleCnt="0"/>
      <dgm:spPr/>
    </dgm:pt>
    <dgm:pt modelId="{CD3D9E6B-19F4-4710-A7AF-2AE4D7666C5A}" type="pres">
      <dgm:prSet presAssocID="{6B7E4555-AA8D-43EE-B1F6-5F9665539992}" presName="linNode" presStyleCnt="0"/>
      <dgm:spPr/>
    </dgm:pt>
    <dgm:pt modelId="{5598E528-AC28-4A64-ABCA-C37128E6EBDB}" type="pres">
      <dgm:prSet presAssocID="{6B7E4555-AA8D-43EE-B1F6-5F9665539992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1A485FA-E729-4EBA-90FB-74F1DA1C11CE}" srcId="{551E8661-BF61-41CE-958D-83521F8D7B78}" destId="{5758738D-030E-4899-AF59-3E4F7DDCF9E0}" srcOrd="3" destOrd="0" parTransId="{F342C0EF-06F8-4655-BE43-DC9FD143F3D2}" sibTransId="{D06201F2-4358-482E-9193-EA8A75BC1C9C}"/>
    <dgm:cxn modelId="{E1969277-A9FF-4625-A435-FBAF757E170C}" srcId="{551E8661-BF61-41CE-958D-83521F8D7B78}" destId="{18A5E133-E56C-4CC9-BF0B-1B1C923E4DB7}" srcOrd="0" destOrd="0" parTransId="{C3CD8357-172A-4376-9BAE-FE83B557FD27}" sibTransId="{C50BD321-F701-438C-9AF0-34C86F6D6B95}"/>
    <dgm:cxn modelId="{430C5F6B-9E77-4D29-8882-584AEED5E5FE}" type="presOf" srcId="{65BB59B0-9AA3-48B6-B54E-B935B846720B}" destId="{D7B6721F-728B-4612-BB84-BEF6A67DD902}" srcOrd="0" destOrd="0" presId="urn:microsoft.com/office/officeart/2005/8/layout/vList5"/>
    <dgm:cxn modelId="{B3046D2C-3339-4036-BD3E-5EDC98CBB001}" type="presOf" srcId="{5758738D-030E-4899-AF59-3E4F7DDCF9E0}" destId="{DDA7909A-D798-4910-AF23-E5B73249A5ED}" srcOrd="0" destOrd="0" presId="urn:microsoft.com/office/officeart/2005/8/layout/vList5"/>
    <dgm:cxn modelId="{862B68EE-D5DB-43E1-A433-F47AFE4E29B2}" srcId="{551E8661-BF61-41CE-958D-83521F8D7B78}" destId="{83316B0C-A483-4FE5-B0FC-22BF26639229}" srcOrd="2" destOrd="0" parTransId="{F9A421C4-925C-498A-8B01-32CFDDA784D9}" sibTransId="{34C7352C-5080-49C1-8878-A9D70CC107C6}"/>
    <dgm:cxn modelId="{14257F1C-EC15-4074-8D3D-61EE6767A2BF}" srcId="{551E8661-BF61-41CE-958D-83521F8D7B78}" destId="{65BB59B0-9AA3-48B6-B54E-B935B846720B}" srcOrd="1" destOrd="0" parTransId="{D889625C-158F-4335-985A-4E0BD4746D57}" sibTransId="{76DC7743-009A-42E6-9ADD-5837708E36E1}"/>
    <dgm:cxn modelId="{8747D1F2-A192-48C3-A8CA-811B3D3A55F0}" type="presOf" srcId="{551E8661-BF61-41CE-958D-83521F8D7B78}" destId="{E112847F-AB1D-478F-9612-D33B8641C9ED}" srcOrd="0" destOrd="0" presId="urn:microsoft.com/office/officeart/2005/8/layout/vList5"/>
    <dgm:cxn modelId="{64A160E6-0DE1-42DF-8AB4-716F4B98AE99}" srcId="{551E8661-BF61-41CE-958D-83521F8D7B78}" destId="{6B7E4555-AA8D-43EE-B1F6-5F9665539992}" srcOrd="4" destOrd="0" parTransId="{5EBDE817-EBAF-4128-A08E-4210DC7AFEE6}" sibTransId="{AE027010-64BA-4846-92C4-0CDB38B0FBE0}"/>
    <dgm:cxn modelId="{F16EB9B4-17B3-4750-B579-47A88D55ED3B}" type="presOf" srcId="{18A5E133-E56C-4CC9-BF0B-1B1C923E4DB7}" destId="{42ED7B07-416E-4897-849A-8708DF0E7099}" srcOrd="0" destOrd="0" presId="urn:microsoft.com/office/officeart/2005/8/layout/vList5"/>
    <dgm:cxn modelId="{5290F73C-2A2B-4BC8-99CE-450954D5CECB}" type="presOf" srcId="{83316B0C-A483-4FE5-B0FC-22BF26639229}" destId="{2C3DE78E-C337-4129-853C-D36DDB791B8B}" srcOrd="0" destOrd="0" presId="urn:microsoft.com/office/officeart/2005/8/layout/vList5"/>
    <dgm:cxn modelId="{545E4222-5F64-4D04-B70E-AA2DF94C64B4}" type="presOf" srcId="{6B7E4555-AA8D-43EE-B1F6-5F9665539992}" destId="{5598E528-AC28-4A64-ABCA-C37128E6EBDB}" srcOrd="0" destOrd="0" presId="urn:microsoft.com/office/officeart/2005/8/layout/vList5"/>
    <dgm:cxn modelId="{3ED59166-5D3A-4C38-A21D-70587F0F0A25}" type="presParOf" srcId="{E112847F-AB1D-478F-9612-D33B8641C9ED}" destId="{C1FE83A0-6B8C-4447-BAF7-18120D81D08A}" srcOrd="0" destOrd="0" presId="urn:microsoft.com/office/officeart/2005/8/layout/vList5"/>
    <dgm:cxn modelId="{34E199FB-8D26-4783-847C-7AACAAB6BFBE}" type="presParOf" srcId="{C1FE83A0-6B8C-4447-BAF7-18120D81D08A}" destId="{42ED7B07-416E-4897-849A-8708DF0E7099}" srcOrd="0" destOrd="0" presId="urn:microsoft.com/office/officeart/2005/8/layout/vList5"/>
    <dgm:cxn modelId="{C3FC6574-C7FE-4414-9473-0BB0B514BCB2}" type="presParOf" srcId="{E112847F-AB1D-478F-9612-D33B8641C9ED}" destId="{E4EC8D6D-9EC4-4730-97D4-26553410E848}" srcOrd="1" destOrd="0" presId="urn:microsoft.com/office/officeart/2005/8/layout/vList5"/>
    <dgm:cxn modelId="{49EDB0BB-96BB-490F-B988-2E0093729828}" type="presParOf" srcId="{E112847F-AB1D-478F-9612-D33B8641C9ED}" destId="{7B482707-1904-44FB-AA37-DF63CADB34CE}" srcOrd="2" destOrd="0" presId="urn:microsoft.com/office/officeart/2005/8/layout/vList5"/>
    <dgm:cxn modelId="{49785BEA-3FB7-4DEC-9368-C804D0BC54C8}" type="presParOf" srcId="{7B482707-1904-44FB-AA37-DF63CADB34CE}" destId="{D7B6721F-728B-4612-BB84-BEF6A67DD902}" srcOrd="0" destOrd="0" presId="urn:microsoft.com/office/officeart/2005/8/layout/vList5"/>
    <dgm:cxn modelId="{9A9EC608-3191-42E9-9093-D49B7D2210D8}" type="presParOf" srcId="{E112847F-AB1D-478F-9612-D33B8641C9ED}" destId="{ED8AA6FA-E0DC-42E2-AB43-CDF862B0189C}" srcOrd="3" destOrd="0" presId="urn:microsoft.com/office/officeart/2005/8/layout/vList5"/>
    <dgm:cxn modelId="{26D764DE-9F1C-40A9-BF4D-1DA25DB8AE86}" type="presParOf" srcId="{E112847F-AB1D-478F-9612-D33B8641C9ED}" destId="{32E66A57-E2E2-4F7D-B21B-5672B28C73B5}" srcOrd="4" destOrd="0" presId="urn:microsoft.com/office/officeart/2005/8/layout/vList5"/>
    <dgm:cxn modelId="{85885C5E-4DB5-4A4B-AA49-828516E40737}" type="presParOf" srcId="{32E66A57-E2E2-4F7D-B21B-5672B28C73B5}" destId="{2C3DE78E-C337-4129-853C-D36DDB791B8B}" srcOrd="0" destOrd="0" presId="urn:microsoft.com/office/officeart/2005/8/layout/vList5"/>
    <dgm:cxn modelId="{A241966B-5339-40E5-9E16-721CA86FEA72}" type="presParOf" srcId="{E112847F-AB1D-478F-9612-D33B8641C9ED}" destId="{156E6C01-259A-4A58-8212-686AD6688352}" srcOrd="5" destOrd="0" presId="urn:microsoft.com/office/officeart/2005/8/layout/vList5"/>
    <dgm:cxn modelId="{DACC42DC-A010-4883-AFB2-D75672ECCEE1}" type="presParOf" srcId="{E112847F-AB1D-478F-9612-D33B8641C9ED}" destId="{B14FCE23-C788-43AC-878A-18C05F437976}" srcOrd="6" destOrd="0" presId="urn:microsoft.com/office/officeart/2005/8/layout/vList5"/>
    <dgm:cxn modelId="{C28CB069-5BC9-483B-8E77-D7368D9A6815}" type="presParOf" srcId="{B14FCE23-C788-43AC-878A-18C05F437976}" destId="{DDA7909A-D798-4910-AF23-E5B73249A5ED}" srcOrd="0" destOrd="0" presId="urn:microsoft.com/office/officeart/2005/8/layout/vList5"/>
    <dgm:cxn modelId="{B934B62D-BCA7-41C6-BA19-6C14EBCCD5AC}" type="presParOf" srcId="{E112847F-AB1D-478F-9612-D33B8641C9ED}" destId="{9DB809A9-2E65-46F4-B8CF-04ADBA0B2D1F}" srcOrd="7" destOrd="0" presId="urn:microsoft.com/office/officeart/2005/8/layout/vList5"/>
    <dgm:cxn modelId="{24A687F0-43D9-47AF-A9E4-9B6F5A660FF0}" type="presParOf" srcId="{E112847F-AB1D-478F-9612-D33B8641C9ED}" destId="{CD3D9E6B-19F4-4710-A7AF-2AE4D7666C5A}" srcOrd="8" destOrd="0" presId="urn:microsoft.com/office/officeart/2005/8/layout/vList5"/>
    <dgm:cxn modelId="{AE0FD0C2-614E-4F9B-BCF2-240326E932FB}" type="presParOf" srcId="{CD3D9E6B-19F4-4710-A7AF-2AE4D7666C5A}" destId="{5598E528-AC28-4A64-ABCA-C37128E6EBD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ED7B07-416E-4897-849A-8708DF0E7099}">
      <dsp:nvSpPr>
        <dsp:cNvPr id="0" name=""/>
        <dsp:cNvSpPr/>
      </dsp:nvSpPr>
      <dsp:spPr>
        <a:xfrm>
          <a:off x="2852927" y="1988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b="1" kern="1200" dirty="0" smtClean="0"/>
            <a:t>مقدمة</a:t>
          </a:r>
          <a:endParaRPr lang="ar-SA" sz="4600" kern="1200" dirty="0"/>
        </a:p>
      </dsp:txBody>
      <dsp:txXfrm>
        <a:off x="2852927" y="1988"/>
        <a:ext cx="3209544" cy="869612"/>
      </dsp:txXfrm>
    </dsp:sp>
    <dsp:sp modelId="{D7B6721F-728B-4612-BB84-BEF6A67DD902}">
      <dsp:nvSpPr>
        <dsp:cNvPr id="0" name=""/>
        <dsp:cNvSpPr/>
      </dsp:nvSpPr>
      <dsp:spPr>
        <a:xfrm>
          <a:off x="2852927" y="915082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b="1" kern="1200" dirty="0" smtClean="0"/>
            <a:t>النعت: تعريفه</a:t>
          </a:r>
          <a:endParaRPr lang="ar-SA" sz="4600" kern="1200" dirty="0"/>
        </a:p>
      </dsp:txBody>
      <dsp:txXfrm>
        <a:off x="2852927" y="915082"/>
        <a:ext cx="3209544" cy="869612"/>
      </dsp:txXfrm>
    </dsp:sp>
    <dsp:sp modelId="{2C3DE78E-C337-4129-853C-D36DDB791B8B}">
      <dsp:nvSpPr>
        <dsp:cNvPr id="0" name=""/>
        <dsp:cNvSpPr/>
      </dsp:nvSpPr>
      <dsp:spPr>
        <a:xfrm>
          <a:off x="2852927" y="1828175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b="1" kern="1200" dirty="0" smtClean="0"/>
            <a:t>ما ينعت </a:t>
          </a:r>
          <a:r>
            <a:rPr lang="ar-SA" sz="4600" b="1" kern="1200" dirty="0" err="1" smtClean="0"/>
            <a:t>به</a:t>
          </a:r>
          <a:endParaRPr lang="ar-SA" sz="4600" kern="1200" dirty="0"/>
        </a:p>
      </dsp:txBody>
      <dsp:txXfrm>
        <a:off x="2852927" y="1828175"/>
        <a:ext cx="3209544" cy="869612"/>
      </dsp:txXfrm>
    </dsp:sp>
    <dsp:sp modelId="{DDA7909A-D798-4910-AF23-E5B73249A5ED}">
      <dsp:nvSpPr>
        <dsp:cNvPr id="0" name=""/>
        <dsp:cNvSpPr/>
      </dsp:nvSpPr>
      <dsp:spPr>
        <a:xfrm>
          <a:off x="2852927" y="2741268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b="1" kern="1200" dirty="0" smtClean="0"/>
            <a:t>أغراض النعت</a:t>
          </a:r>
          <a:endParaRPr lang="ar-SA" sz="4600" kern="1200" dirty="0"/>
        </a:p>
      </dsp:txBody>
      <dsp:txXfrm>
        <a:off x="2852927" y="2741268"/>
        <a:ext cx="3209544" cy="869612"/>
      </dsp:txXfrm>
    </dsp:sp>
    <dsp:sp modelId="{5598E528-AC28-4A64-ABCA-C37128E6EBDB}">
      <dsp:nvSpPr>
        <dsp:cNvPr id="0" name=""/>
        <dsp:cNvSpPr/>
      </dsp:nvSpPr>
      <dsp:spPr>
        <a:xfrm>
          <a:off x="2852927" y="3654361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b="1" kern="1200" dirty="0" smtClean="0"/>
            <a:t>النعت </a:t>
          </a:r>
          <a:r>
            <a:rPr lang="ar-SA" sz="4600" b="1" kern="1200" dirty="0" err="1" smtClean="0"/>
            <a:t>السببي</a:t>
          </a:r>
          <a:endParaRPr lang="ar-SA" sz="4600" kern="1200" dirty="0"/>
        </a:p>
      </dsp:txBody>
      <dsp:txXfrm>
        <a:off x="2852927" y="3654361"/>
        <a:ext cx="3209544" cy="869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(2)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المحاضرة السابعة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التوابع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ثانياً: النعت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قارن بين كل جملتين متقابلتين فيما يلي:</a:t>
            </a:r>
          </a:p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زارنا ضيفٌ                   زارنا ضيفٌ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كريمٌ</a:t>
            </a:r>
          </a:p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هذا قلمٌ                        هذا قلمٌ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طويلٌ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هل هناك فرق بين معنى كل جملتين متقابلتين؟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ما المعنى الذي أضافته الكلمات الملونة باللون الأحمر؟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الكلمات الملونة أضافت معنى جديداً للكلمات التي قبلها، وهي وصف لها، لذا سمى الكوفيون هذه الكلمات نعتاً وسماها البصريون صفةً.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فما المقصود بالنعت؟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تعريف النعت(الصفة)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  هو: اسم تابع مشتق، أو مؤول بمشتق، يتبع الاسم الذي سبقه ليفيد تخصيصه، أو  توضيحه، أو مدحه، أو ذمه، أو تأكيده ، أو الترحّم عليه.</a:t>
            </a:r>
          </a:p>
          <a:p>
            <a:pPr rtl="1"/>
            <a:r>
              <a:rPr lang="ar-SA" dirty="0" smtClean="0"/>
              <a:t>والأشياءُ </a:t>
            </a:r>
            <a:r>
              <a:rPr lang="ar-SA" dirty="0" err="1" smtClean="0"/>
              <a:t>التى</a:t>
            </a:r>
            <a:r>
              <a:rPr lang="ar-SA" dirty="0" smtClean="0"/>
              <a:t> يُنْعت </a:t>
            </a:r>
            <a:r>
              <a:rPr lang="ar-SA" dirty="0" err="1" smtClean="0"/>
              <a:t>بها</a:t>
            </a:r>
            <a:r>
              <a:rPr lang="ar-SA" dirty="0" smtClean="0"/>
              <a:t> أربعةٌ : </a:t>
            </a:r>
          </a:p>
          <a:p>
            <a:pPr rtl="1"/>
            <a:r>
              <a:rPr lang="ar-SA" dirty="0" smtClean="0"/>
              <a:t> أحدها : الاسم المشتق(اسم الفاعل واسم المفعول والصفة المشبهة...مثل:ضارب </a:t>
            </a:r>
            <a:r>
              <a:rPr lang="ar-SA" dirty="0" err="1" smtClean="0"/>
              <a:t>و</a:t>
            </a:r>
            <a:r>
              <a:rPr lang="ar-SA" dirty="0" smtClean="0"/>
              <a:t> مضروب </a:t>
            </a:r>
            <a:r>
              <a:rPr lang="ar-SA" dirty="0" err="1" smtClean="0"/>
              <a:t>و</a:t>
            </a:r>
            <a:r>
              <a:rPr lang="ar-SA" dirty="0" smtClean="0"/>
              <a:t> حَسَنٍ </a:t>
            </a:r>
            <a:r>
              <a:rPr lang="ar-SA" dirty="0" err="1" smtClean="0"/>
              <a:t>و</a:t>
            </a:r>
            <a:r>
              <a:rPr lang="ar-SA" dirty="0" smtClean="0"/>
              <a:t> أفْضَلَ) </a:t>
            </a:r>
          </a:p>
          <a:p>
            <a:pPr rtl="1"/>
            <a:r>
              <a:rPr lang="ar-SA" dirty="0" smtClean="0"/>
              <a:t>أنت طالبٌ </a:t>
            </a:r>
            <a:r>
              <a:rPr lang="ar-SA" dirty="0" smtClean="0">
                <a:solidFill>
                  <a:srgbClr val="FF0000"/>
                </a:solidFill>
              </a:rPr>
              <a:t>مجدٌّ</a:t>
            </a:r>
          </a:p>
          <a:p>
            <a:pPr rtl="1"/>
            <a:r>
              <a:rPr lang="ar-SA" dirty="0" smtClean="0"/>
              <a:t>مجد: نعت مرفوع وعلامة رفعه الضمة(لاحظ أنّ مجدّ مشتقٌّ من الفعل جدَّ).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يُنعت </a:t>
            </a:r>
            <a:r>
              <a:rPr lang="ar-SA" dirty="0" err="1" smtClean="0"/>
              <a:t>به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sz="2800" dirty="0" smtClean="0"/>
          </a:p>
          <a:p>
            <a:pPr rtl="1"/>
            <a:r>
              <a:rPr lang="ar-SA" sz="2800" dirty="0" smtClean="0"/>
              <a:t> </a:t>
            </a:r>
            <a:r>
              <a:rPr lang="ar-SA" sz="2800" dirty="0" err="1" smtClean="0"/>
              <a:t>الثانى</a:t>
            </a:r>
            <a:r>
              <a:rPr lang="ar-SA" sz="2800" dirty="0" smtClean="0"/>
              <a:t>: الاسم الجامدُ المشبه للمشتق في المعنى كاسم الإشارة </a:t>
            </a:r>
            <a:r>
              <a:rPr lang="ar-SA" sz="2800" dirty="0" err="1" smtClean="0"/>
              <a:t>و</a:t>
            </a:r>
            <a:r>
              <a:rPr lang="ar-SA" sz="2800" dirty="0" smtClean="0"/>
              <a:t>(ذو) بمعنى صاحب والاسم المنسوب تقول</a:t>
            </a:r>
            <a:r>
              <a:rPr lang="ar-SA" sz="2800" dirty="0" smtClean="0">
                <a:sym typeface="Wingdings" pitchFamily="2" charset="2"/>
              </a:rPr>
              <a:t>(</a:t>
            </a:r>
            <a:r>
              <a:rPr lang="ar-SA" sz="2800" dirty="0" smtClean="0"/>
              <a:t>مَرَرْتُ بِزَيْدٍ </a:t>
            </a:r>
            <a:r>
              <a:rPr lang="ar-SA" sz="2800" dirty="0" smtClean="0">
                <a:solidFill>
                  <a:srgbClr val="FF0000"/>
                </a:solidFill>
              </a:rPr>
              <a:t>هذَا</a:t>
            </a:r>
            <a:r>
              <a:rPr lang="ar-SA" sz="2800" dirty="0" smtClean="0"/>
              <a:t>) اسم إشارة مبني في محل جر نعت.و(جاء رجلٌ </a:t>
            </a:r>
            <a:r>
              <a:rPr lang="ar-SA" sz="2800" dirty="0" smtClean="0">
                <a:solidFill>
                  <a:srgbClr val="FF0000"/>
                </a:solidFill>
              </a:rPr>
              <a:t>ذو</a:t>
            </a:r>
            <a:r>
              <a:rPr lang="ar-SA" sz="2800" dirty="0" smtClean="0"/>
              <a:t> مالٍ) نعت مرفوع وعلامة رفعه الواو لأنه من الأسماء الستة. و(لي صديقٌ </a:t>
            </a:r>
            <a:r>
              <a:rPr lang="ar-SA" sz="2800" dirty="0" smtClean="0">
                <a:solidFill>
                  <a:srgbClr val="FF0000"/>
                </a:solidFill>
              </a:rPr>
              <a:t>دمشقيٌّ</a:t>
            </a:r>
            <a:r>
              <a:rPr lang="ar-SA" sz="2800" dirty="0" smtClean="0"/>
              <a:t>) نعت مرفوع وعلامة رفعه الضمة).</a:t>
            </a:r>
          </a:p>
          <a:p>
            <a:pPr rtl="1"/>
            <a:r>
              <a:rPr lang="ar-SA" sz="2800" dirty="0" smtClean="0"/>
              <a:t> الثالث : الجملة مثل:(وَاتَّقوا يَوْماً تُرْجَعُونَ فِيهِ إلىَ اللهِ) فجملة(ترجعون...) في محل نصب نعت لـ(يوماً)</a:t>
            </a:r>
          </a:p>
          <a:p>
            <a:pPr rtl="1"/>
            <a:r>
              <a:rPr lang="ar-SA" sz="2800" dirty="0" smtClean="0"/>
              <a:t>الرابع : المصدَرُ مثل:(هذَا رَجُلٌ </a:t>
            </a:r>
            <a:r>
              <a:rPr lang="ar-SA" sz="2800" dirty="0" smtClean="0">
                <a:solidFill>
                  <a:srgbClr val="FF0000"/>
                </a:solidFill>
              </a:rPr>
              <a:t>عَدْلٌ</a:t>
            </a:r>
            <a:r>
              <a:rPr lang="ar-SA" sz="2800" dirty="0" smtClean="0"/>
              <a:t> ) </a:t>
            </a:r>
            <a:r>
              <a:rPr lang="ar-SA" sz="2800" dirty="0" err="1" smtClean="0"/>
              <a:t>و</a:t>
            </a:r>
            <a:r>
              <a:rPr lang="ar-SA" sz="2800" dirty="0" smtClean="0"/>
              <a:t>(هذا رجل </a:t>
            </a:r>
            <a:r>
              <a:rPr lang="ar-SA" sz="2800" dirty="0" smtClean="0">
                <a:solidFill>
                  <a:srgbClr val="FF0000"/>
                </a:solidFill>
              </a:rPr>
              <a:t>زُورٌ</a:t>
            </a:r>
            <a:r>
              <a:rPr lang="ar-SA" sz="2800" dirty="0" smtClean="0"/>
              <a:t>)</a:t>
            </a:r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حكم النعت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يتبع النعت المنعوت في الإعراب، والتعريف، والتنكير، والتذكير، والتأنيث، والإفراد، والتثنية، والجمع.</a:t>
            </a:r>
          </a:p>
          <a:p>
            <a:pPr rtl="1"/>
            <a:r>
              <a:rPr lang="ar-SA" dirty="0" smtClean="0"/>
              <a:t>زارنا </a:t>
            </a:r>
            <a:r>
              <a:rPr lang="ar-SA" dirty="0" smtClean="0">
                <a:solidFill>
                  <a:srgbClr val="0070C0"/>
                </a:solidFill>
              </a:rPr>
              <a:t>ضيفٌ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كريمٌ</a:t>
            </a:r>
            <a:r>
              <a:rPr lang="ar-SA" dirty="0" smtClean="0"/>
              <a:t>.</a:t>
            </a:r>
          </a:p>
          <a:p>
            <a:pPr rtl="1"/>
            <a:r>
              <a:rPr lang="ar-SA" dirty="0" err="1" smtClean="0"/>
              <a:t>عاملتُ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صديقاً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مخلصاً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تعرّفتُ إلى </a:t>
            </a:r>
            <a:r>
              <a:rPr lang="ar-SA" dirty="0" smtClean="0">
                <a:solidFill>
                  <a:srgbClr val="0070C0"/>
                </a:solidFill>
              </a:rPr>
              <a:t>طالبٍ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مجتهدٍ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أنتما </a:t>
            </a:r>
            <a:r>
              <a:rPr lang="ar-SA" dirty="0" smtClean="0">
                <a:solidFill>
                  <a:srgbClr val="0070C0"/>
                </a:solidFill>
              </a:rPr>
              <a:t>طالبانِ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مجتهدانِ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أحبّ </a:t>
            </a:r>
            <a:r>
              <a:rPr lang="ar-SA" dirty="0" smtClean="0">
                <a:solidFill>
                  <a:srgbClr val="0070C0"/>
                </a:solidFill>
              </a:rPr>
              <a:t>المعلمين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المخلصينَ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هذه </a:t>
            </a:r>
            <a:r>
              <a:rPr lang="ar-SA" dirty="0" smtClean="0">
                <a:solidFill>
                  <a:srgbClr val="0070C0"/>
                </a:solidFill>
              </a:rPr>
              <a:t>امرأةٌ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فاضلةٌ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1447800" y="2971800"/>
            <a:ext cx="2895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dirty="0" smtClean="0"/>
              <a:t>الملون بالأحمر نعت والملون بالأزرق منعوت</a:t>
            </a:r>
            <a:endParaRPr lang="ar-SA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حكم النعت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>
                <a:solidFill>
                  <a:srgbClr val="FF0000"/>
                </a:solidFill>
              </a:rPr>
              <a:t>فلا يجوز:</a:t>
            </a:r>
          </a:p>
          <a:p>
            <a:pPr rtl="1"/>
            <a:r>
              <a:rPr lang="ar-SA" dirty="0" smtClean="0"/>
              <a:t>يعجبني الرجلُ كريمٌ(للمخالفة في </a:t>
            </a:r>
            <a:r>
              <a:rPr lang="ar-SA" smtClean="0"/>
              <a:t>التنكير والتعريف)</a:t>
            </a:r>
            <a:endParaRPr lang="ar-SA" dirty="0" smtClean="0"/>
          </a:p>
          <a:p>
            <a:pPr rtl="1"/>
            <a:r>
              <a:rPr lang="ar-SA" dirty="0" smtClean="0"/>
              <a:t>جاء رجلان المجتهدانِ(للمخالفة في التعريف والتنكير)</a:t>
            </a:r>
          </a:p>
          <a:p>
            <a:pPr rtl="1"/>
            <a:r>
              <a:rPr lang="ar-SA" dirty="0" smtClean="0"/>
              <a:t>أحب الطالبين المجتهدَ(للمخالفة بين الإفراد والتثنية).</a:t>
            </a:r>
          </a:p>
          <a:p>
            <a:pPr rtl="1"/>
            <a:r>
              <a:rPr lang="ar-SA" b="1" i="1" u="sng" dirty="0" smtClean="0">
                <a:solidFill>
                  <a:srgbClr val="FF0000"/>
                </a:solidFill>
              </a:rPr>
              <a:t>انتبه</a:t>
            </a:r>
            <a:r>
              <a:rPr lang="ar-SA" dirty="0" smtClean="0"/>
              <a:t>: يجوز: أسقط العدوّ طائراتٍ كثيرةً، لأن كليهما منصوب وإن اختلفت علامة الإعراب.</a:t>
            </a:r>
          </a:p>
          <a:p>
            <a:pPr rtl="1"/>
            <a:r>
              <a:rPr lang="ar-SA" dirty="0" smtClean="0"/>
              <a:t>طائرات: مفعول </a:t>
            </a:r>
            <a:r>
              <a:rPr lang="ar-SA" dirty="0" err="1" smtClean="0"/>
              <a:t>به</a:t>
            </a:r>
            <a:r>
              <a:rPr lang="ar-SA" dirty="0" smtClean="0"/>
              <a:t> منصوب وعلامة نصبه الكسرة لأنه جمع مؤنث سالم وكثيرة نعت منصوب وعلامة نصبه الفتحة.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أغراض النعت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يأتي النعت لأغراض عدة:</a:t>
            </a:r>
            <a:endParaRPr lang="en-US" dirty="0" smtClean="0"/>
          </a:p>
          <a:p>
            <a:pPr marL="514350" indent="-514350" rtl="1">
              <a:buAutoNum type="arabicPeriod"/>
            </a:pPr>
            <a:r>
              <a:rPr lang="ar-SA" dirty="0" smtClean="0"/>
              <a:t>التوضيح  ويكون للمعارف مثل: وصل عليٌّ </a:t>
            </a:r>
            <a:r>
              <a:rPr lang="ar-SA" dirty="0" smtClean="0">
                <a:solidFill>
                  <a:srgbClr val="FF0000"/>
                </a:solidFill>
              </a:rPr>
              <a:t>الكاتبُ</a:t>
            </a:r>
            <a:r>
              <a:rPr lang="ar-SA" dirty="0" smtClean="0"/>
              <a:t>.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التخصيص ويكون في النكرات مثل: وصل رجلٌ </a:t>
            </a:r>
            <a:r>
              <a:rPr lang="ar-SA" dirty="0" smtClean="0">
                <a:solidFill>
                  <a:srgbClr val="FF0000"/>
                </a:solidFill>
              </a:rPr>
              <a:t>طويلٌ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2. المدح  مثل: الحمد للهِ </a:t>
            </a:r>
            <a:r>
              <a:rPr lang="ar-SA" dirty="0" smtClean="0">
                <a:solidFill>
                  <a:srgbClr val="FF0000"/>
                </a:solidFill>
              </a:rPr>
              <a:t>ربِّ</a:t>
            </a:r>
            <a:r>
              <a:rPr lang="ar-SA" dirty="0" smtClean="0"/>
              <a:t> العالمين. </a:t>
            </a:r>
            <a:endParaRPr lang="en-US" dirty="0" smtClean="0"/>
          </a:p>
          <a:p>
            <a:pPr rtl="1"/>
            <a:r>
              <a:rPr lang="ar-SA" dirty="0" smtClean="0"/>
              <a:t>3. الذم : أعوذ بالله من الشيطان </a:t>
            </a:r>
            <a:r>
              <a:rPr lang="ar-SA" dirty="0" smtClean="0">
                <a:solidFill>
                  <a:srgbClr val="FF0000"/>
                </a:solidFill>
              </a:rPr>
              <a:t>الرجيمِ</a:t>
            </a:r>
            <a:r>
              <a:rPr lang="ar-SA" dirty="0" smtClean="0"/>
              <a:t> .</a:t>
            </a:r>
            <a:endParaRPr lang="en-US" dirty="0" smtClean="0"/>
          </a:p>
          <a:p>
            <a:pPr rtl="1"/>
            <a:r>
              <a:rPr lang="ar-SA" dirty="0" smtClean="0"/>
              <a:t>4. الترحم عليه: اللهمّ أنا عبدك </a:t>
            </a:r>
            <a:r>
              <a:rPr lang="ar-SA" dirty="0" smtClean="0">
                <a:solidFill>
                  <a:srgbClr val="FF0000"/>
                </a:solidFill>
              </a:rPr>
              <a:t>المسكينُ</a:t>
            </a:r>
            <a:r>
              <a:rPr lang="ar-SA" dirty="0" smtClean="0"/>
              <a:t>. </a:t>
            </a:r>
            <a:endParaRPr lang="en-US" dirty="0" smtClean="0"/>
          </a:p>
          <a:p>
            <a:pPr rtl="1"/>
            <a:r>
              <a:rPr lang="ar-SA" dirty="0" smtClean="0"/>
              <a:t>5. التوكيد : أمسِ </a:t>
            </a:r>
            <a:r>
              <a:rPr lang="ar-SA" dirty="0" smtClean="0">
                <a:solidFill>
                  <a:srgbClr val="FF0000"/>
                </a:solidFill>
              </a:rPr>
              <a:t>الدابرُ </a:t>
            </a:r>
            <a:r>
              <a:rPr lang="ar-SA" dirty="0" smtClean="0"/>
              <a:t>لا يعود . ومنه قوله تعالى:(تلك عشرةٌ </a:t>
            </a:r>
            <a:r>
              <a:rPr lang="ar-SA" dirty="0" smtClean="0">
                <a:solidFill>
                  <a:srgbClr val="FF0000"/>
                </a:solidFill>
              </a:rPr>
              <a:t>كاملةٌ</a:t>
            </a:r>
            <a:r>
              <a:rPr lang="ar-SA" dirty="0" smtClean="0"/>
              <a:t>) وقوله تعالى:(فإذا نفخ في الصور نفخةٌ </a:t>
            </a:r>
            <a:r>
              <a:rPr lang="ar-SA" dirty="0" smtClean="0">
                <a:solidFill>
                  <a:srgbClr val="FF0000"/>
                </a:solidFill>
              </a:rPr>
              <a:t>واحدةٌ</a:t>
            </a:r>
            <a:r>
              <a:rPr lang="ar-SA" dirty="0" smtClean="0"/>
              <a:t>) </a:t>
            </a:r>
            <a:endParaRPr lang="en-US" dirty="0" smtClean="0"/>
          </a:p>
          <a:p>
            <a:r>
              <a:rPr lang="ar-SA" dirty="0" smtClean="0"/>
              <a:t>ـ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990600" y="4267200"/>
            <a:ext cx="2895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أمس: مبني على الكسر في محل رفع مبتدأ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النعت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ينقسم النعت إلى قسمين : </a:t>
            </a:r>
            <a:endParaRPr lang="en-US" dirty="0" smtClean="0"/>
          </a:p>
          <a:p>
            <a:pPr rtl="1"/>
            <a:r>
              <a:rPr lang="ar-SA" b="1" dirty="0" smtClean="0"/>
              <a:t>أولا </a:t>
            </a:r>
            <a:r>
              <a:rPr lang="ar-SA" b="1" dirty="0" err="1" smtClean="0"/>
              <a:t>ـ</a:t>
            </a:r>
            <a:r>
              <a:rPr lang="ar-SA" b="1" dirty="0" smtClean="0"/>
              <a:t> النعت الحقيقي: </a:t>
            </a:r>
            <a:endParaRPr lang="en-US" dirty="0" smtClean="0"/>
          </a:p>
          <a:p>
            <a:pPr rtl="1"/>
            <a:r>
              <a:rPr lang="ar-SA" dirty="0" smtClean="0"/>
              <a:t>       اسم مشتق ، أو مؤول </a:t>
            </a:r>
            <a:r>
              <a:rPr lang="ar-SA" dirty="0" err="1" smtClean="0"/>
              <a:t>به</a:t>
            </a:r>
            <a:r>
              <a:rPr lang="ar-SA" dirty="0" smtClean="0"/>
              <a:t> ، يتبع الاسم الذي سبقه في </a:t>
            </a:r>
            <a:r>
              <a:rPr lang="ar-SA" dirty="0" err="1" smtClean="0"/>
              <a:t>إعربه</a:t>
            </a:r>
            <a:r>
              <a:rPr lang="ar-SA" dirty="0" smtClean="0"/>
              <a:t>، </a:t>
            </a:r>
            <a:r>
              <a:rPr lang="ar-SA" dirty="0" err="1" smtClean="0"/>
              <a:t>ويطابقه</a:t>
            </a:r>
            <a:r>
              <a:rPr lang="ar-SA" dirty="0" smtClean="0"/>
              <a:t> في تعريفه وتنكيره، وتذكيره وتأنيثه، وفي إفراده وتثنيته وجمعه. وهو ما يذهب إليه الذهن عند إطلاق مصطلح النعت وقد سبق شرحه فيما مضى من المحاضرة.</a:t>
            </a:r>
          </a:p>
          <a:p>
            <a:pPr rtl="1"/>
            <a:r>
              <a:rPr lang="ar-SA" b="1" dirty="0" smtClean="0"/>
              <a:t>ثانياً- النعت </a:t>
            </a:r>
            <a:r>
              <a:rPr lang="ar-SA" b="1" dirty="0" err="1" smtClean="0"/>
              <a:t>السببي</a:t>
            </a:r>
            <a:r>
              <a:rPr lang="ar-SA" b="1" dirty="0" smtClean="0"/>
              <a:t>:</a:t>
            </a:r>
            <a:r>
              <a:rPr lang="ar-SA" dirty="0" smtClean="0"/>
              <a:t>هو ما دل على صفة في نفس </a:t>
            </a:r>
            <a:r>
              <a:rPr lang="ar-SA" dirty="0" err="1" smtClean="0"/>
              <a:t>متبوعه</a:t>
            </a:r>
            <a:r>
              <a:rPr lang="ar-SA" dirty="0" smtClean="0"/>
              <a:t>، والحقيقة أنه نعت لما بعده من حيث المعنى ولما قبله من حيث اللفظ، ويكون مفردا دائما . 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النعت </a:t>
            </a:r>
            <a:r>
              <a:rPr lang="ar-SA" dirty="0" err="1" smtClean="0"/>
              <a:t>السببي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نحو: دعاني صديقٌ </a:t>
            </a:r>
            <a:r>
              <a:rPr lang="ar-SA" dirty="0" smtClean="0">
                <a:solidFill>
                  <a:srgbClr val="FF0000"/>
                </a:solidFill>
              </a:rPr>
              <a:t>كريمٌ</a:t>
            </a:r>
            <a:r>
              <a:rPr lang="ar-SA" dirty="0" smtClean="0"/>
              <a:t> خلقه.</a:t>
            </a:r>
          </a:p>
          <a:p>
            <a:pPr rtl="1"/>
            <a:r>
              <a:rPr lang="ar-SA" dirty="0" smtClean="0"/>
              <a:t>كريم نعت مرفوع لصديق وعلامة رفعه الضمة(لاحظ أنه من حيث المعنى نعت للخلق). ومنه قوله تعالى: (يَخرج من بطونها شرابٌ مختلفٌ ألوانه) . </a:t>
            </a:r>
            <a:endParaRPr lang="en-US" dirty="0" smtClean="0"/>
          </a:p>
          <a:p>
            <a:pPr rtl="1"/>
            <a:r>
              <a:rPr lang="ar-SA" dirty="0" smtClean="0"/>
              <a:t>شراب: فاعل مرفوع وعلامة رفعه الضمة، مختلف: نعت مرفوع وعلامة رفعه الضمة، ألوان: فاعل لاسم الفاعل مرفوع وعلامة رفعه الضمة. 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النعت </a:t>
            </a:r>
            <a:r>
              <a:rPr lang="ar-SA" dirty="0" err="1" smtClean="0"/>
              <a:t>السببي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خصائص النعت </a:t>
            </a:r>
            <a:r>
              <a:rPr lang="ar-SA" b="1" dirty="0" err="1" smtClean="0"/>
              <a:t>السببي</a:t>
            </a:r>
            <a:r>
              <a:rPr lang="ar-SA" b="1" dirty="0" smtClean="0"/>
              <a:t> : </a:t>
            </a:r>
            <a:endParaRPr lang="en-US" dirty="0" smtClean="0"/>
          </a:p>
          <a:p>
            <a:pPr rtl="1"/>
            <a:r>
              <a:rPr lang="ar-SA" dirty="0" smtClean="0"/>
              <a:t>1 </a:t>
            </a:r>
            <a:r>
              <a:rPr lang="ar-SA" dirty="0" err="1" smtClean="0"/>
              <a:t>ـ</a:t>
            </a:r>
            <a:r>
              <a:rPr lang="ar-SA" dirty="0" smtClean="0"/>
              <a:t> لا بد أن يطابق النعت </a:t>
            </a:r>
            <a:r>
              <a:rPr lang="ar-SA" dirty="0" err="1" smtClean="0"/>
              <a:t>السببي</a:t>
            </a:r>
            <a:r>
              <a:rPr lang="ar-SA" dirty="0" smtClean="0"/>
              <a:t> ما قبله في الإعراب رفعاً ونصباً وجراً،  وفي التعريف والتنكير. </a:t>
            </a:r>
          </a:p>
          <a:p>
            <a:pPr rtl="1"/>
            <a:r>
              <a:rPr lang="ar-SA" dirty="0" smtClean="0"/>
              <a:t>2. ليس شرطاً أن يطابق </a:t>
            </a:r>
            <a:r>
              <a:rPr lang="ar-SA" dirty="0" err="1" smtClean="0"/>
              <a:t>منعوته</a:t>
            </a:r>
            <a:r>
              <a:rPr lang="ar-SA" dirty="0" smtClean="0"/>
              <a:t> في الإفراد والتثنية والجمع بل الأغلب فيه أن يكون مفرداً بغض النظر عن </a:t>
            </a:r>
            <a:r>
              <a:rPr lang="ar-SA" dirty="0" err="1" smtClean="0"/>
              <a:t>منعوته</a:t>
            </a:r>
            <a:r>
              <a:rPr lang="ar-SA" dirty="0" smtClean="0"/>
              <a:t>:</a:t>
            </a:r>
          </a:p>
          <a:p>
            <a:pPr rtl="1"/>
            <a:r>
              <a:rPr lang="ar-SA" dirty="0" smtClean="0"/>
              <a:t>هذا غلامٌ </a:t>
            </a:r>
            <a:r>
              <a:rPr lang="ar-SA" dirty="0" smtClean="0">
                <a:solidFill>
                  <a:srgbClr val="FF0000"/>
                </a:solidFill>
              </a:rPr>
              <a:t>كريمٌ</a:t>
            </a:r>
            <a:r>
              <a:rPr lang="ar-SA" dirty="0" smtClean="0"/>
              <a:t> أبوه</a:t>
            </a:r>
          </a:p>
          <a:p>
            <a:pPr rtl="1"/>
            <a:r>
              <a:rPr lang="ar-SA" dirty="0" smtClean="0"/>
              <a:t>هذان غلامانِ </a:t>
            </a:r>
            <a:r>
              <a:rPr lang="ar-SA" dirty="0" smtClean="0">
                <a:solidFill>
                  <a:srgbClr val="FF0000"/>
                </a:solidFill>
              </a:rPr>
              <a:t>كريمٌ</a:t>
            </a:r>
            <a:r>
              <a:rPr lang="ar-SA" dirty="0" smtClean="0"/>
              <a:t> أبوهما.</a:t>
            </a:r>
          </a:p>
          <a:p>
            <a:pPr rtl="1"/>
            <a:r>
              <a:rPr lang="ar-SA" dirty="0" smtClean="0"/>
              <a:t>هؤلاء غِلْمانٌ </a:t>
            </a:r>
            <a:r>
              <a:rPr lang="ar-SA" dirty="0" smtClean="0">
                <a:solidFill>
                  <a:srgbClr val="FF0000"/>
                </a:solidFill>
              </a:rPr>
              <a:t>كريمٌ</a:t>
            </a:r>
            <a:r>
              <a:rPr lang="ar-SA" dirty="0" smtClean="0"/>
              <a:t> أبوهم.</a:t>
            </a:r>
          </a:p>
          <a:p>
            <a:pPr rtl="1"/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النعت </a:t>
            </a:r>
            <a:r>
              <a:rPr lang="ar-SA" dirty="0" err="1" smtClean="0"/>
              <a:t>السببي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4. ليس شرطاً أن يطابق النعت </a:t>
            </a:r>
            <a:r>
              <a:rPr lang="ar-SA" sz="2800" dirty="0" err="1" smtClean="0"/>
              <a:t>السببي</a:t>
            </a:r>
            <a:r>
              <a:rPr lang="ar-SA" sz="2800" dirty="0" smtClean="0"/>
              <a:t> </a:t>
            </a:r>
            <a:r>
              <a:rPr lang="ar-SA" sz="2800" dirty="0" err="1" smtClean="0"/>
              <a:t>منعوته</a:t>
            </a:r>
            <a:r>
              <a:rPr lang="ar-SA" sz="2800" dirty="0" smtClean="0"/>
              <a:t> في الجنس:</a:t>
            </a:r>
          </a:p>
          <a:p>
            <a:r>
              <a:rPr lang="ar-SA" sz="2800" dirty="0" smtClean="0"/>
              <a:t>هؤلاء رجالٌ </a:t>
            </a:r>
            <a:r>
              <a:rPr lang="ar-SA" sz="2800" dirty="0" smtClean="0">
                <a:solidFill>
                  <a:srgbClr val="FF0000"/>
                </a:solidFill>
              </a:rPr>
              <a:t>كريمةٌ</a:t>
            </a:r>
            <a:r>
              <a:rPr lang="ar-SA" sz="2800" dirty="0" smtClean="0"/>
              <a:t> أنسابهم.</a:t>
            </a:r>
          </a:p>
          <a:p>
            <a:pPr rtl="1"/>
            <a:r>
              <a:rPr lang="ar-SA" sz="2800" dirty="0" smtClean="0"/>
              <a:t>هذه طالبةٌ </a:t>
            </a:r>
            <a:r>
              <a:rPr lang="ar-SA" sz="2800" dirty="0" smtClean="0">
                <a:solidFill>
                  <a:srgbClr val="FF0000"/>
                </a:solidFill>
              </a:rPr>
              <a:t>طيّبٌ</a:t>
            </a:r>
            <a:r>
              <a:rPr lang="ar-SA" sz="2800" dirty="0" smtClean="0"/>
              <a:t> خلقها.</a:t>
            </a:r>
          </a:p>
          <a:p>
            <a:pPr rtl="1"/>
            <a:r>
              <a:rPr lang="ar-SA" sz="2800" dirty="0" smtClean="0"/>
              <a:t>5ـ يكون الاسم الواقع بعد النعت </a:t>
            </a:r>
            <a:r>
              <a:rPr lang="ar-SA" sz="2800" dirty="0" err="1" smtClean="0"/>
              <a:t>السببي</a:t>
            </a:r>
            <a:r>
              <a:rPr lang="ar-SA" sz="2800" dirty="0" smtClean="0"/>
              <a:t> مرفوعا دائما ، على أنه فاعل ، أو نائب للفاعل ، وذلك حسب موقعه من الجملة . </a:t>
            </a:r>
            <a:endParaRPr lang="en-US" sz="2800" dirty="0" smtClean="0"/>
          </a:p>
          <a:p>
            <a:pPr rtl="1"/>
            <a:r>
              <a:rPr lang="ar-SA" sz="2800" dirty="0" smtClean="0"/>
              <a:t>مثال الرفع على الفاعلية : أقطن بيتاً متصدعةً جدرانُه . </a:t>
            </a:r>
            <a:endParaRPr lang="en-US" sz="2800" dirty="0" smtClean="0"/>
          </a:p>
          <a:p>
            <a:pPr rtl="1"/>
            <a:r>
              <a:rPr lang="ar-SA" sz="2800" dirty="0" smtClean="0"/>
              <a:t>جدران : فاعل لاسم الفاعل(متصدع)لأنه يعمل عمل الفعل المبني للمعلوم . </a:t>
            </a:r>
            <a:endParaRPr lang="en-US" sz="2800" dirty="0" smtClean="0"/>
          </a:p>
          <a:p>
            <a:pPr rtl="1"/>
            <a:r>
              <a:rPr lang="ar-SA" sz="2800" dirty="0" smtClean="0"/>
              <a:t>مثال الرفع لأنه نائب للفاعل : جاء الرجل المكسورة ساقه .</a:t>
            </a:r>
          </a:p>
          <a:p>
            <a:pPr rtl="1"/>
            <a:r>
              <a:rPr lang="ar-SA" sz="2800" dirty="0" smtClean="0"/>
              <a:t>ساق: نائب فاعل مرفوع وعلامة رفعه الضمة</a:t>
            </a:r>
            <a:endParaRPr lang="en-US" sz="2800" dirty="0" smtClean="0"/>
          </a:p>
          <a:p>
            <a:pPr rtl="1"/>
            <a:r>
              <a:rPr lang="ar-SA" sz="2800" dirty="0" smtClean="0"/>
              <a:t>   </a:t>
            </a:r>
          </a:p>
          <a:p>
            <a:endParaRPr lang="ar-SA" sz="2800" dirty="0" smtClean="0"/>
          </a:p>
          <a:p>
            <a:endParaRPr lang="ar-SA" sz="2800" dirty="0" smtClean="0"/>
          </a:p>
          <a:p>
            <a:endParaRPr lang="ar-SA" sz="280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637</Words>
  <Application>Microsoft Office PowerPoint</Application>
  <PresentationFormat>A4 Paper (210x297 mm)‎</PresentationFormat>
  <Paragraphs>103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السابعة</vt:lpstr>
      <vt:lpstr>عناصر المحاضرة</vt:lpstr>
      <vt:lpstr>مقدمة</vt:lpstr>
      <vt:lpstr>تعريف النعت(الصفة)</vt:lpstr>
      <vt:lpstr>ما يُنعت به</vt:lpstr>
      <vt:lpstr>حكم النعت</vt:lpstr>
      <vt:lpstr>حكم النعت</vt:lpstr>
      <vt:lpstr>أغراض النعت</vt:lpstr>
      <vt:lpstr>أقسام النعت</vt:lpstr>
      <vt:lpstr>النعت السببي</vt:lpstr>
      <vt:lpstr>النعت السببي</vt:lpstr>
      <vt:lpstr>النعت السببي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197</cp:revision>
  <dcterms:created xsi:type="dcterms:W3CDTF">2009-10-14T19:14:34Z</dcterms:created>
  <dcterms:modified xsi:type="dcterms:W3CDTF">2010-11-11T12:15:26Z</dcterms:modified>
</cp:coreProperties>
</file>