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128" y="-8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3608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3124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89162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التذوّق الأدبي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الذئب</a:t>
            </a:r>
          </a:p>
          <a:p>
            <a:pPr eaLnBrk="1" hangingPunct="1"/>
            <a:r>
              <a:rPr lang="ar-SA" sz="2700" dirty="0" smtClean="0">
                <a:solidFill>
                  <a:schemeClr val="tx1"/>
                </a:solidFill>
                <a:cs typeface="Arial" pitchFamily="34" charset="0"/>
              </a:rPr>
              <a:t>للبحتريّ</a:t>
            </a:r>
          </a:p>
          <a:p>
            <a:pPr eaLnBrk="1" hangingPunct="1"/>
            <a:r>
              <a:rPr lang="ar-SA" sz="2700" smtClean="0">
                <a:solidFill>
                  <a:schemeClr val="tx1"/>
                </a:solidFill>
                <a:cs typeface="Arial" pitchFamily="34" charset="0"/>
              </a:rPr>
              <a:t>(1)</a:t>
            </a:r>
            <a:endParaRPr lang="en-US" sz="270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قصيدة </a:t>
            </a:r>
            <a:r>
              <a:rPr lang="ar-SA" dirty="0" smtClean="0"/>
              <a:t>الذئب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447801"/>
            <a:ext cx="1447800" cy="1295400"/>
          </a:xfrm>
        </p:spPr>
      </p:pic>
      <p:sp>
        <p:nvSpPr>
          <p:cNvPr id="6" name="مستطيل 5"/>
          <p:cNvSpPr/>
          <p:nvPr/>
        </p:nvSpPr>
        <p:spPr>
          <a:xfrm>
            <a:off x="1524000" y="1653629"/>
            <a:ext cx="80772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7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المشهد الأول: الأطلال والمحبوبة.</a:t>
            </a: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1.سَلامٌ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عَلَيْكُمْ، لا وَفَاءٌ وَلاَ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عَهْدُ          أما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لَكُمُ من هَجرِ أحبابكُمْ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بُدُّ؟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2.أأحبَابَنا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قَدْ أنجَزَ البَينُ وَعْدَهُ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     </a:t>
            </a:r>
            <a:r>
              <a:rPr lang="ar-SA" sz="2700" dirty="0" err="1" smtClean="0">
                <a:latin typeface="Simplified Arabic" pitchFamily="18" charset="-78"/>
                <a:cs typeface="Simplified Arabic" pitchFamily="18" charset="-78"/>
              </a:rPr>
              <a:t>وَشـيكاً،وَلمْ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يُنْجَزْ لنَا منكُمُ وَعْدُ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3.أأطلالَ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دارِ العَامرِيّةِ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باللّوَى          سَقَتْ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رَبعَكِ الأنوَاءُ، ما فعلَتْ هندُ؟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4.أدَارَ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اللّوَى بَينَ الصريمَةِ والحمَى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أمَا للهّوَى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إلاّ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رَسيسُ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 err="1" smtClean="0">
                <a:latin typeface="Simplified Arabic" pitchFamily="18" charset="-78"/>
                <a:cs typeface="Simplified Arabic" pitchFamily="18" charset="-78"/>
              </a:rPr>
              <a:t>الجَوَى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قَصْدُ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5.بنَفْسِيَ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مَنْ عَذّبْتُ نَفسِي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بحُبّهِ        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وإنْ لمْ يكُنْ منهُ وِصَالٌ، وَلاَ وِدّ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6.حَبيبٌ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مَنِ الأحبابِ شطّتْ بهِ النّوَى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وأيُّ حَبيبٍ ما أتَى دونَهُ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البُعْدُ؟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7.إذا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جُزْتَ صَحْرَاءَ الغُوَيْرِ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مُغَرِّباً       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وَجَازَتْكَ بَطْحَاءُ السّوَاجيرِ يا سَعْدُ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endParaRPr lang="ar-SA" sz="27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35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877300" cy="4876800"/>
          </a:xfrm>
        </p:spPr>
        <p:txBody>
          <a:bodyPr/>
          <a:lstStyle/>
          <a:p>
            <a:pPr algn="r"/>
            <a:r>
              <a:rPr lang="ar-SA" sz="25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المشهد الثاني: الفخر بالنفس.</a:t>
            </a:r>
          </a:p>
          <a:p>
            <a:pPr algn="r"/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8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.فقُلْ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لبَني الضّحّاكِ: مَهْلاً، فإنّني     أنا الأُفْعُوَانُ الصِّلُّ والضّيغمُ الوَرْدُ </a:t>
            </a:r>
            <a:br>
              <a:rPr lang="ar-SA" sz="25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9.بَني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واصلٍ مَهْلاً، فإنّ ابنَ أُختكم      لَهُ عَزَماتٌ هَزْلُ آرَائهَا جِدّ </a:t>
            </a:r>
            <a:br>
              <a:rPr lang="ar-SA" sz="25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10.متى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هِجْتُمُوهُ لا تَهيجوا سوَى الرّدى    وإنْ كانَ خِرْقاً ما يُحَلُّ لَهُ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عَقْدُ</a:t>
            </a:r>
          </a:p>
          <a:p>
            <a:pPr algn="r"/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11.مَهيباً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كَنَصْلِ السّيفِ لوْ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قُذفتْ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بهِ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       ذُرَى </a:t>
            </a:r>
            <a:r>
              <a:rPr lang="ar-SA" sz="2500" dirty="0" err="1">
                <a:latin typeface="Simplified Arabic" pitchFamily="18" charset="-78"/>
                <a:cs typeface="Simplified Arabic" pitchFamily="18" charset="-78"/>
              </a:rPr>
              <a:t>أجإٍ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 ظَلّتْ وأعلامُه وَهْدُ </a:t>
            </a:r>
            <a:br>
              <a:rPr lang="ar-SA" sz="25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12.يَوَدُّ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رِجَالٌ أنّني كُنتُ بَعضَ مَنْ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       طَوَتْهُ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المنايا، لا أرُوحُ وَلا أغدُو </a:t>
            </a:r>
            <a:br>
              <a:rPr lang="ar-SA" sz="25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13.وَلَوْلا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احتمَالي ثِقْلَ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كُلِّ مُلمّةٍ          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تَسُوءُ الأعادي، لم يَوَدّوا الذي وَدّوا </a:t>
            </a:r>
            <a:br>
              <a:rPr lang="ar-SA" sz="25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14.ذَرِيني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وإيّاهُمْ، فحَسبي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صَرَيمَتي        إذا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الحَرْبُ لمْ يُقدَحْ لمُخْمِدِها زَنْدُ </a:t>
            </a:r>
            <a:br>
              <a:rPr lang="ar-SA" sz="25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15.وَلي صَاحبٌ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عَضْبُ المَضَارِبِ صَارِمٌ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     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طَوِيلُ النِجَادٍ، ما يُفَلُّ لَهُ حَدّ </a:t>
            </a:r>
            <a:br>
              <a:rPr lang="ar-SA" sz="25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16.وَبَاكِيَةٍ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تَشْكُو الفرَاقَ بأدْمُعٍ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                  تُبَادِرُها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سَحّاً، كَمَا انتَثَرَ العِقْدُ </a:t>
            </a:r>
            <a:endParaRPr lang="en-US" sz="2500" dirty="0" smtClean="0">
              <a:latin typeface="Simplified Arabic" pitchFamily="18" charset="-78"/>
              <a:cs typeface="Simplified Arabic" pitchFamily="18" charset="-78"/>
            </a:endParaRPr>
          </a:p>
          <a:p>
            <a:pPr algn="r"/>
            <a:r>
              <a:rPr lang="ar-SA" sz="2500" dirty="0" smtClean="0"/>
              <a:t>17.ر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شَادَكِ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لا يُحْزِنْكِ بَينُ ابنِ همّةٍ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              يَتُوقُ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إلى العَلْيَاءِ لَيسَ لَهُ نِدّ </a:t>
            </a:r>
            <a:br>
              <a:rPr lang="ar-SA" sz="25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18.فَمَنْ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كَانَ حُرّاً فَهْوَ للعَزْمِ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والسُّرَى          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وَللّيلِ من </a:t>
            </a:r>
            <a:r>
              <a:rPr lang="ar-SA" sz="2500" dirty="0" smtClean="0">
                <a:latin typeface="Simplified Arabic" pitchFamily="18" charset="-78"/>
                <a:cs typeface="Simplified Arabic" pitchFamily="18" charset="-78"/>
              </a:rPr>
              <a:t>أفعالِهِ  </a:t>
            </a:r>
            <a:r>
              <a:rPr lang="ar-SA" sz="2500" dirty="0">
                <a:latin typeface="Simplified Arabic" pitchFamily="18" charset="-78"/>
                <a:cs typeface="Simplified Arabic" pitchFamily="18" charset="-78"/>
              </a:rPr>
              <a:t>والكَرَى عَبدُ </a:t>
            </a:r>
            <a:br>
              <a:rPr lang="ar-SA" sz="2500" dirty="0">
                <a:latin typeface="Simplified Arabic" pitchFamily="18" charset="-78"/>
                <a:cs typeface="Simplified Arabic" pitchFamily="18" charset="-78"/>
              </a:rPr>
            </a:br>
            <a:endParaRPr lang="ar-SA" sz="25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826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7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المشهد الثالث: صراعه مع الذئب.</a:t>
            </a: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19.وَلَيْلٍ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كأنّ الصّبحَ في أُخرَيَاتهِ  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حُشَاشَةُ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نَصْلٍ، ضَمّ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إفرِندَهُ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غِمدُ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20.تَسَرْبَلْتُهُ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والذّئْبُ وَسْنانُ هاجِعٌ  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بعَينِ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ابنِ لَيلٍ، ما لهُ بالكَرَى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عهدُ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21.أُثيرُ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القَطا الكُدْرِيَّ عَنْ </a:t>
            </a:r>
            <a:r>
              <a:rPr lang="ar-SA" sz="2700" dirty="0" err="1" smtClean="0">
                <a:latin typeface="Simplified Arabic" pitchFamily="18" charset="-78"/>
                <a:cs typeface="Simplified Arabic" pitchFamily="18" charset="-78"/>
              </a:rPr>
              <a:t>جَثَماتهِ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وَتألَفُني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فيهِ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الثّعَالبُ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والرُّبْدُ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22.وأطْلَسَ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مِلْءِ العَينِ يَحملُ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زَوْرَهُ  وأضْلاعُهُ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منْ جَانبَيْهِ شَوًى نَهْدُ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23.لَهُ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ذَنَبٌ مثلُ الرِّشَاءِ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يَجُرّهُ       وَمَتنٌ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كَمَتنِ القَوْسِ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أعوَجُ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مُنْأدّ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24.طَوَاهُ الطِّوَى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حَتّى استَمَرّ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مَرِيرُهُ  فَما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فيهِ إلاّ العَظْمُ والرّوحُ والجِلْدُ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25.يُقَضْقِضُ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عُصْلاً، في أسرّتها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الرّدى     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كَقَضْقَضَةِ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المَقْرُورِ </a:t>
            </a:r>
            <a:r>
              <a:rPr lang="ar-SA" sz="2700" dirty="0" err="1" smtClean="0">
                <a:latin typeface="Simplified Arabic" pitchFamily="18" charset="-78"/>
                <a:cs typeface="Simplified Arabic" pitchFamily="18" charset="-78"/>
              </a:rPr>
              <a:t>أرْعدَهُ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البَرْدُ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26.سَمَا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لي، وَبي منْ شدّةِ الجوعِ ما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به    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ببَيداءَ لمْ تحسسْ بها عَيشَةٌ رَغْدُ </a:t>
            </a:r>
            <a:endParaRPr lang="en-US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endParaRPr lang="ar-SA" sz="2700" dirty="0"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71600"/>
            <a:ext cx="2057400" cy="147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441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27.كلانا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بها ذِئْبٌ يُحَدّثُ نَفْسَهُ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    بصَاحبهِ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والجَدُّ يُتْعِسُهُ الجَدّ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28.عوَى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ثمّ أقْعَى، وارتَجَزْتُ، فهِجْتُه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فأقْبَلَ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مثْلَ البَرْقِ يَتْبَعُهُ الرّعْدُ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29.فأوْجَرْتُهُ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خَرْقَاءَ، تَحسبُ رِيشَها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على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كوْكبٍ يَنقَضُّ واللّيلُ مُسوَدّ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30.فَما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ازْدادَ إلاّ جُرْأةً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وَصَرَامَةً       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وأيْقَنْتُ أنّ الأمْرَ منْهُ هوَ الجِدّ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31.فأتْبَعْتُهَا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أُخرَى، فأضْلَلْتُ نَصْلَها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بحَيثُ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يكونُ اللُّبُّ والرُّعبُ والحِقْدُ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32.فَخَرّ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وَقَدْ أوْرَدْتُهُ مَنهَلَ الرّدَى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 على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ظَمَإٍ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، لَوْ أنّهُ عَذُبَ الوِرْدُ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33.وَقُمْتُ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فجَمّعتُ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الحَصَى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فاشتَوَيتُه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عَلَيْهِ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، وللرّمضَاءِ من تحته وَقْدُ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34.وَنلْتُ خَسيساً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منهُ، ثمّ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تَرَكْتُهُ       وأقْلَعْتُ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عَنهُ، وَهْوَ مُنْعَفِرٌ فَرْدُ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endParaRPr lang="ar-SA" sz="2700" dirty="0"/>
          </a:p>
        </p:txBody>
      </p:sp>
    </p:spTree>
    <p:extLst>
      <p:ext uri="{BB962C8B-B14F-4D97-AF65-F5344CB8AC3E}">
        <p14:creationId xmlns:p14="http://schemas.microsoft.com/office/powerpoint/2010/main" xmlns="" val="12393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7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المشهد الرابع: الحكمة وخلاصة تجاربه.</a:t>
            </a: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35.لَقَدْ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حَكَمَتْ فينا اللّيالي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بجَوْرِها         وَحُكمُ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بَناتِ الدّهرِ لَيسَ لَهُ قَصْدُ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36.أفي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العَدلِ أنْ يَشقَى الكَرِيمُ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بجَوْرِها     ويأخُذَ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منها صَفوَها </a:t>
            </a:r>
            <a:r>
              <a:rPr lang="ar-SA" sz="2700" dirty="0" err="1" smtClean="0">
                <a:latin typeface="Simplified Arabic" pitchFamily="18" charset="-78"/>
                <a:cs typeface="Simplified Arabic" pitchFamily="18" charset="-78"/>
              </a:rPr>
              <a:t>القُعدُدُ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الوَغْدُ </a:t>
            </a: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37.ذَرِينيَ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من ضَرْبِ القِداحِ على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السُّرَى   فعَزْميَ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لا يَثنيهِ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نَحسٌ ولا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سَعدُ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38.سأحملُ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نَفْسِي عندَ كلّ مُلمّةٍ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     على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مثلِ حدّ السّيفِ أخلَصَهُ الهندُ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39.ليَعْلَمَ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مَنْ هَابَ السُّرى خَشيةَ الرّدى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بأنّ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قَضَاءَ الله لَيسَ لَهُ رَدّ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40.فإنْ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عشتُ مَحموداً فمثلي بغَى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الغنى    ليَكسِبَ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مالاً، أو يُنَثَّ لَهُ حَمْدُ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41.وإنْ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مُتُّ لمْ أظفَرْ، فلَيسَ على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امرِىءٍ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غدا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طالباً، إلاّ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تَقَصّيهِ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والجُهْدُ </a:t>
            </a:r>
          </a:p>
          <a:p>
            <a:endParaRPr lang="ar-SA" sz="27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7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700" dirty="0"/>
          </a:p>
          <a:p>
            <a:endParaRPr lang="ar-SA" sz="2700" dirty="0"/>
          </a:p>
        </p:txBody>
      </p:sp>
    </p:spTree>
    <p:extLst>
      <p:ext uri="{BB962C8B-B14F-4D97-AF65-F5344CB8AC3E}">
        <p14:creationId xmlns:p14="http://schemas.microsoft.com/office/powerpoint/2010/main" xmlns="" val="65995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هو البحتريّ؟ </a:t>
            </a:r>
          </a:p>
          <a:p>
            <a:r>
              <a:rPr lang="ar-SA" dirty="0" smtClean="0"/>
              <a:t>من الشاعر الذي وجه البحتري وأرشده في تجويد الشعر؟</a:t>
            </a:r>
          </a:p>
          <a:p>
            <a:r>
              <a:rPr lang="ar-SA" dirty="0" smtClean="0"/>
              <a:t>من القائل: المتنبي وأبو تمام حكيمان إنما الشاعر البحتري؟</a:t>
            </a:r>
          </a:p>
          <a:p>
            <a:r>
              <a:rPr lang="ar-SA" dirty="0" smtClean="0"/>
              <a:t>ما معنى قصيدة دالية؟ وعلى أي بحر هذه القصيدة؟</a:t>
            </a:r>
            <a:endParaRPr lang="en-US" dirty="0" smtClean="0"/>
          </a:p>
          <a:p>
            <a:r>
              <a:rPr lang="ar-SA" dirty="0" smtClean="0"/>
              <a:t>ماذا أراد الشاعر أن يصور في البنية العميقة لهذا النص.</a:t>
            </a:r>
            <a:endParaRPr lang="en-US" dirty="0" smtClean="0"/>
          </a:p>
          <a:p>
            <a:r>
              <a:rPr lang="ar-SA" dirty="0" smtClean="0"/>
              <a:t>ما المقصود بالمثلثات في اللغة؟</a:t>
            </a:r>
          </a:p>
          <a:p>
            <a:r>
              <a:rPr lang="ar-SA" dirty="0" smtClean="0"/>
              <a:t>هل التزم الشاعر بالبناء التقليدي للقصيدة العربية القديمة؟</a:t>
            </a:r>
          </a:p>
          <a:p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xmlns="" val="164548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أكثر الشاعر من استعمال الكنايات مثل: بنات الدهر، ابن الليل، بحيث يكون اللب والرعب والحقد. ما تفسيرك لذلك؟</a:t>
            </a:r>
          </a:p>
          <a:p>
            <a:r>
              <a:rPr lang="ar-SA" dirty="0" smtClean="0"/>
              <a:t>ما خصائص صوت الدال؟ وما مدى ملائمته للمعنى العام للقصيدة؟</a:t>
            </a:r>
          </a:p>
          <a:p>
            <a:r>
              <a:rPr lang="ar-SA" dirty="0" smtClean="0"/>
              <a:t>ما الجناس؟ مثل له من القصيدة.</a:t>
            </a:r>
          </a:p>
          <a:p>
            <a:r>
              <a:rPr lang="ar-SA" dirty="0" smtClean="0"/>
              <a:t>أمثلة الجناس: طواه الطوى/أوردته/الوِرد.</a:t>
            </a:r>
          </a:p>
          <a:p>
            <a:r>
              <a:rPr lang="ar-SA" dirty="0" smtClean="0"/>
              <a:t>ماذا عسى الذئب يعادل في نفس البحتري؟ العدو.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53477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1951</TotalTime>
  <Words>235</Words>
  <Application>Microsoft Office PowerPoint</Application>
  <PresentationFormat>A4 Paper (210x297 mm)‎</PresentationFormat>
  <Paragraphs>47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السابعة</vt:lpstr>
      <vt:lpstr>قصيدة الذئب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151</cp:revision>
  <dcterms:created xsi:type="dcterms:W3CDTF">2009-10-14T19:14:34Z</dcterms:created>
  <dcterms:modified xsi:type="dcterms:W3CDTF">2013-03-06T05:50:30Z</dcterms:modified>
</cp:coreProperties>
</file>