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653" y="57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8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89162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التذوّق الأدبي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الذئب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للبحتريّ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(2)</a:t>
            </a:r>
            <a:endParaRPr lang="en-US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7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المشهد الثالث: صراعه مع الذئب.</a:t>
            </a: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19.وَلَيْلٍ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كأنّ الصّبحَ في أُخرَيَاتهِ  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حُشَاشَةُ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نَصْلٍ، ضَمّ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إفرِندَهُ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غِمدُ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20.تَسَرْبَلْتُهُ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والذّئْبُ وَسْنانُ هاجِعٌ  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بعَينِ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ابنِ لَيلٍ، ما لهُ بالكَرَى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عهدُ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21.أُثيرُ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القَطا الكُدْرِيَّ عَنْ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جَثَماتهِ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وَتألَفُني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فيهِ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الثّعَالبُ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والرُّبْدُ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22.وأطْلَسَ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مِلْءِ العَينِ يَحملُ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زَوْرَهُ  وأضْلاعُهُ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منْ جَانبَيْهِ شَوًى نَهْدُ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23.لَهُ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ذَنَبٌ مثلُ الرِّشَاءِ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يَجُرّهُ       وَمَتنٌ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كَمَتنِ القَوْسِ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أعوَجُ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مُنْأدّ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24.طَوَاهُ الطِّوَى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حَتّى استَمَرّ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مَرِيرُهُ  فَما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فيهِ إلاّ العَظْمُ والرّوحُ والجِلْدُ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25.يُقَضْقِضُ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عُصْلاً، في أسرّتها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الرّدى     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كَقَضْقَضَةِ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المَقْرُورِ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أرْعدَهُ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البَرْدُ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26.سَمَا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لي، وَبي منْ شدّةِ الجوعِ ما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به    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ببَيداءَ لمْ تحسسْ بها عَيشَةٌ رَغْدُ </a:t>
            </a:r>
            <a:endParaRPr lang="en-US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endParaRPr lang="ar-SA" sz="27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2057400" cy="147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1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27.كلانا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بها ذِئْبٌ يُحَدّثُ نَفْسَهُ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    بصَاحبهِ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والجَدُّ يُتْعِسُهُ الجَدّ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28.عوَى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ثمّ أقْعَى، وارتَجَزْتُ، فهِجْتُه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فأقْبَلَ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مثْلَ البَرْقِ يَتْبَعُهُ الرّعْدُ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29.فأوْجَرْتُهُ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خَرْقَاءَ، تَحسبُ رِيشَها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على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كوْكبٍ يَنقَضُّ واللّيلُ مُسوَدّ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30.فَما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ازْدادَ إلاّ جُرْأةً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وَصَرَامَةً       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وأيْقَنْتُ أنّ الأمْرَ منْهُ هوَ الجِدّ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31.فأتْبَعْتُهَا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أُخرَى، فأضْلَلْتُ نَصْلَها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بحَيثُ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يكونُ اللُّبُّ والرُّعبُ والحِقْدُ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32.فَخَرّ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وَقَدْ أوْرَدْتُهُ مَنهَلَ الرّدَى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 على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ظَمَإٍ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، لَوْ أنّهُ عَذُبَ الوِرْدُ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33.وَقُمْتُ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فجَمّعتُ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الحَصَى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فاشتَوَيتُه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عَلَيْهِ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، وللرّمضَاءِ من تحته وَقْدُ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34.وَنلْتُ خَسيساً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منهُ، ثمّ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تَرَكْتُهُ       وأقْلَعْتُ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عَنهُ، وَهْوَ مُنْعَفِرٌ فَرْدُ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endParaRPr lang="ar-SA" sz="2700" dirty="0"/>
          </a:p>
        </p:txBody>
      </p:sp>
    </p:spTree>
    <p:extLst>
      <p:ext uri="{BB962C8B-B14F-4D97-AF65-F5344CB8AC3E}">
        <p14:creationId xmlns:p14="http://schemas.microsoft.com/office/powerpoint/2010/main" val="12393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7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المشهد الرابع: الحكمة وخلاصة تجاربه.</a:t>
            </a: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35.لَقَدْ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حَكَمَتْ فينا اللّيالي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بجَوْرِها         وَحُكمُ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بَناتِ الدّهرِ لَيسَ لَهُ قَصْدُ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36.أفي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العَدلِ أنْ يَشقَى الكَرِيمُ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بجَوْرِها     ويأخُذَ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منها صَفوَها </a:t>
            </a:r>
            <a:r>
              <a:rPr lang="ar-SA" sz="2700" dirty="0" err="1" smtClean="0">
                <a:latin typeface="Simplified Arabic" pitchFamily="18" charset="-78"/>
                <a:cs typeface="Simplified Arabic" pitchFamily="18" charset="-78"/>
              </a:rPr>
              <a:t>القُعدُدُ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الوَغْدُ </a:t>
            </a: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37.ذَرِينيَ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من ضَرْبِ القِداحِ على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السُّرَى   فعَزْميَ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لا يَثنيهِ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نَحسٌ ولا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سَعدُ </a:t>
            </a:r>
            <a:endParaRPr lang="ar-SA" sz="27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38.سأحملُ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نَفْسِي عندَ كلّ مُلمّةٍ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      على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مثلِ حدّ السّيفِ أخلَصَهُ الهندُ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39.ليَعْلَمَ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مَنْ هَابَ السُّرى خَشيةَ الرّدى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بأنّ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قَضَاءَ الله لَيسَ لَهُ رَدّ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40.فإنْ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عشتُ مَحموداً فمثلي بغَى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الغنى    ليَكسِبَ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مالاً، أو يُنَثَّ لَهُ حَمْدُ </a:t>
            </a:r>
            <a:br>
              <a:rPr lang="ar-SA" sz="2700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41.وإنْ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مُتُّ لمْ أظفَرْ، فلَيسَ على </a:t>
            </a:r>
            <a:r>
              <a:rPr lang="ar-SA" sz="2700" dirty="0" err="1">
                <a:latin typeface="Simplified Arabic" pitchFamily="18" charset="-78"/>
                <a:cs typeface="Simplified Arabic" pitchFamily="18" charset="-78"/>
              </a:rPr>
              <a:t>امرِىءٍ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    غدا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طالباً، إلاّ </a:t>
            </a:r>
            <a:r>
              <a:rPr lang="ar-SA" sz="2700" dirty="0" smtClean="0">
                <a:latin typeface="Simplified Arabic" pitchFamily="18" charset="-78"/>
                <a:cs typeface="Simplified Arabic" pitchFamily="18" charset="-78"/>
              </a:rPr>
              <a:t>تَقَصّيهِ </a:t>
            </a:r>
            <a:r>
              <a:rPr lang="ar-SA" sz="2700" dirty="0">
                <a:latin typeface="Simplified Arabic" pitchFamily="18" charset="-78"/>
                <a:cs typeface="Simplified Arabic" pitchFamily="18" charset="-78"/>
              </a:rPr>
              <a:t>والجُهْدُ </a:t>
            </a:r>
          </a:p>
          <a:p>
            <a:endParaRPr lang="ar-SA" sz="27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7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700" dirty="0"/>
          </a:p>
          <a:p>
            <a:endParaRPr lang="ar-SA" sz="2700" dirty="0"/>
          </a:p>
        </p:txBody>
      </p:sp>
    </p:spTree>
    <p:extLst>
      <p:ext uri="{BB962C8B-B14F-4D97-AF65-F5344CB8AC3E}">
        <p14:creationId xmlns:p14="http://schemas.microsoft.com/office/powerpoint/2010/main" val="6599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هو البحتريّ؟ </a:t>
            </a:r>
          </a:p>
          <a:p>
            <a:r>
              <a:rPr lang="ar-SA" dirty="0" smtClean="0"/>
              <a:t>من الشاعر الذي وجه البحتري وأرشده في تجويد الشعر؟</a:t>
            </a:r>
          </a:p>
          <a:p>
            <a:r>
              <a:rPr lang="ar-SA" dirty="0" smtClean="0"/>
              <a:t>من القائل: المتنبي وأبو تمام حكيمان إنما الشاعر البحتري؟</a:t>
            </a:r>
          </a:p>
          <a:p>
            <a:r>
              <a:rPr lang="ar-SA" dirty="0" smtClean="0"/>
              <a:t>ما معنى قصيدة دالية؟ وعلى أي بحر هذه القصيدة؟</a:t>
            </a:r>
            <a:endParaRPr lang="en-US" dirty="0" smtClean="0"/>
          </a:p>
          <a:p>
            <a:r>
              <a:rPr lang="ar-SA" dirty="0" smtClean="0"/>
              <a:t>ماذا أراد الشاعر أن يصور في البنية العميقة لهذا النص.</a:t>
            </a:r>
            <a:endParaRPr lang="en-US" dirty="0" smtClean="0"/>
          </a:p>
          <a:p>
            <a:r>
              <a:rPr lang="ar-SA" dirty="0" smtClean="0"/>
              <a:t>ما المقصود بالمثلثات في اللغة؟</a:t>
            </a:r>
          </a:p>
          <a:p>
            <a:r>
              <a:rPr lang="ar-SA" dirty="0" smtClean="0"/>
              <a:t>هل التزم الشاعر بالبناء التقليدي للقصيدة العربية القديمة؟</a:t>
            </a:r>
          </a:p>
          <a:p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1645489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أكثر الشاعر من استعمال الكنايات مثل: بنات الدهر، ابن الليل، بحيث يكون اللب والرعب والحقد. ما تفسيرك لذلك؟</a:t>
            </a:r>
          </a:p>
          <a:p>
            <a:r>
              <a:rPr lang="ar-SA" dirty="0" smtClean="0"/>
              <a:t>ما خصائص صوت الدال؟ وما مدى ملائمته للمعنى العام للقصيدة؟</a:t>
            </a:r>
          </a:p>
          <a:p>
            <a:r>
              <a:rPr lang="ar-SA" dirty="0" smtClean="0"/>
              <a:t>ما الجناس؟ مثل له من القصيدة.</a:t>
            </a:r>
          </a:p>
          <a:p>
            <a:r>
              <a:rPr lang="ar-SA" dirty="0" smtClean="0"/>
              <a:t>أمثلة الجناس: طواه الطوى/أوردته/الوِرد.</a:t>
            </a:r>
          </a:p>
          <a:p>
            <a:r>
              <a:rPr lang="ar-SA" dirty="0" smtClean="0"/>
              <a:t>ماذا عسى الذئب يعادل في نفس البحتري؟ العدو.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3477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1911</TotalTime>
  <Words>195</Words>
  <Application>Microsoft Office PowerPoint</Application>
  <PresentationFormat>A4 Paper (210x297 mm)</PresentationFormat>
  <Paragraphs>40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المحاضرة الثامنة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150</cp:revision>
  <dcterms:created xsi:type="dcterms:W3CDTF">2009-10-14T19:14:34Z</dcterms:created>
  <dcterms:modified xsi:type="dcterms:W3CDTF">2013-03-05T20:18:40Z</dcterms:modified>
</cp:coreProperties>
</file>