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6" d="100"/>
          <a:sy n="66" d="100"/>
        </p:scale>
        <p:origin x="-653" y="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8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3124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89162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</a:t>
            </a:r>
            <a:r>
              <a:rPr lang="ar-EG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</a:rPr>
              <a:t>التذوّق الأدبي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.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جزاء المصاروة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العاشرة</a:t>
            </a: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429500" cy="1752600"/>
          </a:xfrm>
        </p:spPr>
        <p:txBody>
          <a:bodyPr/>
          <a:lstStyle/>
          <a:p>
            <a:pPr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فخر وعتاب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أبو الطيب المتنبي</a:t>
            </a:r>
          </a:p>
          <a:p>
            <a:pPr eaLnBrk="1" hangingPunct="1"/>
            <a:r>
              <a:rPr lang="ar-SA" sz="2700" dirty="0" smtClean="0">
                <a:solidFill>
                  <a:schemeClr val="tx1"/>
                </a:solidFill>
                <a:cs typeface="Arial" pitchFamily="34" charset="0"/>
              </a:rPr>
              <a:t>(2)</a:t>
            </a:r>
            <a:endParaRPr lang="en-US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فخر وعتاب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وَاحَرّ قَلْباهُ ممّنْ قَلْبُهُ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شَبِمُ                وَمَنْ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بجِسْمي وَحالي عِندَهُ سَقَمُ 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لي أُكَتِّمُ حُبّاً قَدْ بَرَى جَسَدي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وَتَدّعي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حُبّ سَيفِ الدّوْلةِ الأُمَمُ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كَانَ يَجْمَعُنَا حُبٌّ لِغُرّتِهِ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فَلَيْتَ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أنّا بِقَدْرِ الحُبّ نَقْتَسِمُ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زُرْتُهُ وَسُيُوفُ الهِنْدِ مُغْمَدَةٌ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وَقد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نَظَرْتُ إلَيْهِ وَالسّيُوفُ دَمُ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فكانَ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أحْسَنَ خَلقِ الله كُلّهِمِ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وَكانَ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أحسنَ ما في الأحسَنِ الشّيَمُ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فَوْتُ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العَدُوّ الذي يَمّمْتَهُ ظَفَرٌ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في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طَيّهِ أسَفٌ في طَيّهِ نِعَمُ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نابَ عنكَ شديدُ الخوْفِ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وَاصْطنعتْ    لَكَ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المَهابَةُ ما لا تَصْنَعُ البُهَمُ </a:t>
            </a:r>
          </a:p>
          <a:p>
            <a:pPr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ألزَمْتَ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نَفْسَكَ شَيْئاً لَيسَ يَلزَمُها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أنْ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لا يُوارِيَهُمْ أرْضٌ وَلا عَلَمُ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941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أكُلّمَا رُمْتَ جَيْشاً فانْثَنَى هَرَباً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تَصَرّفَتْ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بِكَ في آثَارِهِ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الهِمَمُ؟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عَلَيْكَ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هَزْمُهُمُ في كلّ مُعْتَرَكٍ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وَمَا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عَلَيْكَ بهِمْ عارٌ إذا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انهَزَمُوا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تَرَى ظَفَراً حُلْواً سِوَى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ظَفَرٍ                تَصافَحَتْ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فيهِ بِيضُ الهِنْدِ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وَاللِّممُ؟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أعدَلَ النّاسِ إلاّ في مُعامَلَتي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فيكَ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الخِصامُ وَأنتَ الخصْمُ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وَالحكَمُ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أُعِيذُها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نَظَراتٍ مِنْكَ صادِقَةً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أن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تحسَبَ الشّحمَ فيمن شحمهُ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انْتِفَاعُ أخي الدّنْيَا بِنَاظِرِهِ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إذا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اسْتَوَتْ عِنْدَهُ الأنْوارُ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وَالظُّلَمُ؟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أنَا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الذي نَظَرَ الأعْمَى إلى أدَبي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وَأسْمَعَتْ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كَلِماتي مَنْ بهِ صَمَمُ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13473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أنَامُ مِلْءَ جُفُوني عَنْ شَوَارِدِهَا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وَيَسْهَرُ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الخَلْقُ جَرّاهَا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وَيخْتَصِمُ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وَجاهِلٍ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مَدّهُ في جَهْلِهِ ضَحِكي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حَتى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أتَتْه يَدٌ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فَرّاسَــــــةٌ وَفَــــــــــمُ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رَأيْتَ نُيُوبَ اللّيْثِ بارِزَةً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    فَلا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تَظُنّنّ أنّ اللّيْثَ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يَبْتَسِمُ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وَمُهْجَةٍ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مُهْجَتي من هَمّ صَاحِبها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أدرَكْتُهَا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بجَوَادٍ ظَهْرُه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حَرَمُ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رِجلاهُ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في الرّكضِ رِجلٌ وَاليدانِ يَدٌ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وَفِعْلُهُ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مَا تُريدُ الكَفُّ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وَالقَدَمُ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وَمُرْهَفٍ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سرْتُ بينَ الجَحْفَلَينِ بهِ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حتى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ضرَبْتُ وَمَوْجُ المَوْتِ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يَلْتَطِمُ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فالخَيْلُ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وَاللّيْلُ وَالبَيْداءُ تَعرِفُني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 وَالسّيفُ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وَالرّمحُ والقرْطاسُ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وَالقَلَمُ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صَحِبْتُ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في الفَلَواتِ الوَحشَ منفَرِداً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حتى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تَعَجّبَ مني القُورُ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وَالأكَمُ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مَنْ يَعِزّ عَلَيْنَا أنْ نُفَارِقَهُمْ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    وِجدانُنا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كُلَّ شيءٍ بَعدَكمْ عَدَمُ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303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مَا كانَ أخلَقَنَا مِنكُمْ بتَكرِمَةٍ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لَوْ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أنّ أمْرَكُمُ مِن أمرِنَا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أمَمُ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كانَ سَرّكُمُ ما قالَ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حاسِدُنَا            فَمَا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لجُرْحٍ إذا أرْضاكُمُ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ألَمُ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وَبَيْنَنَا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لَوْ رَعَيْتُمْ ذاكَ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مَعرِفَةٌ              إنّ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المَعارِفَ في أهْلِ النُّهَى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ذِمَمُ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كم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تَطْلُبُونَ لَنَا عَيْباً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فيُعجِزُكمْ            وَيَكْرَهُ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الله ما تَأتُونَ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وَالكَرَمُ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أبعدَ العَيبَ والنّقصانَ منْ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شرَفي     أنَا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الثّرَيّا وَذانِ الشّيبُ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وَالهَرَمُ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لَيْتَ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الغَمَامَ الذي عندي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صَواعِقُهُ        يُزيلُهُنّ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إلى مَنْ عِنْدَهُ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الدِّيَمُ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أرَى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النّوَى </a:t>
            </a:r>
            <a:r>
              <a:rPr lang="ar-SA" sz="2800" dirty="0" err="1" smtClean="0">
                <a:latin typeface="Simplified Arabic" pitchFamily="18" charset="-78"/>
                <a:cs typeface="Simplified Arabic" pitchFamily="18" charset="-78"/>
              </a:rPr>
              <a:t>يَقتَضيني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كلَّ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مَرْحَلَةٍ        لا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تَسْتَقِلّ بها </a:t>
            </a:r>
            <a:r>
              <a:rPr lang="ar-SA" sz="2800" dirty="0" err="1">
                <a:latin typeface="Simplified Arabic" pitchFamily="18" charset="-78"/>
                <a:cs typeface="Simplified Arabic" pitchFamily="18" charset="-78"/>
              </a:rPr>
              <a:t>الوَخّادَةُ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الرُّسُمُ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لَئِنْ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تَرَكْنَ ضُمَيراً عَنْ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مَيامِنِنا          لَيَحْدُثَنّ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لمَنْ وَدّعْتُهُمْ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نَدَمُ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إذا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تَرَحّلْتَ عن قَوْمٍ وَقَد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قَدَرُوا         أنْ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لا تُفارِقَهُمْ فالرّاحِلونَ هُمُ </a:t>
            </a:r>
          </a:p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2800" dirty="0">
                <a:latin typeface="Simplified Arabic" pitchFamily="18" charset="-78"/>
                <a:cs typeface="Simplified Arabic" pitchFamily="18" charset="-78"/>
              </a:rPr>
            </a:b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647762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شَرُّ البِلادِ مَكانٌ لا صَديقَ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بِهِ        وَشَرُّ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ما يَكسِبُ الإنسانُ ما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يَصِمُ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وَشَرُّ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ما قَنّصَتْهُ رَاحَتي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قَنَصٌ         شُهْبُ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البُزاةِ سَواءٌ فيهِ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والرَّخَمُ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بأيّ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لَفْظٍ تَقُولُ الشّعْرَ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زِعْنِفَةٌ          تَجُوزُ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عِندَكَ لا عُرْبٌ وَلا 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عَجَمُ</a:t>
            </a:r>
          </a:p>
          <a:p>
            <a:pPr algn="just" rtl="1"/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هَذا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عِتابُكَ إلاّ أنّهُ </a:t>
            </a:r>
            <a:r>
              <a:rPr lang="ar-SA" sz="2800" dirty="0" err="1" smtClean="0">
                <a:latin typeface="Simplified Arabic" pitchFamily="18" charset="-78"/>
                <a:cs typeface="Simplified Arabic" pitchFamily="18" charset="-78"/>
              </a:rPr>
              <a:t>مِقَةٌ</a:t>
            </a: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               قد </a:t>
            </a:r>
            <a:r>
              <a:rPr lang="ar-SA" sz="2800" dirty="0">
                <a:latin typeface="Simplified Arabic" pitchFamily="18" charset="-78"/>
                <a:cs typeface="Simplified Arabic" pitchFamily="18" charset="-78"/>
              </a:rPr>
              <a:t>ضُمّنَ الدُّرَّ إلاّ أنّهُ كَلِمُ </a:t>
            </a:r>
          </a:p>
          <a:p>
            <a:pPr algn="just" rtl="1"/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800" dirty="0">
              <a:latin typeface="Simplified Arabic" pitchFamily="18" charset="-78"/>
              <a:cs typeface="Simplified Arabic" pitchFamily="18" charset="-78"/>
            </a:endParaRPr>
          </a:p>
          <a:p>
            <a:endParaRPr lang="ar-SA" sz="2800" dirty="0"/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807022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جماليات النص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اللغة والأسلوب.</a:t>
            </a:r>
          </a:p>
          <a:p>
            <a:r>
              <a:rPr lang="ar-SA" dirty="0" smtClean="0"/>
              <a:t>هل جاءت ألفاظه سهلة أم مال إلى الغرابة والتعقيد؟</a:t>
            </a:r>
          </a:p>
          <a:p>
            <a:r>
              <a:rPr lang="ar-SA" dirty="0" smtClean="0"/>
              <a:t>تشيع الحكمة في شعر المتنبي. مثل لذلك.</a:t>
            </a:r>
          </a:p>
          <a:p>
            <a:r>
              <a:rPr lang="ar-SA" dirty="0" smtClean="0"/>
              <a:t>هات أمثلة على كل من الطباق، الجناس، رد الأعجاز على الصدور، الإرصاد..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49150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مثل للاستعارة من قصيدة المتنبي السابقة.</a:t>
            </a:r>
          </a:p>
          <a:p>
            <a:r>
              <a:rPr lang="ar-SA" dirty="0" smtClean="0"/>
              <a:t>عم كنى الشاعر في كل تعبير مما يلي:</a:t>
            </a:r>
          </a:p>
          <a:p>
            <a:r>
              <a:rPr lang="ar-SA" dirty="0" smtClean="0"/>
              <a:t>سيوف الهند مغمدة، </a:t>
            </a:r>
            <a:r>
              <a:rPr lang="ar-SA" dirty="0" err="1" smtClean="0"/>
              <a:t>السويف</a:t>
            </a:r>
            <a:r>
              <a:rPr lang="ar-SA" dirty="0" smtClean="0"/>
              <a:t> دم، تحسب الشحم فيمن شحمه ورم، الغمام الذي عندي صواعقه، من عنده الديم.</a:t>
            </a:r>
          </a:p>
          <a:p>
            <a:r>
              <a:rPr lang="ar-SA" dirty="0" smtClean="0"/>
              <a:t>على أي بحر جاءت القصيدة.</a:t>
            </a:r>
          </a:p>
          <a:p>
            <a:r>
              <a:rPr lang="ar-SA" dirty="0" smtClean="0"/>
              <a:t>ما الذي قوى الإيقاع الداخلي في النص؟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48879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أين البيت الذي يدل على عدم رغبة المتنبي في الرحيل؟</a:t>
            </a:r>
          </a:p>
          <a:p>
            <a:r>
              <a:rPr lang="ar-SA" dirty="0" smtClean="0"/>
              <a:t>يا من يعز علينا............</a:t>
            </a:r>
          </a:p>
          <a:p>
            <a:r>
              <a:rPr lang="ar-SA" dirty="0" smtClean="0"/>
              <a:t>أين البيت الذي ترى أنه غاية الفخر بالنفس؟</a:t>
            </a:r>
          </a:p>
          <a:p>
            <a:r>
              <a:rPr lang="ar-SA" dirty="0" smtClean="0"/>
              <a:t>يقال أن المتنبي كان يقسم المدحة بينه وبين </a:t>
            </a:r>
            <a:r>
              <a:rPr lang="ar-SA" dirty="0" err="1" smtClean="0"/>
              <a:t>ممدوحه</a:t>
            </a:r>
            <a:r>
              <a:rPr lang="ar-SA" dirty="0" smtClean="0"/>
              <a:t>. هل ترى ذلك صحيحاً من خلال قراءتك لهذا النص؟</a:t>
            </a:r>
          </a:p>
          <a:p>
            <a:r>
              <a:rPr lang="ar-SA" dirty="0" smtClean="0"/>
              <a:t>هل ترى أن </a:t>
            </a:r>
            <a:r>
              <a:rPr lang="ar-SA" smtClean="0"/>
              <a:t>المتنبي كان متكبراً؟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0237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2020</TotalTime>
  <Words>568</Words>
  <Application>Microsoft Office PowerPoint</Application>
  <PresentationFormat>A4 Paper (210x297 mm)</PresentationFormat>
  <Paragraphs>74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المحاضرة العاشرة</vt:lpstr>
      <vt:lpstr>فخر وعتاب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جماليات النص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Adminuser</cp:lastModifiedBy>
  <cp:revision>158</cp:revision>
  <dcterms:created xsi:type="dcterms:W3CDTF">2009-10-14T19:14:34Z</dcterms:created>
  <dcterms:modified xsi:type="dcterms:W3CDTF">2013-03-12T18:53:00Z</dcterms:modified>
</cp:coreProperties>
</file>