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653" y="57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8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#_ftnref1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89162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التذوّق الأدبي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الثانية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المقامة البغدادية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ar-SA" sz="2700" b="1" dirty="0" smtClean="0">
                <a:solidFill>
                  <a:schemeClr val="tx1"/>
                </a:solidFill>
                <a:cs typeface="Arial" pitchFamily="34" charset="0"/>
              </a:rPr>
              <a:t>لبديع الزمان الهمذاني</a:t>
            </a:r>
            <a:endParaRPr lang="en-US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 المقامة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/>
              <a:t>اشْتهيتُ </a:t>
            </a:r>
            <a:r>
              <a:rPr lang="ar-SA" sz="2800" dirty="0" err="1" smtClean="0"/>
              <a:t>الأزَادَ</a:t>
            </a:r>
            <a:r>
              <a:rPr lang="ar-SA" sz="2800" dirty="0" smtClean="0"/>
              <a:t> وأنا </a:t>
            </a:r>
            <a:r>
              <a:rPr lang="ar-SA" sz="2800" dirty="0"/>
              <a:t>بِبغدادْ، وليس مَعْي عَقْدٌ على </a:t>
            </a:r>
            <a:r>
              <a:rPr lang="ar-SA" sz="2800" dirty="0" smtClean="0"/>
              <a:t>نَقْدٍ، </a:t>
            </a:r>
            <a:r>
              <a:rPr lang="ar-SA" sz="2800" dirty="0"/>
              <a:t>فخرجْتُ أنتهِزُ مَحَالّهُ، حتّى أحلّني </a:t>
            </a:r>
            <a:r>
              <a:rPr lang="ar-SA" sz="2800" dirty="0" smtClean="0"/>
              <a:t>الكَرْخَ، </a:t>
            </a:r>
            <a:r>
              <a:rPr lang="ar-SA" sz="2800" dirty="0"/>
              <a:t>فإذا أنا </a:t>
            </a:r>
            <a:r>
              <a:rPr lang="ar-SA" sz="2800" dirty="0" smtClean="0"/>
              <a:t>بسَواديٍّ</a:t>
            </a:r>
            <a:r>
              <a:rPr lang="ar-SA" sz="2800" baseline="30000" dirty="0"/>
              <a:t> </a:t>
            </a:r>
            <a:r>
              <a:rPr lang="ar-SA" sz="2800" dirty="0"/>
              <a:t>يسوقُ</a:t>
            </a:r>
            <a:r>
              <a:rPr lang="ar-SA" sz="2800" dirty="0" smtClean="0"/>
              <a:t> </a:t>
            </a:r>
            <a:r>
              <a:rPr lang="ar-SA" sz="2800" dirty="0"/>
              <a:t>بالجَهدِ حِمارَهُ، ويَطرِّفُ بالعَقْدِ </a:t>
            </a:r>
            <a:r>
              <a:rPr lang="ar-SA" sz="2800" dirty="0" smtClean="0"/>
              <a:t>إِزارَهُ فقلتُ</a:t>
            </a:r>
            <a:r>
              <a:rPr lang="ar-SA" sz="2800" dirty="0"/>
              <a:t>: ظفِرنَا واللهِ بصيْدٍ، وحَيّاكَ اللهُ أَبَا زيْدٍ، مِنْ أَيْنَ أَقْبلتَ؟ وأيْنَ نزلتَ؟ ومتَى وافيت؟ وهَلمَّ إلى البيتِ</a:t>
            </a:r>
            <a:r>
              <a:rPr lang="en-US" sz="2800" dirty="0"/>
              <a:t> .</a:t>
            </a:r>
            <a:br>
              <a:rPr lang="en-US" sz="2800" dirty="0"/>
            </a:br>
            <a:r>
              <a:rPr lang="ar-SA" sz="2800" dirty="0"/>
              <a:t>فقال السواديُّ: لستُ بأبي زيدٍ، ولكنّي أبُو عُبيْدٍ، فقلت: نَعمْ، لَعَنَ اللهُ الشيطانَ، وأبْعَدَ النسيانَ، </a:t>
            </a:r>
            <a:r>
              <a:rPr lang="ar-SA" sz="2800" dirty="0" err="1"/>
              <a:t>أنسانِيكَ</a:t>
            </a:r>
            <a:r>
              <a:rPr lang="ar-SA" sz="2800" dirty="0"/>
              <a:t> طُولُ العَهْدِ، واتْصالُ البُعدِ، فكيف حالُ أبيكَ؟ أَشابٌ كعهدِي أم شابَ بعدي؟ فقال: قدْ نَبَتَ الربيعُ عَلَى </a:t>
            </a:r>
            <a:r>
              <a:rPr lang="ar-SA" sz="2800" dirty="0" smtClean="0"/>
              <a:t>دِمْنتِه، </a:t>
            </a:r>
            <a:r>
              <a:rPr lang="ar-SA" sz="2800" dirty="0"/>
              <a:t>وأرجو أنْ يُصيّره اللهُ إلى جنّتِه</a:t>
            </a:r>
            <a:r>
              <a:rPr lang="en-US" sz="2800" dirty="0"/>
              <a:t> .</a:t>
            </a:r>
            <a:r>
              <a:rPr lang="ar-SA" sz="2800" dirty="0"/>
              <a:t>فقلت: إنّا للهِ وإنّا إليه راجعون، ولا حولَ ولا قوةَ إلا باللهِ العليِّ العظيمِ، ومَدَدتُ يدَ البِدَارِ إلى </a:t>
            </a:r>
            <a:r>
              <a:rPr lang="ar-SA" sz="2800" dirty="0" smtClean="0"/>
              <a:t>الصِدَارِ، </a:t>
            </a:r>
            <a:r>
              <a:rPr lang="ar-SA" sz="2800" dirty="0"/>
              <a:t>أُريد تَمْزِيقَه، فقبضَ السواديُّ على خَصْرِي </a:t>
            </a:r>
            <a:r>
              <a:rPr lang="ar-SA" sz="2800" dirty="0" smtClean="0"/>
              <a:t>بِجُمْعِه</a:t>
            </a:r>
            <a:r>
              <a:rPr lang="ar-SA" sz="2800" baseline="30000" dirty="0" smtClean="0"/>
              <a:t>، </a:t>
            </a:r>
            <a:r>
              <a:rPr lang="ar-SA" sz="2800" dirty="0" smtClean="0"/>
              <a:t>وقال</a:t>
            </a:r>
            <a:r>
              <a:rPr lang="ar-SA" sz="2800" dirty="0"/>
              <a:t>: نشدتُك اللهَ لا </a:t>
            </a:r>
            <a:r>
              <a:rPr lang="ar-SA" sz="2800" dirty="0" smtClean="0"/>
              <a:t>مزّقتَه.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68571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 المقامة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/>
              <a:t>فقلتُ: هلُمّ إلى البيْتِ نُصِبْ غداءً، أو إلى السوقِ نشترِ شِواءً، والسوقُ أقربُ،  وطعامُه أَطْيبُ، فاستَفزّتْهُ حُمَةُ القَرَمِ، وعَطَفتْهُ عاطفةُ </a:t>
            </a:r>
            <a:r>
              <a:rPr lang="ar-SA" sz="2800" dirty="0" smtClean="0"/>
              <a:t>اللَّقْمِ، </a:t>
            </a:r>
            <a:r>
              <a:rPr lang="ar-SA" sz="2800" dirty="0"/>
              <a:t>وطمِعَ ولمْ يعلمْ أنّه وَقَعَ، ثمّ أَتيْنا شوَّاءً يتقاطَرُ شِواؤُه عَرَقاً، وتتسايَلُ </a:t>
            </a:r>
            <a:r>
              <a:rPr lang="ar-SA" sz="2800" dirty="0" err="1" smtClean="0"/>
              <a:t>جُوذابَاتُه</a:t>
            </a:r>
            <a:r>
              <a:rPr lang="ar-SA" sz="2800" dirty="0" smtClean="0"/>
              <a:t> مَرَقا</a:t>
            </a:r>
            <a:r>
              <a:rPr lang="ar-SA" sz="2800" dirty="0"/>
              <a:t>، فقلتُ: أفْرِزْ لأبي زيدٍ من الشِّواء، ثُمّ زِنْ له مِنْ تلك الحَلْواءِ، واخترْ له من تلكَ الأطباقِ، وانْضِدْ عليْها أوراق الرُّقَاق، ورُشْ عليها شيئاً من </a:t>
            </a:r>
            <a:r>
              <a:rPr lang="ar-SA" sz="2800" dirty="0" smtClean="0"/>
              <a:t>السُّماق، </a:t>
            </a:r>
            <a:r>
              <a:rPr lang="ar-SA" sz="2800" dirty="0"/>
              <a:t>لِيأكُله أبو زيد هنيّاً</a:t>
            </a:r>
            <a:r>
              <a:rPr lang="en-US" sz="2800" dirty="0"/>
              <a:t> .</a:t>
            </a:r>
            <a:br>
              <a:rPr lang="en-US" sz="2800" dirty="0"/>
            </a:br>
            <a:r>
              <a:rPr lang="ar-SA" sz="2800" dirty="0"/>
              <a:t>فانْحنَى الشَوّاءُ بساطورِه عَلَى زُبْدةِ تَنُّورِه، فجعلها كالكَحْلِ سَحْقاً، وكالطِّحْنِ دَقاً، ثُمّ جلسَ وجلستُ ولا نبسَ ولا </a:t>
            </a:r>
            <a:r>
              <a:rPr lang="ar-SA" sz="2800" dirty="0" err="1" smtClean="0"/>
              <a:t>نبستَ،حتّى</a:t>
            </a:r>
            <a:r>
              <a:rPr lang="ar-SA" sz="2800" dirty="0" smtClean="0"/>
              <a:t> </a:t>
            </a:r>
            <a:r>
              <a:rPr lang="ar-SA" sz="2800" dirty="0"/>
              <a:t>استوفيْنا.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r-SA" sz="2800" dirty="0"/>
              <a:t>وقلتُ لصاحب الحلوى: زِنْ لأبي زيدٍ من </a:t>
            </a:r>
            <a:r>
              <a:rPr lang="ar-SA" sz="2800" dirty="0" err="1" smtClean="0"/>
              <a:t>اللوزنيج</a:t>
            </a:r>
            <a:r>
              <a:rPr lang="ar-SA" sz="2800" dirty="0" smtClean="0"/>
              <a:t> رطليْن</a:t>
            </a:r>
            <a:r>
              <a:rPr lang="ar-SA" sz="2800" dirty="0"/>
              <a:t>، فهو أجرَى في الحُلوقِ، وأمضى في العُرُوق، ولْيَكُنْ لَيْلِيَّ العُمْرِ، يوميَّ </a:t>
            </a:r>
            <a:r>
              <a:rPr lang="ar-SA" sz="2800" dirty="0" smtClean="0"/>
              <a:t>النشْرِ، </a:t>
            </a:r>
            <a:r>
              <a:rPr lang="ar-SA" sz="2800" dirty="0"/>
              <a:t>رقيقَ القِشْرِ، كثيفَ الحَشْوِ، لُؤلُؤيَّ الدُّهْنِ، كوكبيَّ اللون، يذوبُ كالصمغِ قبل المضغِ، ليأكله أبو زيد هنيا</a:t>
            </a:r>
            <a:r>
              <a:rPr lang="en-US" sz="2800" dirty="0"/>
              <a:t> .</a:t>
            </a:r>
            <a:br>
              <a:rPr lang="en-US" sz="2800" dirty="0"/>
            </a:b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52387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نص المقامة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/>
              <a:t>قال: فوزَنه، ثم قعدَ فقعدتُ، وجرّدَ وجرّدتُ، حتّى استوفيناه، ثم قلتُ: يا أبا زيدٍ ما أحوجنا إلى ماءٍ يُشعشعُ بالثلج، لِيَقْمعَ هذه </a:t>
            </a:r>
            <a:r>
              <a:rPr lang="ar-SA" sz="2800" dirty="0" smtClean="0"/>
              <a:t>الصارّة، ويَفْثَأَ هذه </a:t>
            </a:r>
            <a:r>
              <a:rPr lang="ar-SA" sz="2800" dirty="0"/>
              <a:t>اللُّقَمَ الحارّة، اجْلسْ يا أبا زيدٍ حتّى نأتيكَ بسقّاءٍ، يأتيك بشربةِ ماءٍ</a:t>
            </a:r>
            <a:r>
              <a:rPr lang="en-US" sz="2800" dirty="0"/>
              <a:t> .</a:t>
            </a:r>
            <a:br>
              <a:rPr lang="en-US" sz="2800" dirty="0"/>
            </a:br>
            <a:r>
              <a:rPr lang="ar-SA" sz="2800" dirty="0"/>
              <a:t>ثمّ خرجتُ وجلستُ بحيثُ أراه ولا يراني، أنْظرُ ما يَصْنعُ، فلمّا أبطأتُ عليه قام السواديُّ إلى حماره، فاعْتلَقَ الشوّاءُ بإزاره، وقال: أيْن ثَمنُ ما أكلتَ؟ فقال أبو زيد: أكلتُه ضيْفاً، فَلَكَمه لكمةً، وثَنّى عليه بلطْمةٍ، ثمّ قال الشوَّاءُ: هَاكَ، ومَتَى دعونَاكَ؟ زِنْ يا أخا القِحّةَ </a:t>
            </a:r>
            <a:r>
              <a:rPr lang="ar-SA" sz="2800" dirty="0" smtClean="0"/>
              <a:t>عشرين، </a:t>
            </a:r>
            <a:r>
              <a:rPr lang="ar-SA" sz="2800" dirty="0"/>
              <a:t>فجعلَ السواديُّ يبكي ويَحُلَّ عُقَدَهُ بأسنَانِه ويقولُ: كَمْ قُلتُ لذاكَ </a:t>
            </a:r>
            <a:r>
              <a:rPr lang="ar-SA" sz="2800" dirty="0" err="1" smtClean="0"/>
              <a:t>القُريْدِ</a:t>
            </a:r>
            <a:r>
              <a:rPr lang="ar-SA" sz="2800" dirty="0" smtClean="0"/>
              <a:t> أنا </a:t>
            </a:r>
            <a:r>
              <a:rPr lang="ar-SA" sz="2800" dirty="0"/>
              <a:t>أبو عبيد، وهو يقولُ أنت أبو زيد، فأنشدتُ</a:t>
            </a:r>
            <a:r>
              <a:rPr lang="en-US" sz="2800" dirty="0"/>
              <a:t> :</a:t>
            </a:r>
            <a:br>
              <a:rPr lang="en-US" sz="2800" dirty="0"/>
            </a:br>
            <a:r>
              <a:rPr lang="ar-SA" sz="2800" dirty="0"/>
              <a:t>              اعملْ لِرزقكَ كلّ </a:t>
            </a:r>
            <a:r>
              <a:rPr lang="ar-SA" sz="2800" dirty="0" smtClean="0"/>
              <a:t>آلةْ       لا </a:t>
            </a:r>
            <a:r>
              <a:rPr lang="ar-SA" sz="2800" dirty="0"/>
              <a:t>تقعُدنَّ بذلِّ حالَـةْ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r-SA" sz="2800" dirty="0"/>
              <a:t>              وانْهضْ لكُلِّ عظيمةٍ       فالمرءُ يعجزُ لا مَحَالَةْ </a:t>
            </a:r>
            <a:endParaRPr lang="en-US" sz="2800" dirty="0"/>
          </a:p>
          <a:p>
            <a:pPr rtl="1"/>
            <a:r>
              <a:rPr lang="en-US" sz="2800">
                <a:hlinkClick r:id="rId2" action="ppaction://hlinkfile"/>
              </a:rPr>
              <a:t> </a:t>
            </a:r>
            <a:endParaRPr lang="ar-SA" sz="2800" dirty="0"/>
          </a:p>
          <a:p>
            <a:endParaRPr lang="ar-SA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203595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المعنى الإجمالي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ما المقصود بالمقامة؟</a:t>
            </a:r>
          </a:p>
          <a:p>
            <a:r>
              <a:rPr lang="ar-SA" dirty="0" smtClean="0"/>
              <a:t>من هو صاحب المقامة البغدادية؟</a:t>
            </a:r>
          </a:p>
          <a:p>
            <a:r>
              <a:rPr lang="ar-SA" dirty="0" smtClean="0"/>
              <a:t>من راوي هذه المقامة ومن بطلها؟</a:t>
            </a:r>
          </a:p>
          <a:p>
            <a:r>
              <a:rPr lang="ar-SA" dirty="0" smtClean="0"/>
              <a:t>ما الذي تصوره مقامات بديع الزمان الهمذاني؟</a:t>
            </a:r>
          </a:p>
          <a:p>
            <a:r>
              <a:rPr lang="ar-SA" dirty="0" smtClean="0"/>
              <a:t>كيف تلخص </a:t>
            </a:r>
            <a:r>
              <a:rPr lang="ar-SA" dirty="0" smtClean="0"/>
              <a:t>هذه المقامة في فقرة؟</a:t>
            </a:r>
          </a:p>
          <a:p>
            <a:r>
              <a:rPr lang="ar-SA" dirty="0" smtClean="0"/>
              <a:t>ما الفكرة العميقة التي أراد المؤلف أن يبينها؟</a:t>
            </a:r>
          </a:p>
          <a:p>
            <a:endParaRPr lang="ar-SA" dirty="0" smtClean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7755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اللغة والأسلوب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كيف كانت لغة النص؟</a:t>
            </a:r>
          </a:p>
          <a:p>
            <a:r>
              <a:rPr lang="ar-SA" dirty="0" smtClean="0"/>
              <a:t>يعج النص بالبديع كالسجع والجناس والمقابلة. مثل لذلك.</a:t>
            </a:r>
          </a:p>
          <a:p>
            <a:r>
              <a:rPr lang="ar-SA" dirty="0" smtClean="0"/>
              <a:t>ما الغرض من وجود هذه الألوان البديعية في النص؟</a:t>
            </a:r>
          </a:p>
          <a:p>
            <a:r>
              <a:rPr lang="ar-SA" dirty="0" smtClean="0"/>
              <a:t>انتقى المؤلف ألفاظه بعناية ودقة. مثل لذلك من النص.</a:t>
            </a:r>
          </a:p>
          <a:p>
            <a:r>
              <a:rPr lang="ar-SA" dirty="0" smtClean="0"/>
              <a:t>علام يدل كثرة أسماء الأطعمة في هذه المقامة؟</a:t>
            </a:r>
          </a:p>
          <a:p>
            <a:r>
              <a:rPr lang="ar-SA" dirty="0" smtClean="0"/>
              <a:t>علام يدلك وجود أسماء أطعمة غير عربية؟</a:t>
            </a:r>
          </a:p>
          <a:p>
            <a:r>
              <a:rPr lang="ar-SA" dirty="0" smtClean="0"/>
              <a:t>ما الهدف من بدء المقامة بعبارة حدثنا عيسى بن هشام؟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8691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كيف استطعت التعرف على طباع وشخصية السوادي: السذاجة، والحرص؟</a:t>
            </a:r>
          </a:p>
          <a:p>
            <a:r>
              <a:rPr lang="ar-SA" dirty="0" smtClean="0"/>
              <a:t>ما قيمة الوصف في رسم المشاهد في النص؟ مثل لذلك؟</a:t>
            </a:r>
          </a:p>
          <a:p>
            <a:r>
              <a:rPr lang="ar-SA" dirty="0" smtClean="0"/>
              <a:t>ما قيمة الحوار في المقامة؟</a:t>
            </a:r>
          </a:p>
          <a:p>
            <a:r>
              <a:rPr lang="ar-SA" dirty="0" smtClean="0"/>
              <a:t>جمعت المقامة في طياتها متناقضات الواقع. كيف كان ذلك؟</a:t>
            </a:r>
          </a:p>
          <a:p>
            <a:r>
              <a:rPr lang="ar-SA" dirty="0" smtClean="0"/>
              <a:t>اذكر بعض الكنايات والتشبيهات في النص.</a:t>
            </a:r>
          </a:p>
          <a:p>
            <a:r>
              <a:rPr lang="ar-SA" dirty="0" smtClean="0"/>
              <a:t>علام </a:t>
            </a:r>
            <a:r>
              <a:rPr lang="ar-SA" smtClean="0"/>
              <a:t>تعتمد الموسيقى في المقامة؟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42531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2086</TotalTime>
  <Words>383</Words>
  <Application>Microsoft Office PowerPoint</Application>
  <PresentationFormat>A4 Paper (210x297 mm)</PresentationFormat>
  <Paragraphs>41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عرض تقديمي في PowerPoint</vt:lpstr>
      <vt:lpstr>المحاضرة الثانية عشرة</vt:lpstr>
      <vt:lpstr>نص المقامة</vt:lpstr>
      <vt:lpstr>نص المقامة</vt:lpstr>
      <vt:lpstr>نص المقامة</vt:lpstr>
      <vt:lpstr>المعنى الإجمالي</vt:lpstr>
      <vt:lpstr>اللغة والأسلوب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166</cp:revision>
  <dcterms:created xsi:type="dcterms:W3CDTF">2009-10-14T19:14:34Z</dcterms:created>
  <dcterms:modified xsi:type="dcterms:W3CDTF">2013-04-02T13:56:39Z</dcterms:modified>
</cp:coreProperties>
</file>