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53" d="100"/>
          <a:sy n="53" d="100"/>
        </p:scale>
        <p:origin x="-2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572643A-DB2E-43F2-BCC0-E0E3F2E97878}" type="datetimeFigureOut">
              <a:rPr lang="ar-SA" smtClean="0"/>
              <a:pPr/>
              <a:t>26/12/1434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08CA12A-DDDF-43D9-B630-C756737873D0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916FB-3728-4F9A-819B-E7979FAFF8D1}" type="datetimeFigureOut">
              <a:rPr lang="ar-SA" smtClean="0"/>
              <a:pPr/>
              <a:t>26/12/1434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7DDF-92E5-400A-9EFF-9E6F62FF0AFE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916FB-3728-4F9A-819B-E7979FAFF8D1}" type="datetimeFigureOut">
              <a:rPr lang="ar-SA" smtClean="0"/>
              <a:pPr/>
              <a:t>26/12/1434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7DDF-92E5-400A-9EFF-9E6F62FF0AFE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916FB-3728-4F9A-819B-E7979FAFF8D1}" type="datetimeFigureOut">
              <a:rPr lang="ar-SA" smtClean="0"/>
              <a:pPr/>
              <a:t>26/12/1434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7DDF-92E5-400A-9EFF-9E6F62FF0AFE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916FB-3728-4F9A-819B-E7979FAFF8D1}" type="datetimeFigureOut">
              <a:rPr lang="ar-SA" smtClean="0"/>
              <a:pPr/>
              <a:t>26/12/1434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7DDF-92E5-400A-9EFF-9E6F62FF0AFE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916FB-3728-4F9A-819B-E7979FAFF8D1}" type="datetimeFigureOut">
              <a:rPr lang="ar-SA" smtClean="0"/>
              <a:pPr/>
              <a:t>26/12/1434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7DDF-92E5-400A-9EFF-9E6F62FF0AFE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916FB-3728-4F9A-819B-E7979FAFF8D1}" type="datetimeFigureOut">
              <a:rPr lang="ar-SA" smtClean="0"/>
              <a:pPr/>
              <a:t>26/12/1434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7DDF-92E5-400A-9EFF-9E6F62FF0AFE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916FB-3728-4F9A-819B-E7979FAFF8D1}" type="datetimeFigureOut">
              <a:rPr lang="ar-SA" smtClean="0"/>
              <a:pPr/>
              <a:t>26/12/1434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7DDF-92E5-400A-9EFF-9E6F62FF0AFE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916FB-3728-4F9A-819B-E7979FAFF8D1}" type="datetimeFigureOut">
              <a:rPr lang="ar-SA" smtClean="0"/>
              <a:pPr/>
              <a:t>26/12/1434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7DDF-92E5-400A-9EFF-9E6F62FF0AFE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916FB-3728-4F9A-819B-E7979FAFF8D1}" type="datetimeFigureOut">
              <a:rPr lang="ar-SA" smtClean="0"/>
              <a:pPr/>
              <a:t>26/12/1434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7DDF-92E5-400A-9EFF-9E6F62FF0AFE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916FB-3728-4F9A-819B-E7979FAFF8D1}" type="datetimeFigureOut">
              <a:rPr lang="ar-SA" smtClean="0"/>
              <a:pPr/>
              <a:t>26/12/1434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7DDF-92E5-400A-9EFF-9E6F62FF0AFE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916FB-3728-4F9A-819B-E7979FAFF8D1}" type="datetimeFigureOut">
              <a:rPr lang="ar-SA" smtClean="0"/>
              <a:pPr/>
              <a:t>26/12/1434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7DDF-92E5-400A-9EFF-9E6F62FF0AFE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916FB-3728-4F9A-819B-E7979FAFF8D1}" type="datetimeFigureOut">
              <a:rPr lang="ar-SA" smtClean="0"/>
              <a:pPr/>
              <a:t>26/12/1434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7DDF-92E5-400A-9EFF-9E6F62FF0AFE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77467"/>
            <a:ext cx="88582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اختبار التذوق الأدبي </a:t>
            </a:r>
            <a:endParaRPr lang="ar-SA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 useBgFill="1">
        <p:nvSpPr>
          <p:cNvPr id="5" name="مربع نص 4"/>
          <p:cNvSpPr txBox="1"/>
          <p:nvPr/>
        </p:nvSpPr>
        <p:spPr>
          <a:xfrm>
            <a:off x="2429595" y="1000108"/>
            <a:ext cx="6684907" cy="5909310"/>
          </a:xfrm>
          <a:prstGeom prst="rect">
            <a:avLst/>
          </a:prstGeom>
        </p:spPr>
        <p:txBody>
          <a:bodyPr wrap="square" rtlCol="1">
            <a:spAutoFit/>
          </a:bodyPr>
          <a:lstStyle/>
          <a:p>
            <a:r>
              <a:rPr lang="ar-SA" dirty="0" smtClean="0"/>
              <a:t>1-إقراء النص التالي ثم اجب عن الأسئلة</a:t>
            </a:r>
          </a:p>
          <a:p>
            <a:r>
              <a:rPr lang="ar-SA" dirty="0" smtClean="0"/>
              <a:t>يقول البحتري:سما لي وبي من شدة الجوع مابه         ببيداء لم تحسس بها عيشة رغد</a:t>
            </a:r>
          </a:p>
          <a:p>
            <a:r>
              <a:rPr lang="ar-SA" dirty="0"/>
              <a:t> </a:t>
            </a:r>
            <a:r>
              <a:rPr lang="ar-SA" dirty="0" smtClean="0"/>
              <a:t>               عوى ثم اقعى وارتجزت فهجته           فأقبل مثل البرق يتبعه الرعد</a:t>
            </a:r>
          </a:p>
          <a:p>
            <a:r>
              <a:rPr lang="ar-SA" dirty="0"/>
              <a:t> </a:t>
            </a:r>
            <a:r>
              <a:rPr lang="ar-SA" dirty="0" smtClean="0"/>
              <a:t>                فأوجرته خرقا تحسب ريشها             على كوكب ينقض والليل مسود</a:t>
            </a:r>
          </a:p>
          <a:p>
            <a:r>
              <a:rPr lang="ar-SA" dirty="0" smtClean="0"/>
              <a:t>جاء هذا النص على البحر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الكامل</a:t>
            </a:r>
          </a:p>
          <a:p>
            <a:pPr marL="342900" indent="-342900">
              <a:buAutoNum type="arabic1Minus"/>
            </a:pPr>
            <a:r>
              <a:rPr lang="ar-SA" dirty="0"/>
              <a:t> </a:t>
            </a:r>
            <a:r>
              <a:rPr lang="ar-SA" dirty="0" smtClean="0"/>
              <a:t>البسيط </a:t>
            </a:r>
          </a:p>
          <a:p>
            <a:pPr marL="342900" indent="-342900"/>
            <a:r>
              <a:rPr lang="ar-SA" dirty="0" smtClean="0"/>
              <a:t>ج- الطويل </a:t>
            </a:r>
          </a:p>
          <a:p>
            <a:pPr marL="342900" indent="-342900"/>
            <a:r>
              <a:rPr lang="ar-SA" dirty="0" smtClean="0"/>
              <a:t>د- الرمل </a:t>
            </a:r>
          </a:p>
          <a:p>
            <a:pPr marL="342900" indent="-342900"/>
            <a:r>
              <a:rPr lang="en-US" dirty="0" smtClean="0"/>
              <a:t>2</a:t>
            </a:r>
            <a:r>
              <a:rPr lang="ar-SA" dirty="0" smtClean="0"/>
              <a:t>-معنى (اوجرته)</a:t>
            </a:r>
          </a:p>
          <a:p>
            <a:pPr marL="342900" indent="-342900"/>
            <a:r>
              <a:rPr lang="ar-SA" dirty="0" smtClean="0"/>
              <a:t>أ-طعنته</a:t>
            </a:r>
          </a:p>
          <a:p>
            <a:pPr marL="342900" indent="-342900"/>
            <a:r>
              <a:rPr lang="ar-SA" dirty="0" smtClean="0"/>
              <a:t>ب- تجنبته</a:t>
            </a:r>
          </a:p>
          <a:p>
            <a:pPr marL="342900" indent="-342900"/>
            <a:r>
              <a:rPr lang="ar-SA" dirty="0" smtClean="0"/>
              <a:t>ج-كلمته</a:t>
            </a:r>
          </a:p>
          <a:p>
            <a:pPr marL="342900" indent="-342900"/>
            <a:r>
              <a:rPr lang="ar-SA" dirty="0" smtClean="0"/>
              <a:t>د- سابقته</a:t>
            </a:r>
          </a:p>
          <a:p>
            <a:pPr marL="342900" indent="-342900"/>
            <a:r>
              <a:rPr lang="en-US" dirty="0" smtClean="0"/>
              <a:t>3</a:t>
            </a:r>
            <a:r>
              <a:rPr lang="ar-SA" dirty="0" smtClean="0"/>
              <a:t>-يتضح من النص السابق ان الذئب هو الذي بادر البحتري بالهجوم وهذا واضح من قوله:</a:t>
            </a:r>
          </a:p>
          <a:p>
            <a:pPr marL="342900" indent="-342900"/>
            <a:r>
              <a:rPr lang="ar-SA" dirty="0" smtClean="0"/>
              <a:t>أ-عوى ثم اقعى </a:t>
            </a:r>
          </a:p>
          <a:p>
            <a:pPr marL="342900" indent="-342900"/>
            <a:r>
              <a:rPr lang="ar-SA" dirty="0" smtClean="0"/>
              <a:t>ب- فأقبل مثل البرق</a:t>
            </a:r>
          </a:p>
          <a:p>
            <a:pPr marL="342900" indent="-342900"/>
            <a:r>
              <a:rPr lang="ar-SA" dirty="0" smtClean="0"/>
              <a:t>ج-سما لي </a:t>
            </a:r>
          </a:p>
          <a:p>
            <a:pPr marL="342900" indent="-342900"/>
            <a:r>
              <a:rPr lang="ar-SA" dirty="0" smtClean="0"/>
              <a:t>د- فأوجرته خرقاء</a:t>
            </a:r>
          </a:p>
          <a:p>
            <a:pPr marL="342900" indent="-342900"/>
            <a:r>
              <a:rPr lang="en-US" dirty="0" smtClean="0"/>
              <a:t>4</a:t>
            </a:r>
            <a:r>
              <a:rPr lang="ar-SA" dirty="0" smtClean="0"/>
              <a:t>-اراد الذئب أن يختبر شجاعة البحتري , تجد هذا في النص السابق في </a:t>
            </a:r>
          </a:p>
          <a:p>
            <a:pPr marL="342900" indent="-342900"/>
            <a:endParaRPr lang="ar-SA" dirty="0" smtClean="0"/>
          </a:p>
        </p:txBody>
      </p:sp>
      <p:sp>
        <p:nvSpPr>
          <p:cNvPr id="9" name="سهم إلى اليمين 8"/>
          <p:cNvSpPr/>
          <p:nvPr/>
        </p:nvSpPr>
        <p:spPr>
          <a:xfrm>
            <a:off x="7500958" y="3000372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 إلى اليمين 9"/>
          <p:cNvSpPr/>
          <p:nvPr/>
        </p:nvSpPr>
        <p:spPr>
          <a:xfrm>
            <a:off x="7500958" y="3857628"/>
            <a:ext cx="714380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سهم إلى اليمين 10"/>
          <p:cNvSpPr/>
          <p:nvPr/>
        </p:nvSpPr>
        <p:spPr>
          <a:xfrm>
            <a:off x="6643702" y="5500702"/>
            <a:ext cx="785818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2784846" y="142852"/>
            <a:ext cx="5901038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AutoNum type="arabic1Minus"/>
            </a:pPr>
            <a:r>
              <a:rPr lang="ar-SA" dirty="0" smtClean="0"/>
              <a:t>الشطر الأول من البيت الأول </a:t>
            </a:r>
          </a:p>
          <a:p>
            <a:pPr marL="342900" indent="-342900">
              <a:buAutoNum type="arabic1Minus"/>
            </a:pPr>
            <a:r>
              <a:rPr lang="ar-SA" dirty="0"/>
              <a:t> </a:t>
            </a:r>
            <a:r>
              <a:rPr lang="ar-SA" dirty="0" smtClean="0"/>
              <a:t>الشطر الثاني من البيت الأول</a:t>
            </a:r>
          </a:p>
          <a:p>
            <a:pPr marL="342900" indent="-342900"/>
            <a:r>
              <a:rPr lang="ar-SA" dirty="0" smtClean="0"/>
              <a:t>ج-الشطر الثاني من البيت الثاني</a:t>
            </a:r>
          </a:p>
          <a:p>
            <a:pPr marL="342900" indent="-342900"/>
            <a:r>
              <a:rPr lang="ar-SA" dirty="0" smtClean="0"/>
              <a:t>د-الشطر الأول من البيت الثاني</a:t>
            </a:r>
          </a:p>
          <a:p>
            <a:pPr marL="342900" indent="-342900"/>
            <a:r>
              <a:rPr lang="en-US" dirty="0" smtClean="0"/>
              <a:t>5</a:t>
            </a:r>
            <a:r>
              <a:rPr lang="ar-SA" dirty="0" smtClean="0"/>
              <a:t>-من خلال دراستك للقصيدة البحتري تبين لك :</a:t>
            </a:r>
          </a:p>
          <a:p>
            <a:pPr marL="342900" indent="-342900">
              <a:buAutoNum type="arabic1Minus"/>
            </a:pPr>
            <a:r>
              <a:rPr lang="ar-SA" dirty="0" smtClean="0"/>
              <a:t>أن الذئب في البداية تغلب على الشاعر</a:t>
            </a:r>
          </a:p>
          <a:p>
            <a:pPr marL="342900" indent="-342900">
              <a:buAutoNum type="arabic1Minus"/>
            </a:pPr>
            <a:r>
              <a:rPr lang="ar-SA" dirty="0"/>
              <a:t> </a:t>
            </a:r>
            <a:r>
              <a:rPr lang="ar-SA" dirty="0" smtClean="0"/>
              <a:t>أن الذئب هرب فنجا من الشاعر</a:t>
            </a:r>
          </a:p>
          <a:p>
            <a:pPr marL="342900" indent="-342900"/>
            <a:r>
              <a:rPr lang="ar-SA" dirty="0" smtClean="0"/>
              <a:t>ج-أن الشاعر قضى على الذئب بطعنة واحدة</a:t>
            </a:r>
          </a:p>
          <a:p>
            <a:pPr marL="342900" indent="-342900"/>
            <a:r>
              <a:rPr lang="ar-SA" dirty="0" smtClean="0"/>
              <a:t>د-أن الذئب استمر  في الهجوم بعد الطعنة الأولى</a:t>
            </a:r>
          </a:p>
          <a:p>
            <a:pPr marL="342900" indent="-342900"/>
            <a:r>
              <a:rPr lang="en-US" dirty="0" smtClean="0"/>
              <a:t>6</a:t>
            </a:r>
            <a:r>
              <a:rPr lang="ar-SA" dirty="0" smtClean="0"/>
              <a:t>-يبدو البحتري في هذه القصيدة :</a:t>
            </a:r>
          </a:p>
          <a:p>
            <a:pPr marL="342900" indent="-342900">
              <a:buAutoNum type="arabic1Minus"/>
            </a:pPr>
            <a:r>
              <a:rPr lang="ar-SA" dirty="0" smtClean="0"/>
              <a:t>حزينا</a:t>
            </a:r>
          </a:p>
          <a:p>
            <a:pPr marL="342900" indent="-342900">
              <a:buAutoNum type="arabic1Minus"/>
            </a:pPr>
            <a:r>
              <a:rPr lang="ar-SA" dirty="0"/>
              <a:t> </a:t>
            </a:r>
            <a:r>
              <a:rPr lang="ar-SA" dirty="0" smtClean="0"/>
              <a:t>مسرورا </a:t>
            </a:r>
          </a:p>
          <a:p>
            <a:pPr marL="342900" indent="-342900"/>
            <a:r>
              <a:rPr lang="ar-SA" dirty="0" smtClean="0"/>
              <a:t>ج- مستوحشا </a:t>
            </a:r>
          </a:p>
          <a:p>
            <a:pPr marL="342900" indent="-342900"/>
            <a:r>
              <a:rPr lang="ar-SA" dirty="0" smtClean="0"/>
              <a:t>د-متفائلا</a:t>
            </a:r>
          </a:p>
          <a:p>
            <a:pPr marL="342900" indent="-342900"/>
            <a:r>
              <a:rPr lang="en-US" dirty="0" smtClean="0"/>
              <a:t>7</a:t>
            </a:r>
            <a:r>
              <a:rPr lang="ar-SA" dirty="0" smtClean="0"/>
              <a:t>- المتنبي وأبو تمام حكيمان والبحتري هو الشاعر .من قائل هذه العبارة:</a:t>
            </a:r>
          </a:p>
          <a:p>
            <a:pPr marL="342900" indent="-342900"/>
            <a:r>
              <a:rPr lang="ar-SA" dirty="0" smtClean="0"/>
              <a:t>أ-أبو العلاء المعري </a:t>
            </a:r>
          </a:p>
          <a:p>
            <a:pPr marL="342900" indent="-342900"/>
            <a:r>
              <a:rPr lang="ar-SA" dirty="0" smtClean="0"/>
              <a:t>ب- أبو حيان التوحيدي </a:t>
            </a:r>
          </a:p>
          <a:p>
            <a:pPr marL="342900" indent="-342900"/>
            <a:r>
              <a:rPr lang="ar-SA" dirty="0" smtClean="0"/>
              <a:t>ج- الجرجاني </a:t>
            </a:r>
          </a:p>
          <a:p>
            <a:pPr marL="342900" indent="-342900"/>
            <a:r>
              <a:rPr lang="ar-SA" dirty="0" smtClean="0"/>
              <a:t>د- الاسدي</a:t>
            </a:r>
          </a:p>
          <a:p>
            <a:pPr marL="342900" indent="-342900"/>
            <a:r>
              <a:rPr lang="en-US" dirty="0" smtClean="0"/>
              <a:t>8</a:t>
            </a:r>
            <a:r>
              <a:rPr lang="ar-SA" dirty="0" smtClean="0"/>
              <a:t>- إقراء النص التالي ثم اجب عن الأسئلة:</a:t>
            </a:r>
          </a:p>
          <a:p>
            <a:pPr marL="342900" indent="-342900"/>
            <a:r>
              <a:rPr lang="ar-SA" dirty="0" smtClean="0"/>
              <a:t>قال المتنبي :اعيذها نظرات منك صادقة       أن تحسب الشحم فيمن شحمه ورم</a:t>
            </a:r>
            <a:endParaRPr lang="ar-SA" dirty="0"/>
          </a:p>
          <a:p>
            <a:pPr marL="342900" indent="-342900"/>
            <a:r>
              <a:rPr lang="ar-SA" dirty="0" smtClean="0"/>
              <a:t>              وما انتفاع أخي الدنيا بناظره       إذا استوت عنده الأنوار والظلم</a:t>
            </a:r>
          </a:p>
          <a:p>
            <a:pPr marL="342900" indent="-342900"/>
            <a:r>
              <a:rPr lang="ar-SA" dirty="0"/>
              <a:t> </a:t>
            </a:r>
            <a:r>
              <a:rPr lang="ar-SA" dirty="0" smtClean="0"/>
              <a:t>             أنا الذي نظر العمى إلى أدبي      وأسمعت كلماتي من به صمم</a:t>
            </a:r>
          </a:p>
          <a:p>
            <a:pPr marL="342900" indent="-342900"/>
            <a:r>
              <a:rPr lang="ar-SA" dirty="0"/>
              <a:t> </a:t>
            </a:r>
            <a:r>
              <a:rPr lang="ar-SA" dirty="0" smtClean="0"/>
              <a:t>             يا من يعز علينا ان نفارقهم        وجداننا كل شيء بعدكم عدم</a:t>
            </a:r>
          </a:p>
        </p:txBody>
      </p:sp>
      <p:sp>
        <p:nvSpPr>
          <p:cNvPr id="3" name="سهم إلى اليمين 2"/>
          <p:cNvSpPr/>
          <p:nvPr/>
        </p:nvSpPr>
        <p:spPr>
          <a:xfrm>
            <a:off x="5214942" y="1071546"/>
            <a:ext cx="92869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سهم إلى اليمين 4"/>
          <p:cNvSpPr/>
          <p:nvPr/>
        </p:nvSpPr>
        <p:spPr>
          <a:xfrm>
            <a:off x="4143372" y="2500306"/>
            <a:ext cx="857256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 إلى اليمين 7"/>
          <p:cNvSpPr/>
          <p:nvPr/>
        </p:nvSpPr>
        <p:spPr>
          <a:xfrm>
            <a:off x="6786578" y="3500438"/>
            <a:ext cx="714380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 إلى اليمين 9"/>
          <p:cNvSpPr/>
          <p:nvPr/>
        </p:nvSpPr>
        <p:spPr>
          <a:xfrm>
            <a:off x="6357950" y="4357694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719779" y="0"/>
            <a:ext cx="5251822" cy="72315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البيت الذي يدل على شخصية المتنبي هو :</a:t>
            </a:r>
          </a:p>
          <a:p>
            <a:r>
              <a:rPr lang="ar-SA" dirty="0" smtClean="0"/>
              <a:t>أ-الأول </a:t>
            </a:r>
          </a:p>
          <a:p>
            <a:r>
              <a:rPr lang="ar-SA" dirty="0" smtClean="0"/>
              <a:t>ب- الثاني </a:t>
            </a:r>
          </a:p>
          <a:p>
            <a:r>
              <a:rPr lang="ar-SA" dirty="0" smtClean="0"/>
              <a:t>ج- الثالث </a:t>
            </a:r>
          </a:p>
          <a:p>
            <a:r>
              <a:rPr lang="ar-SA" dirty="0" smtClean="0"/>
              <a:t>د- الرابع</a:t>
            </a:r>
          </a:p>
          <a:p>
            <a:r>
              <a:rPr lang="en-US" dirty="0" smtClean="0"/>
              <a:t>9</a:t>
            </a:r>
            <a:r>
              <a:rPr lang="ar-SA" dirty="0" smtClean="0"/>
              <a:t>-البيت الذي يدل على عدم رغبة المتنبي في مفارقة سبف الدولة هو :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الأول </a:t>
            </a:r>
          </a:p>
          <a:p>
            <a:pPr marL="342900" indent="-342900">
              <a:buAutoNum type="arabic1Minus"/>
            </a:pPr>
            <a:r>
              <a:rPr lang="ar-SA" dirty="0" smtClean="0"/>
              <a:t> الثاني </a:t>
            </a:r>
          </a:p>
          <a:p>
            <a:pPr marL="342900" indent="-342900"/>
            <a:r>
              <a:rPr lang="ar-SA" dirty="0" smtClean="0"/>
              <a:t>ج- الثالث </a:t>
            </a:r>
          </a:p>
          <a:p>
            <a:pPr marL="342900" indent="-342900"/>
            <a:r>
              <a:rPr lang="ar-SA" dirty="0" smtClean="0"/>
              <a:t>د- الرابع </a:t>
            </a:r>
          </a:p>
          <a:p>
            <a:pPr marL="342900" indent="-342900"/>
            <a:r>
              <a:rPr lang="en-US" dirty="0" smtClean="0"/>
              <a:t>10</a:t>
            </a:r>
            <a:r>
              <a:rPr lang="ar-SA" dirty="0" smtClean="0"/>
              <a:t>-في البيتين الأول والثاني يبدو المتنبي :</a:t>
            </a:r>
          </a:p>
          <a:p>
            <a:pPr marL="342900" indent="-342900"/>
            <a:r>
              <a:rPr lang="ar-SA" dirty="0" smtClean="0"/>
              <a:t>أ-مادحا لسبف الدولة </a:t>
            </a:r>
          </a:p>
          <a:p>
            <a:pPr marL="342900" indent="-342900"/>
            <a:r>
              <a:rPr lang="ar-SA" dirty="0" smtClean="0"/>
              <a:t>ب-هاجيا هجاء صريحا </a:t>
            </a:r>
          </a:p>
          <a:p>
            <a:pPr marL="342900" indent="-342900"/>
            <a:r>
              <a:rPr lang="ar-SA" dirty="0" smtClean="0"/>
              <a:t>ج- هاجيا هجاء مبطنا</a:t>
            </a:r>
          </a:p>
          <a:p>
            <a:pPr marL="342900" indent="-342900"/>
            <a:r>
              <a:rPr lang="ar-SA" dirty="0" smtClean="0"/>
              <a:t>واصفا لبطولات ممدوحه </a:t>
            </a:r>
          </a:p>
          <a:p>
            <a:pPr marL="342900" indent="-342900"/>
            <a:r>
              <a:rPr lang="en-US" dirty="0" smtClean="0"/>
              <a:t>11</a:t>
            </a:r>
            <a:r>
              <a:rPr lang="ar-SA" dirty="0" smtClean="0"/>
              <a:t>-الشطر الثاني من البيت الأول كناية عن :</a:t>
            </a:r>
          </a:p>
          <a:p>
            <a:pPr marL="342900" indent="-342900"/>
            <a:r>
              <a:rPr lang="ar-SA" dirty="0" smtClean="0"/>
              <a:t>أ-انتفاخ أجسام حاشيته</a:t>
            </a:r>
          </a:p>
          <a:p>
            <a:pPr marL="342900" indent="-342900"/>
            <a:r>
              <a:rPr lang="ar-SA" dirty="0" smtClean="0"/>
              <a:t>ب- نهم الشعراء في بلاط الممدوح</a:t>
            </a:r>
          </a:p>
          <a:p>
            <a:pPr marL="342900" indent="-342900"/>
            <a:r>
              <a:rPr lang="ar-SA" dirty="0" smtClean="0"/>
              <a:t>ج- حب الذات </a:t>
            </a:r>
          </a:p>
          <a:p>
            <a:pPr marL="342900" indent="-342900"/>
            <a:r>
              <a:rPr lang="ar-SA" dirty="0" smtClean="0"/>
              <a:t>د-عدم القدرة على التفريق بين الغث والسمين </a:t>
            </a:r>
          </a:p>
          <a:p>
            <a:pPr marL="342900" indent="-342900"/>
            <a:r>
              <a:rPr lang="en-US" dirty="0" smtClean="0"/>
              <a:t>12</a:t>
            </a:r>
            <a:r>
              <a:rPr lang="ar-SA" dirty="0" smtClean="0"/>
              <a:t>-خرج الاستفهام في البيت الثالث إلى معنى :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الترحم </a:t>
            </a:r>
          </a:p>
          <a:p>
            <a:pPr marL="342900" indent="-342900">
              <a:buAutoNum type="arabic1Minus"/>
            </a:pPr>
            <a:r>
              <a:rPr lang="ar-SA" dirty="0" smtClean="0"/>
              <a:t> النفي </a:t>
            </a:r>
          </a:p>
          <a:p>
            <a:pPr marL="342900" indent="-342900"/>
            <a:r>
              <a:rPr lang="ar-SA" dirty="0" smtClean="0"/>
              <a:t>ج- الحلف </a:t>
            </a:r>
          </a:p>
          <a:p>
            <a:pPr marL="342900" indent="-342900"/>
            <a:r>
              <a:rPr lang="ar-SA" dirty="0" smtClean="0"/>
              <a:t>د- الأمر</a:t>
            </a:r>
          </a:p>
        </p:txBody>
      </p:sp>
      <p:sp>
        <p:nvSpPr>
          <p:cNvPr id="3" name="سهم إلى اليمين 2"/>
          <p:cNvSpPr/>
          <p:nvPr/>
        </p:nvSpPr>
        <p:spPr>
          <a:xfrm>
            <a:off x="7500958" y="928670"/>
            <a:ext cx="57150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سهم إلى اليمين 4"/>
          <p:cNvSpPr/>
          <p:nvPr/>
        </p:nvSpPr>
        <p:spPr>
          <a:xfrm>
            <a:off x="7500958" y="2571744"/>
            <a:ext cx="500066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إلى اليمين 6"/>
          <p:cNvSpPr/>
          <p:nvPr/>
        </p:nvSpPr>
        <p:spPr>
          <a:xfrm>
            <a:off x="6572264" y="3643314"/>
            <a:ext cx="57150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 إلى اليمين 7"/>
          <p:cNvSpPr/>
          <p:nvPr/>
        </p:nvSpPr>
        <p:spPr>
          <a:xfrm>
            <a:off x="4857752" y="5357826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سهم إلى اليمين 8"/>
          <p:cNvSpPr/>
          <p:nvPr/>
        </p:nvSpPr>
        <p:spPr>
          <a:xfrm>
            <a:off x="7215206" y="6143644"/>
            <a:ext cx="78581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401153" y="285728"/>
            <a:ext cx="7641900" cy="67403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13</a:t>
            </a:r>
            <a:r>
              <a:rPr lang="ar-SA" dirty="0" smtClean="0"/>
              <a:t>-جاء هذا النص على البحر :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الطويل </a:t>
            </a:r>
          </a:p>
          <a:p>
            <a:pPr marL="342900" indent="-342900">
              <a:buAutoNum type="arabic1Minus"/>
            </a:pPr>
            <a:r>
              <a:rPr lang="ar-SA" dirty="0" smtClean="0"/>
              <a:t> الكامل </a:t>
            </a:r>
          </a:p>
          <a:p>
            <a:pPr marL="342900" indent="-342900"/>
            <a:r>
              <a:rPr lang="ar-SA" dirty="0" smtClean="0"/>
              <a:t>ج- البسيط</a:t>
            </a:r>
          </a:p>
          <a:p>
            <a:pPr marL="342900" indent="-342900"/>
            <a:r>
              <a:rPr lang="ar-SA" dirty="0" smtClean="0"/>
              <a:t>د- الهزج</a:t>
            </a:r>
          </a:p>
          <a:p>
            <a:pPr marL="342900" indent="-342900"/>
            <a:r>
              <a:rPr lang="en-US" dirty="0" smtClean="0"/>
              <a:t>14</a:t>
            </a:r>
            <a:r>
              <a:rPr lang="ar-SA" dirty="0" smtClean="0"/>
              <a:t>-اللون البديعي البارز في قول المتنبي :عليك هزمهم في كل معترك    وما عليك بهم عار إذا انهزموا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الجناس</a:t>
            </a:r>
          </a:p>
          <a:p>
            <a:pPr marL="342900" indent="-342900">
              <a:buAutoNum type="arabic1Minus"/>
            </a:pPr>
            <a:r>
              <a:rPr lang="ar-SA" dirty="0" smtClean="0"/>
              <a:t> الطباق </a:t>
            </a:r>
          </a:p>
          <a:p>
            <a:pPr marL="342900" indent="-342900"/>
            <a:r>
              <a:rPr lang="ar-SA" dirty="0" smtClean="0"/>
              <a:t>ج-المقابلة </a:t>
            </a:r>
          </a:p>
          <a:p>
            <a:pPr marL="342900" indent="-342900"/>
            <a:r>
              <a:rPr lang="ar-SA" dirty="0" smtClean="0"/>
              <a:t>د-الإرصاد</a:t>
            </a:r>
          </a:p>
          <a:p>
            <a:pPr marL="342900" indent="-342900"/>
            <a:r>
              <a:rPr lang="en-US" dirty="0" smtClean="0"/>
              <a:t>15</a:t>
            </a:r>
            <a:r>
              <a:rPr lang="ar-SA" dirty="0" smtClean="0"/>
              <a:t>-اقرأ البيت التالي ثم اجب عن الأسئلة </a:t>
            </a:r>
          </a:p>
          <a:p>
            <a:pPr marL="342900" indent="-342900"/>
            <a:r>
              <a:rPr lang="ar-SA" dirty="0" smtClean="0"/>
              <a:t>يقول نزار قباني :عانقت فيها عندما ودعتها     رجلا يسمى طارق بن زياد</a:t>
            </a:r>
          </a:p>
          <a:p>
            <a:pPr marL="342900" indent="-342900"/>
            <a:r>
              <a:rPr lang="ar-SA" dirty="0" smtClean="0"/>
              <a:t>التي عانقها الشاعر هي امرأة:</a:t>
            </a:r>
          </a:p>
          <a:p>
            <a:pPr marL="342900" indent="-342900">
              <a:buAutoNum type="arabic1Minus"/>
            </a:pPr>
            <a:r>
              <a:rPr lang="ar-SA" dirty="0" smtClean="0"/>
              <a:t>إسبانية</a:t>
            </a:r>
          </a:p>
          <a:p>
            <a:pPr marL="342900" indent="-342900">
              <a:buAutoNum type="arabic1Minus"/>
            </a:pPr>
            <a:r>
              <a:rPr lang="ar-SA" dirty="0" smtClean="0"/>
              <a:t> عربية</a:t>
            </a:r>
          </a:p>
          <a:p>
            <a:pPr marL="342900" indent="-342900"/>
            <a:r>
              <a:rPr lang="ar-SA" dirty="0" smtClean="0"/>
              <a:t>ج- فارسية</a:t>
            </a:r>
          </a:p>
          <a:p>
            <a:pPr marL="342900" indent="-342900"/>
            <a:r>
              <a:rPr lang="ar-SA" dirty="0" smtClean="0"/>
              <a:t>د- تركية</a:t>
            </a:r>
          </a:p>
          <a:p>
            <a:pPr marL="342900" indent="-342900"/>
            <a:r>
              <a:rPr lang="en-US" dirty="0" smtClean="0"/>
              <a:t>16</a:t>
            </a:r>
            <a:r>
              <a:rPr lang="ar-SA" dirty="0" smtClean="0"/>
              <a:t>-قال الشاعر قصيدته هذه في :</a:t>
            </a:r>
          </a:p>
          <a:p>
            <a:pPr marL="342900" indent="-342900">
              <a:buAutoNum type="arabic1Minus"/>
            </a:pPr>
            <a:r>
              <a:rPr lang="ar-SA" dirty="0" smtClean="0"/>
              <a:t>غرناطة</a:t>
            </a:r>
          </a:p>
          <a:p>
            <a:pPr marL="342900" indent="-342900">
              <a:buAutoNum type="arabic1Minus"/>
            </a:pPr>
            <a:r>
              <a:rPr lang="ar-SA" dirty="0" smtClean="0"/>
              <a:t> إشبيلية</a:t>
            </a:r>
          </a:p>
          <a:p>
            <a:pPr marL="342900" indent="-342900"/>
            <a:r>
              <a:rPr lang="ar-SA" dirty="0" smtClean="0"/>
              <a:t>ج-بلنسية</a:t>
            </a:r>
          </a:p>
          <a:p>
            <a:pPr marL="342900" indent="-342900"/>
            <a:r>
              <a:rPr lang="ar-SA" dirty="0" smtClean="0"/>
              <a:t>د- طليطله</a:t>
            </a:r>
          </a:p>
          <a:p>
            <a:pPr marL="342900" indent="-342900"/>
            <a:r>
              <a:rPr lang="en-US" dirty="0" smtClean="0"/>
              <a:t>17</a:t>
            </a:r>
            <a:r>
              <a:rPr lang="ar-SA" dirty="0" smtClean="0"/>
              <a:t>-في هذا البيت صورة فنية نسجت بأسلوب بلاغي يعرف بـ :</a:t>
            </a:r>
          </a:p>
          <a:p>
            <a:pPr marL="342900" indent="-342900"/>
            <a:endParaRPr lang="ar-SA" dirty="0" smtClean="0"/>
          </a:p>
        </p:txBody>
      </p:sp>
      <p:sp>
        <p:nvSpPr>
          <p:cNvPr id="3" name="سهم إلى اليمين 2"/>
          <p:cNvSpPr/>
          <p:nvPr/>
        </p:nvSpPr>
        <p:spPr>
          <a:xfrm>
            <a:off x="7429520" y="1214422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سهم إلى اليمين 4"/>
          <p:cNvSpPr/>
          <p:nvPr/>
        </p:nvSpPr>
        <p:spPr>
          <a:xfrm>
            <a:off x="7500958" y="2857496"/>
            <a:ext cx="57150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إلى اليمين 6"/>
          <p:cNvSpPr/>
          <p:nvPr/>
        </p:nvSpPr>
        <p:spPr>
          <a:xfrm>
            <a:off x="7429520" y="3929066"/>
            <a:ext cx="57150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 إلى اليمين 7"/>
          <p:cNvSpPr/>
          <p:nvPr/>
        </p:nvSpPr>
        <p:spPr>
          <a:xfrm>
            <a:off x="7215206" y="5357826"/>
            <a:ext cx="714380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4033278" y="0"/>
            <a:ext cx="5009769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AutoNum type="arabic1Minus"/>
            </a:pPr>
            <a:r>
              <a:rPr lang="ar-SA" dirty="0" smtClean="0"/>
              <a:t>التشخيص </a:t>
            </a:r>
          </a:p>
          <a:p>
            <a:pPr marL="342900" indent="-342900">
              <a:buAutoNum type="arabic1Minus"/>
            </a:pPr>
            <a:r>
              <a:rPr lang="ar-SA" dirty="0" smtClean="0"/>
              <a:t> التجريد</a:t>
            </a:r>
          </a:p>
          <a:p>
            <a:pPr marL="342900" indent="-342900"/>
            <a:r>
              <a:rPr lang="ar-SA" dirty="0" smtClean="0"/>
              <a:t>ج- الترصيع</a:t>
            </a:r>
          </a:p>
          <a:p>
            <a:pPr marL="342900" indent="-342900"/>
            <a:r>
              <a:rPr lang="ar-SA" dirty="0" smtClean="0"/>
              <a:t>د-التصريع</a:t>
            </a:r>
          </a:p>
          <a:p>
            <a:pPr marL="342900" indent="-342900"/>
            <a:r>
              <a:rPr lang="en-US" dirty="0" smtClean="0"/>
              <a:t>18</a:t>
            </a:r>
            <a:r>
              <a:rPr lang="ar-SA" dirty="0" smtClean="0"/>
              <a:t>-من العيوب في التركيب :</a:t>
            </a:r>
          </a:p>
          <a:p>
            <a:pPr marL="342900" indent="-342900"/>
            <a:r>
              <a:rPr lang="ar-SA" dirty="0" smtClean="0"/>
              <a:t>التعقيد المعنوي </a:t>
            </a:r>
          </a:p>
          <a:p>
            <a:pPr marL="342900" indent="-342900"/>
            <a:r>
              <a:rPr lang="ar-SA" dirty="0" smtClean="0"/>
              <a:t>المعاظلة </a:t>
            </a:r>
          </a:p>
          <a:p>
            <a:pPr marL="342900" indent="-342900"/>
            <a:r>
              <a:rPr lang="ar-SA" dirty="0" smtClean="0"/>
              <a:t>الخطأ النحوي</a:t>
            </a:r>
          </a:p>
          <a:p>
            <a:pPr marL="342900" indent="-342900"/>
            <a:r>
              <a:rPr lang="ar-SA" dirty="0" smtClean="0"/>
              <a:t>د- جميع ما ذكر</a:t>
            </a:r>
          </a:p>
          <a:p>
            <a:pPr marL="342900" indent="-342900"/>
            <a:r>
              <a:rPr lang="en-US" dirty="0" smtClean="0"/>
              <a:t>19</a:t>
            </a:r>
            <a:r>
              <a:rPr lang="ar-SA" dirty="0" smtClean="0"/>
              <a:t>-الخليفة الذي حبس الشاعر الخطيئة هو :</a:t>
            </a:r>
          </a:p>
          <a:p>
            <a:pPr marL="342900" indent="-342900">
              <a:buAutoNum type="arabic1Minus"/>
            </a:pPr>
            <a:r>
              <a:rPr lang="ar-SA" dirty="0" smtClean="0"/>
              <a:t>أبو بكر الصديق رضي الله عنه</a:t>
            </a:r>
          </a:p>
          <a:p>
            <a:pPr marL="342900" indent="-342900">
              <a:buAutoNum type="arabic1Minus"/>
            </a:pPr>
            <a:r>
              <a:rPr lang="ar-SA" dirty="0" smtClean="0"/>
              <a:t> عمر بن الخطاب رضي الله عنه </a:t>
            </a:r>
          </a:p>
          <a:p>
            <a:pPr marL="342900" indent="-342900"/>
            <a:r>
              <a:rPr lang="ar-SA" dirty="0" smtClean="0"/>
              <a:t>ج- عثمان بن عفان رضي الله عنه</a:t>
            </a:r>
          </a:p>
          <a:p>
            <a:pPr marL="342900" indent="-342900"/>
            <a:r>
              <a:rPr lang="ar-SA" dirty="0" smtClean="0"/>
              <a:t>د- علي بن أبي طالب كرم الله وجهه</a:t>
            </a:r>
          </a:p>
          <a:p>
            <a:pPr marL="342900" indent="-342900"/>
            <a:r>
              <a:rPr lang="en-US" dirty="0" smtClean="0"/>
              <a:t>20</a:t>
            </a:r>
            <a:r>
              <a:rPr lang="ar-SA" dirty="0" smtClean="0"/>
              <a:t>-الشاعر الذي عرض عليه البحتري شعره ,فوجهه وأرشده هو :</a:t>
            </a:r>
          </a:p>
          <a:p>
            <a:pPr marL="342900" indent="-342900"/>
            <a:r>
              <a:rPr lang="ar-SA" dirty="0" smtClean="0"/>
              <a:t>أ-المتنبي</a:t>
            </a:r>
          </a:p>
          <a:p>
            <a:pPr marL="342900" indent="-342900"/>
            <a:r>
              <a:rPr lang="ar-SA" dirty="0" smtClean="0"/>
              <a:t>ب-أبو العلاء المعري </a:t>
            </a:r>
          </a:p>
          <a:p>
            <a:pPr marL="342900" indent="-342900"/>
            <a:r>
              <a:rPr lang="ar-SA" dirty="0" smtClean="0"/>
              <a:t>ج- أبو تمام </a:t>
            </a:r>
          </a:p>
          <a:p>
            <a:pPr marL="342900" indent="-342900"/>
            <a:r>
              <a:rPr lang="ar-SA" dirty="0" smtClean="0"/>
              <a:t>د- ابن الرومي </a:t>
            </a:r>
          </a:p>
          <a:p>
            <a:pPr marL="342900" indent="-342900"/>
            <a:r>
              <a:rPr lang="en-US" dirty="0" smtClean="0"/>
              <a:t>21</a:t>
            </a:r>
            <a:r>
              <a:rPr lang="ar-SA" dirty="0" smtClean="0"/>
              <a:t>-الشاعر الأسير هو :</a:t>
            </a:r>
          </a:p>
          <a:p>
            <a:pPr marL="342900" indent="-342900">
              <a:buAutoNum type="arabic1Minus"/>
            </a:pPr>
            <a:r>
              <a:rPr lang="ar-SA" dirty="0" smtClean="0"/>
              <a:t>أبو فراس الحمداني </a:t>
            </a:r>
          </a:p>
          <a:p>
            <a:pPr marL="342900" indent="-342900">
              <a:buAutoNum type="arabic1Minus"/>
            </a:pPr>
            <a:r>
              <a:rPr lang="ar-SA" dirty="0" smtClean="0"/>
              <a:t> الخطيئة </a:t>
            </a:r>
          </a:p>
          <a:p>
            <a:pPr marL="342900" indent="-342900"/>
            <a:r>
              <a:rPr lang="ar-SA" dirty="0" smtClean="0"/>
              <a:t>ج- ابن المعتز</a:t>
            </a:r>
          </a:p>
          <a:p>
            <a:pPr marL="342900" indent="-342900"/>
            <a:r>
              <a:rPr lang="ar-SA" dirty="0" smtClean="0"/>
              <a:t>د- المتنبي</a:t>
            </a:r>
            <a:endParaRPr lang="ar-SA" dirty="0"/>
          </a:p>
        </p:txBody>
      </p:sp>
      <p:sp>
        <p:nvSpPr>
          <p:cNvPr id="3" name="سهم إلى اليمين 2"/>
          <p:cNvSpPr/>
          <p:nvPr/>
        </p:nvSpPr>
        <p:spPr>
          <a:xfrm>
            <a:off x="7215206" y="428604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إلى اليمين 5"/>
          <p:cNvSpPr/>
          <p:nvPr/>
        </p:nvSpPr>
        <p:spPr>
          <a:xfrm>
            <a:off x="7000892" y="2285992"/>
            <a:ext cx="714380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إلى اليمين 6"/>
          <p:cNvSpPr/>
          <p:nvPr/>
        </p:nvSpPr>
        <p:spPr>
          <a:xfrm>
            <a:off x="5429256" y="3143248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 إلى اليمين 7"/>
          <p:cNvSpPr/>
          <p:nvPr/>
        </p:nvSpPr>
        <p:spPr>
          <a:xfrm>
            <a:off x="7429520" y="4786322"/>
            <a:ext cx="57150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 إلى اليمين 9"/>
          <p:cNvSpPr/>
          <p:nvPr/>
        </p:nvSpPr>
        <p:spPr>
          <a:xfrm>
            <a:off x="6429388" y="5572140"/>
            <a:ext cx="714380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571472" y="0"/>
            <a:ext cx="8471573" cy="7017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en-US" dirty="0" smtClean="0"/>
          </a:p>
          <a:p>
            <a:pPr marL="342900" indent="-342900"/>
            <a:r>
              <a:rPr lang="en-US" dirty="0" smtClean="0"/>
              <a:t>22</a:t>
            </a:r>
            <a:r>
              <a:rPr lang="ar-SA" dirty="0" smtClean="0"/>
              <a:t>-الفن النثري الذي يقوم على المحاورة الفخرية بين طرفين لتنازعهما على الشرف والسيادة هو :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المناظرات </a:t>
            </a:r>
          </a:p>
          <a:p>
            <a:pPr marL="342900" indent="-342900">
              <a:buAutoNum type="arabic1Minus"/>
            </a:pPr>
            <a:r>
              <a:rPr lang="ar-SA" dirty="0" smtClean="0"/>
              <a:t> الخطابة </a:t>
            </a:r>
          </a:p>
          <a:p>
            <a:pPr marL="342900" indent="-342900"/>
            <a:r>
              <a:rPr lang="ar-SA" dirty="0" smtClean="0"/>
              <a:t>ج-الرباعيات </a:t>
            </a:r>
          </a:p>
          <a:p>
            <a:pPr marL="342900" indent="-342900"/>
            <a:r>
              <a:rPr lang="ar-SA" dirty="0" smtClean="0"/>
              <a:t>د- المنافرات </a:t>
            </a:r>
          </a:p>
          <a:p>
            <a:pPr marL="342900" indent="-342900"/>
            <a:r>
              <a:rPr lang="en-US" dirty="0" smtClean="0"/>
              <a:t>23</a:t>
            </a:r>
            <a:r>
              <a:rPr lang="ar-SA" dirty="0" smtClean="0"/>
              <a:t>-من رواد الشعر القصصي في الشعر العربي القديم :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الخطيئة </a:t>
            </a:r>
          </a:p>
          <a:p>
            <a:pPr marL="342900" indent="-342900">
              <a:buAutoNum type="arabic1Minus"/>
            </a:pPr>
            <a:r>
              <a:rPr lang="ar-SA" dirty="0" smtClean="0"/>
              <a:t> الفرزدق</a:t>
            </a:r>
          </a:p>
          <a:p>
            <a:pPr marL="342900" indent="-342900"/>
            <a:r>
              <a:rPr lang="ar-SA" dirty="0" smtClean="0"/>
              <a:t>ج- الهمذاني </a:t>
            </a:r>
          </a:p>
          <a:p>
            <a:pPr marL="342900" indent="-342900"/>
            <a:r>
              <a:rPr lang="ar-SA" dirty="0" smtClean="0"/>
              <a:t>د- ذو الإصبع العدواني </a:t>
            </a:r>
          </a:p>
          <a:p>
            <a:pPr marL="342900" indent="-342900"/>
            <a:r>
              <a:rPr lang="en-US" dirty="0" smtClean="0"/>
              <a:t>24</a:t>
            </a:r>
            <a:r>
              <a:rPr lang="ar-SA" dirty="0" smtClean="0"/>
              <a:t>-اقرأ النص التالي ثم أجب عن الأسئلة:</a:t>
            </a:r>
          </a:p>
          <a:p>
            <a:pPr marL="342900" indent="-342900"/>
            <a:r>
              <a:rPr lang="ar-SA" dirty="0" smtClean="0"/>
              <a:t>فبينما هما عنت على البعد عانة         قد انتظمت من خلف مسحلها نظما</a:t>
            </a:r>
          </a:p>
          <a:p>
            <a:pPr marL="342900" indent="-342900"/>
            <a:r>
              <a:rPr lang="ar-SA" dirty="0" smtClean="0"/>
              <a:t>فأمهلها حتى تروت عطاشها             فأسل فيها من كنانته سهما </a:t>
            </a:r>
          </a:p>
          <a:p>
            <a:pPr marL="342900" indent="-342900"/>
            <a:r>
              <a:rPr lang="ar-SA" dirty="0" smtClean="0"/>
              <a:t>فباتوا كراما قضوا حق ضيفهم           فلم يغرموا غرما وقد غنموا غنما </a:t>
            </a:r>
          </a:p>
          <a:p>
            <a:pPr marL="342900" indent="-342900"/>
            <a:r>
              <a:rPr lang="ar-SA" dirty="0" smtClean="0"/>
              <a:t>معنى كنانته:</a:t>
            </a:r>
          </a:p>
          <a:p>
            <a:pPr marL="342900" indent="-342900">
              <a:buAutoNum type="arabic1Minus"/>
            </a:pPr>
            <a:r>
              <a:rPr lang="ar-SA" dirty="0" smtClean="0"/>
              <a:t>قوسه</a:t>
            </a:r>
          </a:p>
          <a:p>
            <a:pPr marL="342900" indent="-342900">
              <a:buAutoNum type="arabic1Minus"/>
            </a:pPr>
            <a:r>
              <a:rPr lang="ar-SA" dirty="0" smtClean="0"/>
              <a:t> وعاء توضع فيه السهام </a:t>
            </a:r>
          </a:p>
          <a:p>
            <a:pPr marL="342900" indent="-342900"/>
            <a:r>
              <a:rPr lang="ar-SA" dirty="0" smtClean="0"/>
              <a:t>ج- جوعه</a:t>
            </a:r>
          </a:p>
          <a:p>
            <a:pPr marL="342900" indent="-342900"/>
            <a:r>
              <a:rPr lang="ar-SA" dirty="0" smtClean="0"/>
              <a:t>د- أرضه</a:t>
            </a:r>
          </a:p>
          <a:p>
            <a:pPr marL="342900" indent="-342900"/>
            <a:r>
              <a:rPr lang="en-US" dirty="0" smtClean="0"/>
              <a:t>25</a:t>
            </a:r>
            <a:r>
              <a:rPr lang="ar-SA" dirty="0" smtClean="0"/>
              <a:t>- (</a:t>
            </a:r>
            <a:r>
              <a:rPr lang="ar-SA" dirty="0" smtClean="0"/>
              <a:t>هما) </a:t>
            </a:r>
            <a:r>
              <a:rPr lang="ar-SA" dirty="0" smtClean="0"/>
              <a:t>مبتدأ خبره:</a:t>
            </a:r>
          </a:p>
          <a:p>
            <a:pPr marL="342900" indent="-342900"/>
            <a:r>
              <a:rPr lang="ar-SA" dirty="0" smtClean="0"/>
              <a:t>أ – عنت </a:t>
            </a:r>
          </a:p>
          <a:p>
            <a:pPr marL="342900" indent="-342900"/>
            <a:r>
              <a:rPr lang="ar-SA" dirty="0" smtClean="0"/>
              <a:t>ب- محذوف </a:t>
            </a:r>
          </a:p>
          <a:p>
            <a:pPr marL="342900" indent="-342900"/>
            <a:r>
              <a:rPr lang="ar-SA" dirty="0" smtClean="0"/>
              <a:t>ج- فبينما </a:t>
            </a:r>
          </a:p>
          <a:p>
            <a:pPr marL="342900" indent="-342900"/>
            <a:r>
              <a:rPr lang="ar-SA" dirty="0" smtClean="0"/>
              <a:t>د- على البعد</a:t>
            </a:r>
            <a:endParaRPr lang="ar-SA" dirty="0"/>
          </a:p>
        </p:txBody>
      </p:sp>
      <p:sp>
        <p:nvSpPr>
          <p:cNvPr id="3" name="سهم إلى اليمين 2"/>
          <p:cNvSpPr/>
          <p:nvPr/>
        </p:nvSpPr>
        <p:spPr>
          <a:xfrm>
            <a:off x="7215206" y="1500174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سهم إلى اليمين 4"/>
          <p:cNvSpPr/>
          <p:nvPr/>
        </p:nvSpPr>
        <p:spPr>
          <a:xfrm>
            <a:off x="7286644" y="2000240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إلى اليمين 5"/>
          <p:cNvSpPr/>
          <p:nvPr/>
        </p:nvSpPr>
        <p:spPr>
          <a:xfrm>
            <a:off x="6072198" y="4786322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إلى اليمين 6"/>
          <p:cNvSpPr/>
          <p:nvPr/>
        </p:nvSpPr>
        <p:spPr>
          <a:xfrm>
            <a:off x="7286644" y="6143644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2721901" y="0"/>
            <a:ext cx="6178293" cy="7017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26</a:t>
            </a:r>
            <a:r>
              <a:rPr lang="ar-SA" dirty="0" smtClean="0"/>
              <a:t>- يعود الضمير هما على الشاعر و :</a:t>
            </a:r>
          </a:p>
          <a:p>
            <a:r>
              <a:rPr lang="ar-SA" dirty="0" smtClean="0"/>
              <a:t>أ ابنه </a:t>
            </a:r>
          </a:p>
          <a:p>
            <a:r>
              <a:rPr lang="ar-SA" dirty="0" smtClean="0"/>
              <a:t>ب- زوجته</a:t>
            </a:r>
          </a:p>
          <a:p>
            <a:r>
              <a:rPr lang="ar-SA" dirty="0" smtClean="0"/>
              <a:t>ج- الحمار الوحشي</a:t>
            </a:r>
          </a:p>
          <a:p>
            <a:r>
              <a:rPr lang="ar-SA" dirty="0" smtClean="0"/>
              <a:t>د- القوس</a:t>
            </a:r>
          </a:p>
          <a:p>
            <a:r>
              <a:rPr lang="en-US" dirty="0" smtClean="0"/>
              <a:t>27</a:t>
            </a:r>
            <a:r>
              <a:rPr lang="ar-SA" dirty="0" smtClean="0"/>
              <a:t>-بين (غرما ) و (غنما)</a:t>
            </a:r>
          </a:p>
          <a:p>
            <a:pPr marL="342900" indent="-342900">
              <a:buAutoNum type="arabic1Minus"/>
            </a:pPr>
            <a:r>
              <a:rPr lang="ar-SA" dirty="0" smtClean="0"/>
              <a:t>طباق </a:t>
            </a:r>
          </a:p>
          <a:p>
            <a:pPr marL="342900" indent="-342900">
              <a:buAutoNum type="arabic1Minus"/>
            </a:pPr>
            <a:r>
              <a:rPr lang="ar-SA" dirty="0" smtClean="0"/>
              <a:t> استعارة</a:t>
            </a:r>
          </a:p>
          <a:p>
            <a:pPr marL="342900" indent="-342900"/>
            <a:r>
              <a:rPr lang="ar-SA" dirty="0" smtClean="0"/>
              <a:t>ج- تورية</a:t>
            </a:r>
          </a:p>
          <a:p>
            <a:pPr marL="342900" indent="-342900"/>
            <a:r>
              <a:rPr lang="ar-SA" dirty="0" smtClean="0"/>
              <a:t>د-ترادف </a:t>
            </a:r>
          </a:p>
          <a:p>
            <a:pPr marL="342900" indent="-342900"/>
            <a:r>
              <a:rPr lang="en-US" dirty="0" smtClean="0"/>
              <a:t>28</a:t>
            </a:r>
            <a:r>
              <a:rPr lang="ar-SA" dirty="0" smtClean="0"/>
              <a:t>-العطاش في البيت الثاني هي :</a:t>
            </a:r>
          </a:p>
          <a:p>
            <a:pPr marL="342900" indent="-342900">
              <a:buAutoNum type="arabic1Minus"/>
            </a:pPr>
            <a:r>
              <a:rPr lang="ar-SA" dirty="0" smtClean="0"/>
              <a:t>عائلة الشاعر </a:t>
            </a:r>
          </a:p>
          <a:p>
            <a:pPr marL="342900" indent="-342900">
              <a:buAutoNum type="arabic1Minus"/>
            </a:pPr>
            <a:r>
              <a:rPr lang="ar-SA" dirty="0" smtClean="0"/>
              <a:t> سهام الشاعر </a:t>
            </a:r>
          </a:p>
          <a:p>
            <a:pPr marL="342900" indent="-342900"/>
            <a:r>
              <a:rPr lang="ar-SA" dirty="0" smtClean="0"/>
              <a:t>ج- الإبل </a:t>
            </a:r>
          </a:p>
          <a:p>
            <a:pPr marL="342900" indent="-342900"/>
            <a:r>
              <a:rPr lang="ar-SA" dirty="0" smtClean="0"/>
              <a:t>د- الحمر الوحشية</a:t>
            </a:r>
          </a:p>
          <a:p>
            <a:pPr marL="342900" indent="-342900"/>
            <a:r>
              <a:rPr lang="en-US" dirty="0" smtClean="0"/>
              <a:t>29</a:t>
            </a:r>
            <a:r>
              <a:rPr lang="ar-SA" dirty="0" smtClean="0"/>
              <a:t>-يعد البيت الأول في النص السابق :</a:t>
            </a:r>
          </a:p>
          <a:p>
            <a:pPr marL="342900" indent="-342900"/>
            <a:r>
              <a:rPr lang="ar-SA" dirty="0" smtClean="0"/>
              <a:t>أ-مرحلة تأزم القصة</a:t>
            </a:r>
          </a:p>
          <a:p>
            <a:pPr marL="342900" indent="-342900"/>
            <a:r>
              <a:rPr lang="ar-SA" dirty="0" smtClean="0"/>
              <a:t>ب- بداية القصة</a:t>
            </a:r>
          </a:p>
          <a:p>
            <a:pPr marL="342900" indent="-342900"/>
            <a:r>
              <a:rPr lang="ar-SA" dirty="0" smtClean="0"/>
              <a:t>ج- بداية انفراج الأزمة</a:t>
            </a:r>
          </a:p>
          <a:p>
            <a:pPr marL="342900" indent="-342900"/>
            <a:r>
              <a:rPr lang="ar-SA" dirty="0" smtClean="0"/>
              <a:t>د- نهاية القصة</a:t>
            </a:r>
          </a:p>
          <a:p>
            <a:pPr marL="342900" indent="-342900"/>
            <a:r>
              <a:rPr lang="en-US" dirty="0" smtClean="0"/>
              <a:t>30</a:t>
            </a:r>
            <a:r>
              <a:rPr lang="ar-SA" dirty="0" smtClean="0"/>
              <a:t>-أفاد الشاعر في القصيدة التي أخذت منها هذه الأبيات من قصة دينيه هي قصة :</a:t>
            </a:r>
          </a:p>
          <a:p>
            <a:pPr marL="342900" indent="-342900">
              <a:buAutoNum type="arabic1Minus"/>
            </a:pPr>
            <a:r>
              <a:rPr lang="ar-SA" dirty="0" smtClean="0"/>
              <a:t>إبراهيم عليه السلام مع ولده إسماعيل عليه السلام</a:t>
            </a:r>
          </a:p>
          <a:p>
            <a:pPr marL="342900" indent="-342900">
              <a:buAutoNum type="arabic1Minus"/>
            </a:pPr>
            <a:r>
              <a:rPr lang="ar-SA" dirty="0" smtClean="0"/>
              <a:t> لوط عليه السلام مع ضيوفه (الملائكة) للملائكة</a:t>
            </a:r>
          </a:p>
          <a:p>
            <a:pPr marL="342900" indent="-342900"/>
            <a:r>
              <a:rPr lang="ar-SA" dirty="0" smtClean="0"/>
              <a:t>ج-إبراهيم عليه السلام عندما قدم العجل</a:t>
            </a:r>
          </a:p>
          <a:p>
            <a:pPr marL="342900" indent="-342900"/>
            <a:r>
              <a:rPr lang="ar-SA" dirty="0" smtClean="0"/>
              <a:t>د- يونس عليه السلام عندما ابتلعه الحوت</a:t>
            </a:r>
          </a:p>
        </p:txBody>
      </p:sp>
      <p:sp>
        <p:nvSpPr>
          <p:cNvPr id="3" name="سهم إلى اليمين 2"/>
          <p:cNvSpPr/>
          <p:nvPr/>
        </p:nvSpPr>
        <p:spPr>
          <a:xfrm>
            <a:off x="7643834" y="357166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سهم إلى اليمين 3"/>
          <p:cNvSpPr/>
          <p:nvPr/>
        </p:nvSpPr>
        <p:spPr>
          <a:xfrm>
            <a:off x="7286644" y="1714488"/>
            <a:ext cx="642942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سهم إلى اليمين 8"/>
          <p:cNvSpPr/>
          <p:nvPr/>
        </p:nvSpPr>
        <p:spPr>
          <a:xfrm>
            <a:off x="6500826" y="4000504"/>
            <a:ext cx="857256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 إلى اليمين 9"/>
          <p:cNvSpPr/>
          <p:nvPr/>
        </p:nvSpPr>
        <p:spPr>
          <a:xfrm>
            <a:off x="6500826" y="5072074"/>
            <a:ext cx="57150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سهم إلى اليمين 10"/>
          <p:cNvSpPr/>
          <p:nvPr/>
        </p:nvSpPr>
        <p:spPr>
          <a:xfrm>
            <a:off x="3929058" y="5857892"/>
            <a:ext cx="78581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-133279" y="0"/>
            <a:ext cx="9277279" cy="72943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31</a:t>
            </a:r>
            <a:r>
              <a:rPr lang="ar-SA" dirty="0" smtClean="0"/>
              <a:t>-نصوص لغوية رصفت كلماتها وصيغت عباراتها بطريقة مخصوصة للتعبير عن تجربة شعورية قادرة على الوصول </a:t>
            </a:r>
          </a:p>
          <a:p>
            <a:r>
              <a:rPr lang="ar-SA" dirty="0" smtClean="0"/>
              <a:t>إلى الآخرين بأكبر قدر من الامتاع والتأثير . هذا تعريف:</a:t>
            </a:r>
          </a:p>
          <a:p>
            <a:r>
              <a:rPr lang="ar-SA" dirty="0" smtClean="0"/>
              <a:t>أ النقد </a:t>
            </a:r>
          </a:p>
          <a:p>
            <a:r>
              <a:rPr lang="ar-SA" dirty="0" smtClean="0"/>
              <a:t>ب- التذوق الأدبي </a:t>
            </a:r>
          </a:p>
          <a:p>
            <a:r>
              <a:rPr lang="ar-SA" dirty="0" smtClean="0"/>
              <a:t>ج- العلم</a:t>
            </a:r>
          </a:p>
          <a:p>
            <a:r>
              <a:rPr lang="ar-SA" dirty="0" smtClean="0"/>
              <a:t>د- الأدب</a:t>
            </a:r>
          </a:p>
          <a:p>
            <a:r>
              <a:rPr lang="en-US" dirty="0" smtClean="0"/>
              <a:t>32</a:t>
            </a:r>
            <a:r>
              <a:rPr lang="ar-SA" dirty="0" smtClean="0"/>
              <a:t>-الذوق الذي يدرك به صاحبه الجمال ويتذوقه لكنه يعجز عن تفسير ما يدرك او تعليله .هو الذوق: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الإيجابي 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السلبي </a:t>
            </a:r>
          </a:p>
          <a:p>
            <a:pPr marL="342900" indent="-342900"/>
            <a:r>
              <a:rPr lang="ar-SA" dirty="0" smtClean="0"/>
              <a:t>ج- السقيم</a:t>
            </a:r>
          </a:p>
          <a:p>
            <a:pPr marL="342900" indent="-342900"/>
            <a:r>
              <a:rPr lang="ar-SA" dirty="0" smtClean="0"/>
              <a:t>د- السليم</a:t>
            </a:r>
          </a:p>
          <a:p>
            <a:pPr marL="342900" indent="-342900"/>
            <a:r>
              <a:rPr lang="en-US" dirty="0" smtClean="0"/>
              <a:t>33</a:t>
            </a:r>
            <a:r>
              <a:rPr lang="ar-SA" dirty="0" smtClean="0"/>
              <a:t>-تأثر الكوفيون بالحضارات المختلفة ,لذا نجدهم يفضلون شعر :</a:t>
            </a:r>
          </a:p>
          <a:p>
            <a:pPr marL="342900" indent="-342900">
              <a:buAutoNum type="arabic1Minus"/>
            </a:pPr>
            <a:r>
              <a:rPr lang="ar-SA" dirty="0" smtClean="0"/>
              <a:t>زهير بن أبي سلمى</a:t>
            </a:r>
          </a:p>
          <a:p>
            <a:pPr marL="342900" indent="-342900">
              <a:buAutoNum type="arabic1Minus"/>
            </a:pPr>
            <a:r>
              <a:rPr lang="ar-SA" dirty="0" smtClean="0"/>
              <a:t>ذي الرمة</a:t>
            </a:r>
          </a:p>
          <a:p>
            <a:pPr marL="342900" indent="-342900"/>
            <a:r>
              <a:rPr lang="ar-SA" dirty="0" smtClean="0"/>
              <a:t>ج- الأعشى</a:t>
            </a:r>
          </a:p>
          <a:p>
            <a:pPr marL="342900" indent="-342900"/>
            <a:r>
              <a:rPr lang="ar-SA" dirty="0" smtClean="0"/>
              <a:t>د- امرئ القيس</a:t>
            </a:r>
          </a:p>
          <a:p>
            <a:pPr marL="342900" indent="-342900"/>
            <a:r>
              <a:rPr lang="en-US" dirty="0" smtClean="0"/>
              <a:t>34</a:t>
            </a:r>
            <a:r>
              <a:rPr lang="ar-SA" dirty="0" smtClean="0"/>
              <a:t>-يسمى الأسلوب الذي يغلب جانب الفكرة ثم يكسوها ثوب العاطفة ويحليها ببعض الخيال والمحسنات :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الشعر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الأسلوب الأدبي </a:t>
            </a:r>
          </a:p>
          <a:p>
            <a:pPr marL="342900" indent="-342900"/>
            <a:r>
              <a:rPr lang="ar-SA" dirty="0" smtClean="0"/>
              <a:t>ج- الأسلوب العلمي </a:t>
            </a:r>
          </a:p>
          <a:p>
            <a:pPr marL="342900" indent="-342900"/>
            <a:r>
              <a:rPr lang="ar-SA" dirty="0" smtClean="0"/>
              <a:t>د- الأسلوب العلمي المتأدب </a:t>
            </a:r>
          </a:p>
          <a:p>
            <a:pPr marL="342900" indent="-342900"/>
            <a:r>
              <a:rPr lang="en-US" dirty="0" smtClean="0"/>
              <a:t>35</a:t>
            </a:r>
            <a:r>
              <a:rPr lang="ar-SA" dirty="0" smtClean="0"/>
              <a:t>- الخيال الذي يربط بين الأشياء المتشابهة إذا كان يضمها إطار عاطفي واحد هو الخيال :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الإبتكاري </a:t>
            </a:r>
          </a:p>
          <a:p>
            <a:pPr marL="342900" indent="-342900">
              <a:buAutoNum type="arabic1Minus"/>
            </a:pPr>
            <a:r>
              <a:rPr lang="ar-SA" dirty="0" smtClean="0"/>
              <a:t> التفسيري </a:t>
            </a:r>
          </a:p>
          <a:p>
            <a:pPr marL="342900" indent="-342900"/>
            <a:endParaRPr lang="ar-SA" dirty="0" smtClean="0"/>
          </a:p>
          <a:p>
            <a:pPr marL="342900" indent="-342900"/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سهم إلى اليمين 2"/>
          <p:cNvSpPr/>
          <p:nvPr/>
        </p:nvSpPr>
        <p:spPr>
          <a:xfrm>
            <a:off x="7572396" y="1500174"/>
            <a:ext cx="714380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سهم إلى اليمين 4"/>
          <p:cNvSpPr/>
          <p:nvPr/>
        </p:nvSpPr>
        <p:spPr>
          <a:xfrm>
            <a:off x="7500958" y="2357430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إلى اليمين 5"/>
          <p:cNvSpPr/>
          <p:nvPr/>
        </p:nvSpPr>
        <p:spPr>
          <a:xfrm>
            <a:off x="7429520" y="4000504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إلى اليمين 6"/>
          <p:cNvSpPr/>
          <p:nvPr/>
        </p:nvSpPr>
        <p:spPr>
          <a:xfrm>
            <a:off x="6215074" y="5572140"/>
            <a:ext cx="78581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813474" y="0"/>
            <a:ext cx="5086713" cy="72943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ج-التأليفي </a:t>
            </a:r>
          </a:p>
          <a:p>
            <a:r>
              <a:rPr lang="ar-SA" dirty="0" smtClean="0"/>
              <a:t>د- البياني </a:t>
            </a:r>
          </a:p>
          <a:p>
            <a:r>
              <a:rPr lang="en-US" dirty="0" smtClean="0"/>
              <a:t>36</a:t>
            </a:r>
            <a:r>
              <a:rPr lang="ar-SA" dirty="0" smtClean="0"/>
              <a:t>-من المحسنات المعنوية: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الطباق </a:t>
            </a:r>
          </a:p>
          <a:p>
            <a:pPr marL="342900" indent="-342900">
              <a:buAutoNum type="arabic1Minus"/>
            </a:pPr>
            <a:r>
              <a:rPr lang="ar-SA" dirty="0" smtClean="0"/>
              <a:t> السجع</a:t>
            </a:r>
          </a:p>
          <a:p>
            <a:pPr marL="342900" indent="-342900"/>
            <a:r>
              <a:rPr lang="ar-SA" dirty="0" smtClean="0"/>
              <a:t>ج- الجناس</a:t>
            </a:r>
          </a:p>
          <a:p>
            <a:pPr marL="342900" indent="-342900"/>
            <a:r>
              <a:rPr lang="ar-SA" dirty="0" smtClean="0"/>
              <a:t>د-رد الأعجاز على الصدور</a:t>
            </a:r>
          </a:p>
          <a:p>
            <a:pPr marL="342900" indent="-342900"/>
            <a:r>
              <a:rPr lang="en-US" dirty="0" smtClean="0"/>
              <a:t>37</a:t>
            </a:r>
            <a:r>
              <a:rPr lang="ar-SA" dirty="0" smtClean="0"/>
              <a:t>-اقرأ البيتين التاليين ثم أجب عن الأسئلة</a:t>
            </a:r>
          </a:p>
          <a:p>
            <a:pPr marL="342900" indent="-342900"/>
            <a:r>
              <a:rPr lang="ar-SA" dirty="0" smtClean="0"/>
              <a:t>يامن لقلب شديد الهم محزون         أمسى تذكر ريا  أم هرون </a:t>
            </a:r>
          </a:p>
          <a:p>
            <a:pPr marL="342900" indent="-342900"/>
            <a:r>
              <a:rPr lang="ar-SA" dirty="0" smtClean="0"/>
              <a:t>أمسى تذكرها من بعد ما شحطت        والدهر ذو لذة حينا وذو لين</a:t>
            </a:r>
          </a:p>
          <a:p>
            <a:pPr marL="342900" indent="-342900"/>
            <a:r>
              <a:rPr lang="ar-SA" dirty="0" smtClean="0"/>
              <a:t>قائل هذا النص هو: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الخطيئة</a:t>
            </a:r>
          </a:p>
          <a:p>
            <a:pPr marL="342900" indent="-342900">
              <a:buAutoNum type="arabic1Minus"/>
            </a:pPr>
            <a:r>
              <a:rPr lang="ar-SA" dirty="0" smtClean="0"/>
              <a:t> ابن الرومي </a:t>
            </a:r>
          </a:p>
          <a:p>
            <a:pPr marL="342900" indent="-342900"/>
            <a:r>
              <a:rPr lang="ar-SA" dirty="0" smtClean="0"/>
              <a:t>ج- ذو الإصبع العدواني</a:t>
            </a:r>
          </a:p>
          <a:p>
            <a:pPr marL="342900" indent="-342900"/>
            <a:r>
              <a:rPr lang="ar-SA" dirty="0" smtClean="0"/>
              <a:t>د- المتنبي </a:t>
            </a:r>
          </a:p>
          <a:p>
            <a:pPr marL="342900" indent="-342900"/>
            <a:r>
              <a:rPr lang="en-US" dirty="0" smtClean="0"/>
              <a:t>38</a:t>
            </a:r>
            <a:r>
              <a:rPr lang="ar-SA" dirty="0" smtClean="0"/>
              <a:t>-(ريا)تعادل في نفس الشاعر :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الأم</a:t>
            </a:r>
          </a:p>
          <a:p>
            <a:pPr marL="342900" indent="-342900">
              <a:buAutoNum type="arabic1Minus"/>
            </a:pPr>
            <a:r>
              <a:rPr lang="ar-SA" dirty="0" smtClean="0"/>
              <a:t> الصداقة</a:t>
            </a:r>
          </a:p>
          <a:p>
            <a:pPr marL="342900" indent="-342900"/>
            <a:r>
              <a:rPr lang="ar-SA" dirty="0" smtClean="0"/>
              <a:t>ج- الوطن</a:t>
            </a:r>
          </a:p>
          <a:p>
            <a:pPr marL="342900" indent="-342900"/>
            <a:r>
              <a:rPr lang="ar-SA" dirty="0" smtClean="0"/>
              <a:t>د- </a:t>
            </a:r>
            <a:r>
              <a:rPr lang="ar-SA" dirty="0" smtClean="0"/>
              <a:t>القبيلة</a:t>
            </a:r>
            <a:endParaRPr lang="ar-SA" dirty="0" smtClean="0"/>
          </a:p>
          <a:p>
            <a:pPr marL="342900" indent="-342900"/>
            <a:r>
              <a:rPr lang="en-US" dirty="0" smtClean="0"/>
              <a:t>39</a:t>
            </a:r>
            <a:r>
              <a:rPr lang="ar-SA" dirty="0" smtClean="0"/>
              <a:t>-بين غلظة ولين :</a:t>
            </a:r>
          </a:p>
          <a:p>
            <a:pPr marL="342900" indent="-342900"/>
            <a:r>
              <a:rPr lang="ar-SA" dirty="0" smtClean="0"/>
              <a:t>أ-جناس</a:t>
            </a:r>
          </a:p>
          <a:p>
            <a:pPr marL="342900" indent="-342900"/>
            <a:r>
              <a:rPr lang="ar-SA" dirty="0" smtClean="0"/>
              <a:t>ب- طباق</a:t>
            </a:r>
          </a:p>
          <a:p>
            <a:pPr marL="342900" indent="-342900"/>
            <a:r>
              <a:rPr lang="ar-SA" dirty="0" smtClean="0"/>
              <a:t>ج- استعارة</a:t>
            </a:r>
          </a:p>
          <a:p>
            <a:pPr marL="342900" indent="-342900"/>
            <a:r>
              <a:rPr lang="ar-SA" dirty="0" smtClean="0"/>
              <a:t>د-سجع</a:t>
            </a:r>
          </a:p>
          <a:p>
            <a:pPr marL="342900" indent="-342900"/>
            <a:endParaRPr lang="ar-SA" dirty="0" smtClean="0"/>
          </a:p>
        </p:txBody>
      </p:sp>
      <p:sp>
        <p:nvSpPr>
          <p:cNvPr id="5" name="سهم إلى اليمين 4"/>
          <p:cNvSpPr/>
          <p:nvPr/>
        </p:nvSpPr>
        <p:spPr>
          <a:xfrm>
            <a:off x="7215206" y="0"/>
            <a:ext cx="714380" cy="285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إلى اليمين 5"/>
          <p:cNvSpPr/>
          <p:nvPr/>
        </p:nvSpPr>
        <p:spPr>
          <a:xfrm>
            <a:off x="7072330" y="928670"/>
            <a:ext cx="714380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إلى اليمين 6"/>
          <p:cNvSpPr/>
          <p:nvPr/>
        </p:nvSpPr>
        <p:spPr>
          <a:xfrm>
            <a:off x="6143636" y="3643314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 إلى اليمين 7"/>
          <p:cNvSpPr/>
          <p:nvPr/>
        </p:nvSpPr>
        <p:spPr>
          <a:xfrm>
            <a:off x="7429520" y="5357826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سهم إلى اليمين 8"/>
          <p:cNvSpPr/>
          <p:nvPr/>
        </p:nvSpPr>
        <p:spPr>
          <a:xfrm>
            <a:off x="7358082" y="6143644"/>
            <a:ext cx="57150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374254" y="0"/>
            <a:ext cx="5525935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40</a:t>
            </a:r>
            <a:r>
              <a:rPr lang="ar-SA" dirty="0" smtClean="0"/>
              <a:t>-معنى شحطت:</a:t>
            </a:r>
          </a:p>
          <a:p>
            <a:r>
              <a:rPr lang="ar-SA" dirty="0" smtClean="0"/>
              <a:t>أ-نسيت</a:t>
            </a:r>
          </a:p>
          <a:p>
            <a:r>
              <a:rPr lang="ar-SA" dirty="0" smtClean="0"/>
              <a:t>ب- عشقت</a:t>
            </a:r>
          </a:p>
          <a:p>
            <a:r>
              <a:rPr lang="ar-SA" dirty="0" smtClean="0"/>
              <a:t>ج- ماتت</a:t>
            </a:r>
          </a:p>
          <a:p>
            <a:r>
              <a:rPr lang="ar-SA" dirty="0" smtClean="0"/>
              <a:t>د- ارتحلت</a:t>
            </a:r>
          </a:p>
          <a:p>
            <a:r>
              <a:rPr lang="en-US" dirty="0" smtClean="0"/>
              <a:t>41</a:t>
            </a:r>
            <a:r>
              <a:rPr lang="ar-SA" dirty="0" smtClean="0"/>
              <a:t>-تكمن أهمية القصيدة التي اخذ منها هذان البيتان في كونها :</a:t>
            </a:r>
          </a:p>
          <a:p>
            <a:pPr marL="342900" indent="-342900">
              <a:buAutoNum type="arabic1Minus"/>
            </a:pPr>
            <a:r>
              <a:rPr lang="ar-SA" dirty="0" smtClean="0"/>
              <a:t>تمثل شعر المعمرين </a:t>
            </a:r>
          </a:p>
          <a:p>
            <a:pPr marL="342900" indent="-342900">
              <a:buAutoNum type="arabic1Minus"/>
            </a:pPr>
            <a:r>
              <a:rPr lang="ar-SA" dirty="0" smtClean="0"/>
              <a:t> قصيدة عاطفية</a:t>
            </a:r>
          </a:p>
          <a:p>
            <a:pPr marL="342900" indent="-342900"/>
            <a:r>
              <a:rPr lang="ar-SA" dirty="0" smtClean="0"/>
              <a:t>ج- قصيدة جاهلية</a:t>
            </a:r>
          </a:p>
          <a:p>
            <a:pPr marL="342900" indent="-342900"/>
            <a:r>
              <a:rPr lang="ar-SA" dirty="0" smtClean="0"/>
              <a:t>د- لشاعر فحل</a:t>
            </a:r>
          </a:p>
          <a:p>
            <a:pPr marL="342900" indent="-342900"/>
            <a:r>
              <a:rPr lang="en-US" dirty="0" smtClean="0"/>
              <a:t>42</a:t>
            </a:r>
            <a:r>
              <a:rPr lang="ar-SA" dirty="0" smtClean="0"/>
              <a:t>-اقرأ النص التالي ثم أجب عن الأسئلة</a:t>
            </a:r>
          </a:p>
          <a:p>
            <a:pPr marL="342900" indent="-342900"/>
            <a:r>
              <a:rPr lang="ar-SA" dirty="0" smtClean="0"/>
              <a:t>أراك عصي الدمع شيمتك الصبر            أما للهوى نهي عليك ولا أمر ؟</a:t>
            </a:r>
          </a:p>
          <a:p>
            <a:pPr marL="342900" indent="-342900"/>
            <a:r>
              <a:rPr lang="ar-SA" dirty="0" smtClean="0"/>
              <a:t>بلى مشتاق وعندي لوعة                    ولكن مثلي لا يذاع له سر </a:t>
            </a:r>
          </a:p>
          <a:p>
            <a:pPr marL="342900" indent="-342900"/>
            <a:r>
              <a:rPr lang="ar-SA" dirty="0" smtClean="0"/>
              <a:t>إذا أصواني بسطت يد الهوى               و أذللت دمعا من خلائقه الكبر </a:t>
            </a:r>
          </a:p>
          <a:p>
            <a:pPr marL="342900" indent="-342900"/>
            <a:r>
              <a:rPr lang="ar-SA" dirty="0" smtClean="0"/>
              <a:t>يحاور الشاعر في هذا النص :</a:t>
            </a:r>
          </a:p>
          <a:p>
            <a:pPr marL="342900" indent="-342900">
              <a:buAutoNum type="arabic1Minus"/>
            </a:pPr>
            <a:r>
              <a:rPr lang="ar-SA" dirty="0" smtClean="0"/>
              <a:t>عدوه</a:t>
            </a:r>
          </a:p>
          <a:p>
            <a:pPr marL="342900" indent="-342900">
              <a:buAutoNum type="arabic1Minus"/>
            </a:pPr>
            <a:r>
              <a:rPr lang="ar-SA" dirty="0" smtClean="0"/>
              <a:t> محبوبته</a:t>
            </a:r>
          </a:p>
          <a:p>
            <a:pPr marL="342900" indent="-342900"/>
            <a:r>
              <a:rPr lang="ar-SA" dirty="0" smtClean="0"/>
              <a:t>ج- أمه</a:t>
            </a:r>
          </a:p>
          <a:p>
            <a:pPr marL="342900" indent="-342900"/>
            <a:r>
              <a:rPr lang="ar-SA" dirty="0" smtClean="0"/>
              <a:t>د- ابنته</a:t>
            </a:r>
          </a:p>
          <a:p>
            <a:pPr marL="342900" indent="-342900"/>
            <a:r>
              <a:rPr lang="en-US" dirty="0" smtClean="0"/>
              <a:t>43</a:t>
            </a:r>
            <a:r>
              <a:rPr lang="ar-SA" dirty="0" smtClean="0"/>
              <a:t>-يبدو الشاعر من خلال هذا النص :</a:t>
            </a:r>
          </a:p>
          <a:p>
            <a:pPr marL="342900" indent="-342900">
              <a:buAutoNum type="arabic1Minus"/>
            </a:pPr>
            <a:r>
              <a:rPr lang="ar-SA" dirty="0" smtClean="0"/>
              <a:t>جبارا لا يبكي مطلقا </a:t>
            </a:r>
          </a:p>
          <a:p>
            <a:pPr marL="342900" indent="-342900">
              <a:buAutoNum type="arabic1Minus"/>
            </a:pPr>
            <a:r>
              <a:rPr lang="ar-SA" dirty="0" smtClean="0"/>
              <a:t> رقيقا دائم البكاء </a:t>
            </a:r>
          </a:p>
          <a:p>
            <a:pPr marL="342900" indent="-342900"/>
            <a:r>
              <a:rPr lang="ar-SA" dirty="0" smtClean="0"/>
              <a:t>ج-ذليلا دائم التوسل </a:t>
            </a:r>
          </a:p>
          <a:p>
            <a:pPr marL="342900" indent="-342900"/>
            <a:r>
              <a:rPr lang="ar-SA" dirty="0" smtClean="0"/>
              <a:t>د- يظهر التصبر ويبكي إذا خلا بنفسه</a:t>
            </a:r>
          </a:p>
        </p:txBody>
      </p:sp>
      <p:sp>
        <p:nvSpPr>
          <p:cNvPr id="3" name="سهم إلى اليمين 2"/>
          <p:cNvSpPr/>
          <p:nvPr/>
        </p:nvSpPr>
        <p:spPr>
          <a:xfrm>
            <a:off x="7286644" y="1214422"/>
            <a:ext cx="57150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سهم إلى اليمين 4"/>
          <p:cNvSpPr/>
          <p:nvPr/>
        </p:nvSpPr>
        <p:spPr>
          <a:xfrm>
            <a:off x="6215074" y="1785926"/>
            <a:ext cx="714380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إلى اليمين 5"/>
          <p:cNvSpPr/>
          <p:nvPr/>
        </p:nvSpPr>
        <p:spPr>
          <a:xfrm>
            <a:off x="6929454" y="4500570"/>
            <a:ext cx="78581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إلى اليمين 6"/>
          <p:cNvSpPr/>
          <p:nvPr/>
        </p:nvSpPr>
        <p:spPr>
          <a:xfrm>
            <a:off x="5214942" y="6429396"/>
            <a:ext cx="785818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0" y="0"/>
            <a:ext cx="8828732" cy="7017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44</a:t>
            </a:r>
            <a:r>
              <a:rPr lang="ar-SA" dirty="0" smtClean="0"/>
              <a:t>-في كلمة (دمعا ) في البيت الثالث :</a:t>
            </a:r>
          </a:p>
          <a:p>
            <a:pPr marL="342900" indent="-342900">
              <a:buAutoNum type="arabic1Minus"/>
            </a:pPr>
            <a:r>
              <a:rPr lang="ar-SA" dirty="0" smtClean="0"/>
              <a:t>استعارة مكنية </a:t>
            </a:r>
          </a:p>
          <a:p>
            <a:pPr marL="342900" indent="-342900">
              <a:buAutoNum type="arabic1Minus"/>
            </a:pPr>
            <a:r>
              <a:rPr lang="ar-SA" dirty="0" smtClean="0"/>
              <a:t> استعارة تصريحيه</a:t>
            </a:r>
          </a:p>
          <a:p>
            <a:pPr marL="342900" indent="-342900"/>
            <a:r>
              <a:rPr lang="ar-SA" dirty="0" smtClean="0"/>
              <a:t>ج- جناس</a:t>
            </a:r>
          </a:p>
          <a:p>
            <a:pPr marL="342900" indent="-342900"/>
            <a:r>
              <a:rPr lang="ar-SA" dirty="0" smtClean="0"/>
              <a:t>د- طباق</a:t>
            </a:r>
          </a:p>
          <a:p>
            <a:pPr marL="342900" indent="-342900"/>
            <a:r>
              <a:rPr lang="en-US" dirty="0" smtClean="0"/>
              <a:t>45</a:t>
            </a:r>
            <a:r>
              <a:rPr lang="ar-SA" dirty="0" smtClean="0"/>
              <a:t>-قال الشاعر هذه الأبيات وهو:</a:t>
            </a:r>
          </a:p>
          <a:p>
            <a:pPr marL="342900" indent="-342900">
              <a:buAutoNum type="arabic1Minus"/>
            </a:pPr>
            <a:r>
              <a:rPr lang="ar-SA" dirty="0" smtClean="0"/>
              <a:t>في المعركة</a:t>
            </a:r>
          </a:p>
          <a:p>
            <a:pPr marL="342900" indent="-342900">
              <a:buAutoNum type="arabic1Minus"/>
            </a:pPr>
            <a:r>
              <a:rPr lang="ar-SA" dirty="0" smtClean="0"/>
              <a:t> أمام سيف الدولة</a:t>
            </a:r>
          </a:p>
          <a:p>
            <a:pPr marL="342900" indent="-342900"/>
            <a:r>
              <a:rPr lang="ar-SA" dirty="0" smtClean="0"/>
              <a:t>ج- في الأسر </a:t>
            </a:r>
          </a:p>
          <a:p>
            <a:pPr marL="342900" indent="-342900"/>
            <a:r>
              <a:rPr lang="ar-SA" dirty="0" smtClean="0"/>
              <a:t>د- على فراش الموت</a:t>
            </a:r>
          </a:p>
          <a:p>
            <a:pPr marL="342900" indent="-342900"/>
            <a:r>
              <a:rPr lang="en-US" dirty="0" smtClean="0"/>
              <a:t>46</a:t>
            </a:r>
            <a:r>
              <a:rPr lang="ar-SA" dirty="0" smtClean="0"/>
              <a:t>-تميل ألفاظ هذا المقطع إلى :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الغرابة</a:t>
            </a:r>
          </a:p>
          <a:p>
            <a:pPr marL="342900" indent="-342900">
              <a:buAutoNum type="arabic1Minus"/>
            </a:pPr>
            <a:r>
              <a:rPr lang="ar-SA" dirty="0" smtClean="0"/>
              <a:t> الرقة والعذوبة</a:t>
            </a:r>
          </a:p>
          <a:p>
            <a:pPr marL="342900" indent="-342900"/>
            <a:r>
              <a:rPr lang="ar-SA" dirty="0" smtClean="0"/>
              <a:t>ج- الجزالة والقوة</a:t>
            </a:r>
          </a:p>
          <a:p>
            <a:pPr marL="342900" indent="-342900"/>
            <a:r>
              <a:rPr lang="ar-SA" dirty="0" smtClean="0"/>
              <a:t>د- الابتذال </a:t>
            </a:r>
          </a:p>
          <a:p>
            <a:pPr marL="342900" indent="-342900"/>
            <a:r>
              <a:rPr lang="en-US" dirty="0" smtClean="0"/>
              <a:t>47</a:t>
            </a:r>
            <a:r>
              <a:rPr lang="ar-SA" dirty="0" smtClean="0"/>
              <a:t>-ما يمنع الشاعر من البوح بحبه هو :</a:t>
            </a:r>
          </a:p>
          <a:p>
            <a:pPr marL="342900" indent="-342900">
              <a:buAutoNum type="arabic1Minus"/>
            </a:pPr>
            <a:r>
              <a:rPr lang="ar-SA" dirty="0" smtClean="0"/>
              <a:t>مكانته وأنفته وعزة نفسه</a:t>
            </a:r>
          </a:p>
          <a:p>
            <a:pPr marL="342900" indent="-342900">
              <a:buAutoNum type="arabic1Minus"/>
            </a:pPr>
            <a:r>
              <a:rPr lang="ar-SA" dirty="0" smtClean="0"/>
              <a:t> خوفه من سجانه</a:t>
            </a:r>
          </a:p>
          <a:p>
            <a:pPr marL="342900" indent="-342900"/>
            <a:r>
              <a:rPr lang="ar-SA" dirty="0" smtClean="0"/>
              <a:t>ج- خوفه من أبناء عمومته</a:t>
            </a:r>
          </a:p>
          <a:p>
            <a:pPr marL="342900" indent="-342900"/>
            <a:r>
              <a:rPr lang="ar-SA" dirty="0" smtClean="0"/>
              <a:t>د- خوفه على المحبوبة من البوح باسمها</a:t>
            </a:r>
          </a:p>
          <a:p>
            <a:pPr marL="342900" indent="-342900"/>
            <a:r>
              <a:rPr lang="en-US" dirty="0" smtClean="0"/>
              <a:t>48</a:t>
            </a:r>
            <a:r>
              <a:rPr lang="ar-SA" dirty="0" smtClean="0"/>
              <a:t>-اقرأ النص التالي من المقامة البغدادية ثم اجب عن الأسئلة</a:t>
            </a:r>
          </a:p>
          <a:p>
            <a:pPr marL="342900" indent="-342900"/>
            <a:r>
              <a:rPr lang="ar-SA" dirty="0" smtClean="0"/>
              <a:t>”... فجعل السوادي يبكي و يحل عقده بأسنانه ويقول : كم قلت لذاك القريد ,أنا أبو عبيد ,وهو يقول :أنت أبا زيد.“</a:t>
            </a:r>
          </a:p>
          <a:p>
            <a:pPr marL="342900" indent="-342900"/>
            <a:r>
              <a:rPr lang="ar-SA" dirty="0" smtClean="0"/>
              <a:t>قصد السوادي بقوله :ذالك القريد:</a:t>
            </a:r>
          </a:p>
          <a:p>
            <a:pPr marL="342900" indent="-342900">
              <a:buAutoNum type="arabic1Minus"/>
            </a:pPr>
            <a:r>
              <a:rPr lang="ar-SA" dirty="0" smtClean="0"/>
              <a:t>بديع الزمان الهمذاني </a:t>
            </a:r>
          </a:p>
          <a:p>
            <a:pPr marL="342900" indent="-342900"/>
            <a:endParaRPr lang="ar-SA" dirty="0" smtClean="0"/>
          </a:p>
        </p:txBody>
      </p:sp>
      <p:sp>
        <p:nvSpPr>
          <p:cNvPr id="3" name="سهم إلى اليمين 2"/>
          <p:cNvSpPr/>
          <p:nvPr/>
        </p:nvSpPr>
        <p:spPr>
          <a:xfrm>
            <a:off x="6572264" y="357166"/>
            <a:ext cx="78581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سهم إلى اليمين 4"/>
          <p:cNvSpPr/>
          <p:nvPr/>
        </p:nvSpPr>
        <p:spPr>
          <a:xfrm>
            <a:off x="7072330" y="2357430"/>
            <a:ext cx="64294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إلى اليمين 5"/>
          <p:cNvSpPr/>
          <p:nvPr/>
        </p:nvSpPr>
        <p:spPr>
          <a:xfrm>
            <a:off x="6429388" y="3429000"/>
            <a:ext cx="785818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إلى اليمين 6"/>
          <p:cNvSpPr/>
          <p:nvPr/>
        </p:nvSpPr>
        <p:spPr>
          <a:xfrm>
            <a:off x="5715008" y="4500570"/>
            <a:ext cx="785818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6157804" y="571480"/>
            <a:ext cx="2670924" cy="369331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dirty="0" smtClean="0"/>
              <a:t>ب- عيسى بن هشام </a:t>
            </a:r>
          </a:p>
          <a:p>
            <a:r>
              <a:rPr lang="ar-SA" dirty="0" smtClean="0"/>
              <a:t>ج- أبا الفتح الأسكندري </a:t>
            </a:r>
          </a:p>
          <a:p>
            <a:r>
              <a:rPr lang="ar-SA" dirty="0" smtClean="0"/>
              <a:t>د- الشواء </a:t>
            </a:r>
          </a:p>
          <a:p>
            <a:r>
              <a:rPr lang="en-US" dirty="0" smtClean="0"/>
              <a:t>49</a:t>
            </a:r>
            <a:r>
              <a:rPr lang="ar-SA" dirty="0" smtClean="0"/>
              <a:t>-تقوم أحداث هذه المقامة على :</a:t>
            </a:r>
          </a:p>
          <a:p>
            <a:pPr marL="342900" indent="-342900">
              <a:buAutoNum type="arabic1Minus"/>
            </a:pPr>
            <a:r>
              <a:rPr lang="ar-SA" dirty="0" smtClean="0"/>
              <a:t>الكدية</a:t>
            </a:r>
          </a:p>
          <a:p>
            <a:pPr marL="342900" indent="-342900">
              <a:buAutoNum type="arabic1Minus"/>
            </a:pPr>
            <a:r>
              <a:rPr lang="ar-SA" dirty="0" smtClean="0"/>
              <a:t> السرقة</a:t>
            </a:r>
          </a:p>
          <a:p>
            <a:pPr marL="342900" indent="-342900"/>
            <a:r>
              <a:rPr lang="ar-SA" dirty="0" smtClean="0"/>
              <a:t>ج- النهب </a:t>
            </a:r>
          </a:p>
          <a:p>
            <a:pPr marL="342900" indent="-342900"/>
            <a:r>
              <a:rPr lang="ar-SA" dirty="0" smtClean="0"/>
              <a:t>د- الحيلة</a:t>
            </a:r>
          </a:p>
          <a:p>
            <a:pPr marL="342900" indent="-342900"/>
            <a:r>
              <a:rPr lang="en-US" dirty="0" smtClean="0"/>
              <a:t>50</a:t>
            </a:r>
            <a:r>
              <a:rPr lang="ar-SA" dirty="0" smtClean="0"/>
              <a:t>- تمتاز المقامة بـ :</a:t>
            </a:r>
          </a:p>
          <a:p>
            <a:pPr marL="342900" indent="-342900"/>
            <a:r>
              <a:rPr lang="ar-SA" dirty="0" smtClean="0"/>
              <a:t>أ – ألفاظها المنتقاة بعناية</a:t>
            </a:r>
          </a:p>
          <a:p>
            <a:pPr marL="342900" indent="-342900"/>
            <a:r>
              <a:rPr lang="ar-SA" dirty="0" smtClean="0"/>
              <a:t>ب- الجمع بين السرد والحوار</a:t>
            </a:r>
          </a:p>
          <a:p>
            <a:pPr marL="342900" indent="-342900"/>
            <a:r>
              <a:rPr lang="ar-SA" dirty="0" smtClean="0"/>
              <a:t>ج- الإكثار من المحسنات البديعية</a:t>
            </a:r>
          </a:p>
          <a:p>
            <a:pPr marL="342900" indent="-342900"/>
            <a:r>
              <a:rPr lang="ar-SA" dirty="0" smtClean="0"/>
              <a:t>د- جميع ما ذكر </a:t>
            </a:r>
          </a:p>
        </p:txBody>
      </p:sp>
      <p:sp>
        <p:nvSpPr>
          <p:cNvPr id="3" name="سهم إلى اليمين 2"/>
          <p:cNvSpPr/>
          <p:nvPr/>
        </p:nvSpPr>
        <p:spPr>
          <a:xfrm>
            <a:off x="6429388" y="714356"/>
            <a:ext cx="785818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سهم إلى اليمين 4"/>
          <p:cNvSpPr/>
          <p:nvPr/>
        </p:nvSpPr>
        <p:spPr>
          <a:xfrm>
            <a:off x="7286644" y="2571744"/>
            <a:ext cx="714380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إلى اليمين 5"/>
          <p:cNvSpPr/>
          <p:nvPr/>
        </p:nvSpPr>
        <p:spPr>
          <a:xfrm>
            <a:off x="6715140" y="3929066"/>
            <a:ext cx="78581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1304</Words>
  <Application>Microsoft Office PowerPoint</Application>
  <PresentationFormat>عرض على الشاشة (3:4)‏</PresentationFormat>
  <Paragraphs>279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style</dc:creator>
  <cp:lastModifiedBy>style</cp:lastModifiedBy>
  <cp:revision>16</cp:revision>
  <dcterms:created xsi:type="dcterms:W3CDTF">2013-10-30T03:18:37Z</dcterms:created>
  <dcterms:modified xsi:type="dcterms:W3CDTF">2013-10-30T05:51:00Z</dcterms:modified>
</cp:coreProperties>
</file>