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67" r:id="rId4"/>
    <p:sldId id="259" r:id="rId5"/>
    <p:sldId id="287" r:id="rId6"/>
    <p:sldId id="288" r:id="rId7"/>
    <p:sldId id="289" r:id="rId8"/>
    <p:sldId id="290" r:id="rId9"/>
    <p:sldId id="291" r:id="rId10"/>
    <p:sldId id="266" r:id="rId1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clrMru>
    <a:srgbClr val="FF3300"/>
    <a:srgbClr val="009900"/>
    <a:srgbClr val="000000"/>
    <a:srgbClr val="FF006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74" autoAdjust="0"/>
    <p:restoredTop sz="94737" autoAdjust="0"/>
  </p:normalViewPr>
  <p:slideViewPr>
    <p:cSldViewPr>
      <p:cViewPr>
        <p:scale>
          <a:sx n="60" d="100"/>
          <a:sy n="60" d="100"/>
        </p:scale>
        <p:origin x="-654" y="-48"/>
      </p:cViewPr>
      <p:guideLst>
        <p:guide orient="horz" pos="2160"/>
        <p:guide pos="3120"/>
      </p:guideLst>
    </p:cSldViewPr>
  </p:slideViewPr>
  <p:outlineViewPr>
    <p:cViewPr>
      <p:scale>
        <a:sx n="33" d="100"/>
        <a:sy n="33" d="100"/>
      </p:scale>
      <p:origin x="48" y="5578"/>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10/15/2010</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transition advTm="234">
    <p:wheel spokes="8"/>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transition advTm="234">
    <p:wheel spokes="8"/>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transition advTm="234">
    <p:wheel spokes="8"/>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transition advTm="234">
    <p:wheel spokes="8"/>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transition advTm="234">
    <p:wheel spokes="8"/>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transition advTm="234">
    <p:wheel spokes="8"/>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transition advTm="234">
    <p:wheel spokes="8"/>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transition advTm="234">
    <p:wheel spokes="8"/>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transition advTm="234">
    <p:wheel spokes="8"/>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transition advTm="234">
    <p:wheel spokes="8"/>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transition advTm="234">
    <p:wheel spokes="8"/>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ransition advTm="234">
    <p:wheel spokes="8"/>
  </p:transition>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mailto:ghnayfi@kfu.edu.sa"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3048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l" rtl="0">
              <a:spcBef>
                <a:spcPct val="20000"/>
              </a:spcBef>
              <a:buFont typeface="Arial" pitchFamily="34" charset="0"/>
              <a:buNone/>
            </a:pPr>
            <a:r>
              <a:rPr lang="en-US" sz="2400" b="1" dirty="0" smtClean="0">
                <a:latin typeface="Calibri" pitchFamily="34" charset="0"/>
              </a:rPr>
              <a:t>e- learning System For Distance Education </a:t>
            </a:r>
          </a:p>
          <a:p>
            <a:pPr algn="l" rtl="0">
              <a:spcBef>
                <a:spcPct val="20000"/>
              </a:spcBef>
              <a:buFont typeface="Arial" pitchFamily="34" charset="0"/>
              <a:buNone/>
            </a:pPr>
            <a:r>
              <a:rPr lang="en-US" sz="2800" b="1" dirty="0" smtClean="0">
                <a:latin typeface="Calibri" pitchFamily="34" charset="0"/>
              </a:rPr>
              <a:t>e- Learning Deanship</a:t>
            </a:r>
          </a:p>
          <a:p>
            <a:pPr algn="l" rtl="0">
              <a:spcBef>
                <a:spcPct val="20000"/>
              </a:spcBef>
              <a:buFont typeface="Arial" pitchFamily="34" charset="0"/>
              <a:buNone/>
            </a:pPr>
            <a:r>
              <a:rPr lang="en-US" sz="2000" b="1" dirty="0" smtClean="0">
                <a:latin typeface="Calibri" pitchFamily="34" charset="0"/>
              </a:rPr>
              <a:t>English Language Department</a:t>
            </a:r>
            <a:endParaRPr lang="en-US" sz="2000" b="1" dirty="0">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95600"/>
            <a:ext cx="5099050" cy="2286000"/>
          </a:xfrm>
          <a:prstGeom prst="rect">
            <a:avLst/>
          </a:prstGeom>
          <a:noFill/>
          <a:ln w="9525">
            <a:noFill/>
            <a:miter lim="800000"/>
            <a:headEnd/>
            <a:tailEnd/>
          </a:ln>
        </p:spPr>
        <p:txBody>
          <a:bodyPr anchor="ctr"/>
          <a:lstStyle/>
          <a:p>
            <a:pPr algn="l">
              <a:lnSpc>
                <a:spcPct val="80000"/>
              </a:lnSpc>
            </a:pPr>
            <a:r>
              <a:rPr lang="en-US" sz="3700" b="1" dirty="0" smtClean="0">
                <a:solidFill>
                  <a:srgbClr val="376092"/>
                </a:solidFill>
                <a:latin typeface="AYM Wadiy S_U normal."/>
                <a:cs typeface="Times New Roman" pitchFamily="18" charset="0"/>
              </a:rPr>
              <a:t>English Language</a:t>
            </a:r>
          </a:p>
          <a:p>
            <a:pPr algn="l">
              <a:lnSpc>
                <a:spcPct val="80000"/>
              </a:lnSpc>
            </a:pPr>
            <a:r>
              <a:rPr lang="en-US" sz="3700" b="1" dirty="0" smtClean="0">
                <a:solidFill>
                  <a:srgbClr val="376092"/>
                </a:solidFill>
                <a:latin typeface="AYM Wadiy S_U normal."/>
                <a:cs typeface="Times New Roman" pitchFamily="18" charset="0"/>
              </a:rPr>
              <a:t>Eng 121</a:t>
            </a:r>
          </a:p>
          <a:p>
            <a:pPr algn="l">
              <a:lnSpc>
                <a:spcPct val="80000"/>
              </a:lnSpc>
            </a:pPr>
            <a:endParaRPr lang="en-US" b="1" dirty="0" smtClean="0">
              <a:solidFill>
                <a:srgbClr val="7F7F7F"/>
              </a:solidFill>
              <a:latin typeface="Calibri" pitchFamily="34" charset="0"/>
              <a:cs typeface="Times New Roman" pitchFamily="18" charset="0"/>
            </a:endParaRPr>
          </a:p>
          <a:p>
            <a:pPr algn="l">
              <a:lnSpc>
                <a:spcPct val="80000"/>
              </a:lnSpc>
            </a:pPr>
            <a:r>
              <a:rPr lang="en-US" b="1" dirty="0" smtClean="0">
                <a:latin typeface="Calibri" pitchFamily="34" charset="0"/>
                <a:cs typeface="Times New Roman" pitchFamily="18" charset="0"/>
              </a:rPr>
              <a:t> First Semester 1431- 1432 H</a:t>
            </a:r>
            <a:r>
              <a:rPr lang="ar-EG" b="1" dirty="0">
                <a:latin typeface="Calibri" pitchFamily="34" charset="0"/>
                <a:cs typeface="Times New Roman" pitchFamily="18" charset="0"/>
              </a:rPr>
              <a:t/>
            </a:r>
            <a:br>
              <a:rPr lang="ar-EG" b="1" dirty="0">
                <a:latin typeface="Calibri" pitchFamily="34" charset="0"/>
                <a:cs typeface="Times New Roman" pitchFamily="18" charset="0"/>
              </a:rPr>
            </a:br>
            <a:endParaRPr lang="en-US" b="1" dirty="0" smtClean="0">
              <a:latin typeface="Calibri" pitchFamily="34" charset="0"/>
              <a:cs typeface="Times New Roman" pitchFamily="18" charset="0"/>
            </a:endParaRPr>
          </a:p>
          <a:p>
            <a:pPr algn="l">
              <a:lnSpc>
                <a:spcPct val="80000"/>
              </a:lnSpc>
            </a:pPr>
            <a:r>
              <a:rPr lang="en-US" b="1" dirty="0" smtClean="0">
                <a:latin typeface="Calibri" pitchFamily="34" charset="0"/>
                <a:cs typeface="Times New Roman" pitchFamily="18" charset="0"/>
              </a:rPr>
              <a:t>Instructor: Dr. </a:t>
            </a:r>
            <a:r>
              <a:rPr lang="en-US" b="1" dirty="0" err="1" smtClean="0">
                <a:latin typeface="Calibri" pitchFamily="34" charset="0"/>
                <a:cs typeface="Times New Roman" pitchFamily="18" charset="0"/>
              </a:rPr>
              <a:t>Ghassan</a:t>
            </a:r>
            <a:r>
              <a:rPr lang="en-US" b="1" dirty="0" smtClean="0">
                <a:latin typeface="Calibri" pitchFamily="34" charset="0"/>
                <a:cs typeface="Times New Roman" pitchFamily="18" charset="0"/>
              </a:rPr>
              <a:t> M </a:t>
            </a:r>
            <a:r>
              <a:rPr lang="en-US" b="1" dirty="0" err="1" smtClean="0">
                <a:latin typeface="Calibri" pitchFamily="34" charset="0"/>
                <a:cs typeface="Times New Roman" pitchFamily="18" charset="0"/>
              </a:rPr>
              <a:t>Nayfi</a:t>
            </a:r>
            <a:endParaRPr lang="en-US" sz="1700" b="1"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advTm="234">
    <p:wheel spokes="8"/>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b="1" dirty="0" smtClean="0">
                <a:solidFill>
                  <a:schemeClr val="tx1"/>
                </a:solidFill>
                <a:cs typeface="Arial" pitchFamily="34" charset="0"/>
              </a:rPr>
              <a:t>Orientation Lecture</a:t>
            </a:r>
            <a:br>
              <a:rPr lang="en-US" b="1" dirty="0" smtClean="0">
                <a:solidFill>
                  <a:schemeClr val="tx1"/>
                </a:solidFill>
                <a:cs typeface="Arial" pitchFamily="34" charset="0"/>
              </a:rPr>
            </a:b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657600"/>
            <a:ext cx="7429500" cy="1981200"/>
          </a:xfrm>
        </p:spPr>
        <p:txBody>
          <a:bodyPr/>
          <a:lstStyle/>
          <a:p>
            <a:pPr eaLnBrk="1" hangingPunct="1"/>
            <a:r>
              <a:rPr lang="en-US" sz="2400" b="1" dirty="0" smtClean="0">
                <a:solidFill>
                  <a:schemeClr val="tx1"/>
                </a:solidFill>
                <a:cs typeface="Arial" pitchFamily="34" charset="0"/>
              </a:rPr>
              <a:t>Introduction</a:t>
            </a:r>
          </a:p>
          <a:p>
            <a:pPr algn="l" eaLnBrk="1" hangingPunct="1"/>
            <a:r>
              <a:rPr lang="en-US" sz="1400" b="1" u="sng" dirty="0" smtClean="0">
                <a:solidFill>
                  <a:schemeClr val="tx1"/>
                </a:solidFill>
                <a:cs typeface="Arial" pitchFamily="34" charset="0"/>
              </a:rPr>
              <a:t>Why should students learn English ?!!</a:t>
            </a:r>
          </a:p>
          <a:p>
            <a:pPr algn="l" eaLnBrk="1" hangingPunct="1">
              <a:buFontTx/>
              <a:buChar char="-"/>
            </a:pPr>
            <a:r>
              <a:rPr lang="en-US" sz="1200" b="1" dirty="0" smtClean="0">
                <a:solidFill>
                  <a:schemeClr val="tx1"/>
                </a:solidFill>
                <a:cs typeface="Arial" pitchFamily="34" charset="0"/>
              </a:rPr>
              <a:t>We all know that English language is considered as the first  international language in the world. It is the language   of all science and economics ………etc.</a:t>
            </a:r>
          </a:p>
          <a:p>
            <a:pPr algn="l" eaLnBrk="1" hangingPunct="1">
              <a:buFontTx/>
              <a:buChar char="-"/>
            </a:pPr>
            <a:r>
              <a:rPr lang="en-US" sz="1200" b="1" dirty="0" smtClean="0">
                <a:solidFill>
                  <a:schemeClr val="tx1"/>
                </a:solidFill>
                <a:cs typeface="Arial" pitchFamily="34" charset="0"/>
              </a:rPr>
              <a:t>People all over the world , with different nationalities and languages, realize that English language is very important in their life  to communicate among themselves. </a:t>
            </a:r>
          </a:p>
          <a:p>
            <a:pPr algn="l" eaLnBrk="1" hangingPunct="1"/>
            <a:r>
              <a:rPr lang="en-US" sz="1200" b="1" dirty="0" smtClean="0">
                <a:solidFill>
                  <a:schemeClr val="tx1"/>
                </a:solidFill>
                <a:cs typeface="Arial" pitchFamily="34" charset="0"/>
              </a:rPr>
              <a:t>- University students need English language to help them in their academic studies  &amp; higher education</a:t>
            </a: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ransition advTm="234">
    <p:wheel spokes="8"/>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t>Elements of the Lecture </a:t>
            </a:r>
            <a:endParaRPr lang="en-US" dirty="0"/>
          </a:p>
        </p:txBody>
      </p:sp>
      <p:sp>
        <p:nvSpPr>
          <p:cNvPr id="7171" name="Text Placeholder 5"/>
          <p:cNvSpPr>
            <a:spLocks noGrp="1"/>
          </p:cNvSpPr>
          <p:nvPr>
            <p:ph idx="1"/>
          </p:nvPr>
        </p:nvSpPr>
        <p:spPr/>
        <p:txBody>
          <a:bodyPr/>
          <a:lstStyle/>
          <a:p>
            <a:pPr algn="l" rtl="1" eaLnBrk="1" hangingPunct="1"/>
            <a:r>
              <a:rPr lang="ar-SA" b="1" dirty="0" smtClean="0">
                <a:cs typeface="Arial" pitchFamily="34" charset="0"/>
              </a:rPr>
              <a:t> </a:t>
            </a:r>
            <a:r>
              <a:rPr lang="en-US" b="1" dirty="0" smtClean="0">
                <a:cs typeface="Arial" pitchFamily="34" charset="0"/>
              </a:rPr>
              <a:t> - Course Description</a:t>
            </a:r>
          </a:p>
          <a:p>
            <a:pPr algn="l" rtl="1" eaLnBrk="1" hangingPunct="1"/>
            <a:r>
              <a:rPr lang="en-US" b="1" dirty="0" smtClean="0">
                <a:cs typeface="Arial" pitchFamily="34" charset="0"/>
              </a:rPr>
              <a:t> </a:t>
            </a:r>
            <a:r>
              <a:rPr lang="en-US" b="1" smtClean="0">
                <a:cs typeface="Arial" pitchFamily="34" charset="0"/>
              </a:rPr>
              <a:t>- Course Objectives</a:t>
            </a:r>
            <a:endParaRPr lang="en-US" b="1" dirty="0" smtClean="0">
              <a:cs typeface="Arial" pitchFamily="34" charset="0"/>
            </a:endParaRPr>
          </a:p>
          <a:p>
            <a:pPr algn="l" rtl="1" eaLnBrk="1" hangingPunct="1"/>
            <a:r>
              <a:rPr lang="en-US" b="1" dirty="0" smtClean="0">
                <a:cs typeface="Arial" pitchFamily="34" charset="0"/>
              </a:rPr>
              <a:t> - Course Content</a:t>
            </a:r>
          </a:p>
          <a:p>
            <a:pPr algn="l" rtl="1" eaLnBrk="1" hangingPunct="1"/>
            <a:r>
              <a:rPr lang="en-US" b="1" dirty="0" smtClean="0">
                <a:cs typeface="Arial" pitchFamily="34" charset="0"/>
              </a:rPr>
              <a:t> - Evaluation</a:t>
            </a:r>
          </a:p>
          <a:p>
            <a:pPr algn="l" rtl="1" eaLnBrk="1" hangingPunct="1"/>
            <a:r>
              <a:rPr lang="en-US" b="1" dirty="0" smtClean="0">
                <a:cs typeface="Arial" pitchFamily="34" charset="0"/>
              </a:rPr>
              <a:t> - References</a:t>
            </a:r>
          </a:p>
          <a:p>
            <a:pPr algn="l" rtl="1" eaLnBrk="1" hangingPunct="1"/>
            <a:r>
              <a:rPr lang="en-US" b="1" dirty="0" smtClean="0">
                <a:cs typeface="Arial" pitchFamily="34" charset="0"/>
              </a:rPr>
              <a:t> - Contact  </a:t>
            </a:r>
            <a:endParaRPr lang="ar-SA" b="1" dirty="0" smtClean="0">
              <a:cs typeface="Arial" pitchFamily="34" charset="0"/>
            </a:endParaRP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ransition advTm="234">
    <p:wheel spokes="8"/>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l" eaLnBrk="1" hangingPunct="1"/>
            <a:r>
              <a:rPr lang="ar-SA" dirty="0" smtClean="0">
                <a:solidFill>
                  <a:srgbClr val="376092"/>
                </a:solidFill>
                <a:cs typeface="Arial" pitchFamily="34" charset="0"/>
              </a:rPr>
              <a:t> </a:t>
            </a:r>
            <a:r>
              <a:rPr lang="en-US" dirty="0" smtClean="0">
                <a:solidFill>
                  <a:srgbClr val="376092"/>
                </a:solidFill>
                <a:cs typeface="Arial" pitchFamily="34" charset="0"/>
              </a:rPr>
              <a:t> </a:t>
            </a:r>
            <a:r>
              <a:rPr lang="en-US" sz="3600" dirty="0" smtClean="0">
                <a:solidFill>
                  <a:srgbClr val="376092"/>
                </a:solidFill>
                <a:latin typeface="Arial Black" pitchFamily="34" charset="0"/>
                <a:cs typeface="Arial" pitchFamily="34" charset="0"/>
              </a:rPr>
              <a:t>Course Description</a:t>
            </a:r>
            <a:endParaRPr lang="ar-SA" dirty="0" smtClean="0">
              <a:solidFill>
                <a:srgbClr val="376092"/>
              </a:solidFill>
              <a:latin typeface="Arial Black" pitchFamily="34" charset="0"/>
              <a:cs typeface="Arial" pitchFamily="34" charset="0"/>
            </a:endParaRPr>
          </a:p>
        </p:txBody>
      </p:sp>
      <p:sp>
        <p:nvSpPr>
          <p:cNvPr id="8195" name="Content Placeholder 2"/>
          <p:cNvSpPr>
            <a:spLocks noGrp="1"/>
          </p:cNvSpPr>
          <p:nvPr>
            <p:ph idx="1"/>
          </p:nvPr>
        </p:nvSpPr>
        <p:spPr>
          <a:xfrm>
            <a:off x="0" y="1371600"/>
            <a:ext cx="9372600" cy="4678363"/>
          </a:xfrm>
        </p:spPr>
        <p:txBody>
          <a:bodyPr/>
          <a:lstStyle/>
          <a:p>
            <a:pPr algn="l" rtl="1" eaLnBrk="1" hangingPunct="1"/>
            <a:r>
              <a:rPr lang="en-US" b="1" dirty="0" smtClean="0">
                <a:cs typeface="Arial" pitchFamily="34" charset="0"/>
              </a:rPr>
              <a:t> </a:t>
            </a:r>
            <a:r>
              <a:rPr lang="en-US" sz="2400" b="1" dirty="0" smtClean="0">
                <a:cs typeface="Arial" pitchFamily="34" charset="0"/>
              </a:rPr>
              <a:t>This course is a beginning level ESL/EFL developmental skills text in which grammar serves to expand learners’ abilities in speaking , writing, listening and reading . It uses a grammar- based approach integrated with communicative methodologies. Starting from a foundation of understanding form and  meaning, students engage in meaningful </a:t>
            </a:r>
            <a:endParaRPr lang="ar-SA" sz="2400" b="1" dirty="0" smtClean="0">
              <a:cs typeface="Arial" pitchFamily="34" charset="0"/>
            </a:endParaRPr>
          </a:p>
          <a:p>
            <a:pPr algn="l" rtl="1" eaLnBrk="1" hangingPunct="1"/>
            <a:r>
              <a:rPr lang="en-US" sz="2400" b="1" dirty="0" smtClean="0">
                <a:cs typeface="Arial" pitchFamily="34" charset="0"/>
              </a:rPr>
              <a:t>communication about real actions, real things and their own real lives .</a:t>
            </a:r>
          </a:p>
          <a:p>
            <a:pPr algn="l" rtl="1" eaLnBrk="1" hangingPunct="1"/>
            <a:r>
              <a:rPr lang="ar-SA" sz="2400" b="1" dirty="0" smtClean="0">
                <a:cs typeface="Arial" pitchFamily="34" charset="0"/>
              </a:rPr>
              <a:t>  </a:t>
            </a:r>
            <a:r>
              <a:rPr lang="en-US" sz="2400" b="1" dirty="0" smtClean="0">
                <a:cs typeface="Arial" pitchFamily="34" charset="0"/>
              </a:rPr>
              <a:t> </a:t>
            </a:r>
            <a:r>
              <a:rPr lang="en-US" sz="2400" b="1" dirty="0" smtClean="0">
                <a:cs typeface="Arial" pitchFamily="34" charset="0"/>
              </a:rPr>
              <a:t>This course is very helpful for the learners , especially, distance learning students to revise the basic grammar of English that is greatly required in their different specializations and at the same time meet, at minimum , their needs in their academic studies. </a:t>
            </a:r>
          </a:p>
          <a:p>
            <a:pPr algn="l" rtl="1" eaLnBrk="1" hangingPunct="1"/>
            <a:r>
              <a:rPr lang="ar-SA" b="1" dirty="0" smtClean="0">
                <a:cs typeface="Arial" pitchFamily="34" charset="0"/>
              </a:rPr>
              <a:t> </a:t>
            </a:r>
            <a:r>
              <a:rPr lang="en-US" b="1" dirty="0" smtClean="0">
                <a:cs typeface="Arial" pitchFamily="34" charset="0"/>
              </a:rPr>
              <a:t> </a:t>
            </a:r>
            <a:r>
              <a:rPr lang="ar-SA" b="1" dirty="0" smtClean="0">
                <a:cs typeface="Arial" pitchFamily="34" charset="0"/>
              </a:rPr>
              <a:t>  </a:t>
            </a:r>
            <a:r>
              <a:rPr lang="ar-SA" sz="1800" b="1" dirty="0" smtClean="0">
                <a:cs typeface="Arial" pitchFamily="34" charset="0"/>
              </a:rPr>
              <a:t>  </a:t>
            </a:r>
            <a:r>
              <a:rPr lang="en-US" b="1" dirty="0" smtClean="0">
                <a:cs typeface="Arial" pitchFamily="34" charset="0"/>
              </a:rPr>
              <a:t>  </a:t>
            </a:r>
            <a:r>
              <a:rPr lang="ar-SA" b="1" dirty="0" smtClean="0">
                <a:cs typeface="Arial" pitchFamily="34" charset="0"/>
              </a:rPr>
              <a:t> </a:t>
            </a: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a:t>
            </a:fld>
            <a:endParaRPr lang="en-US" smtClean="0">
              <a:cs typeface="Arial" pitchFamily="34" charset="0"/>
            </a:endParaRPr>
          </a:p>
        </p:txBody>
      </p:sp>
    </p:spTree>
  </p:cSld>
  <p:clrMapOvr>
    <a:masterClrMapping/>
  </p:clrMapOvr>
  <p:transition advTm="234">
    <p:wheel spokes="8"/>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l" eaLnBrk="1" hangingPunct="1"/>
            <a:r>
              <a:rPr lang="en-US" sz="4000" b="1" dirty="0" smtClean="0">
                <a:cs typeface="Arial" pitchFamily="34" charset="0"/>
              </a:rPr>
              <a:t>Course Objectives</a:t>
            </a:r>
            <a:r>
              <a:rPr lang="ar-SA" sz="4000" b="1" dirty="0" smtClean="0">
                <a:cs typeface="Arial" pitchFamily="34" charset="0"/>
              </a:rPr>
              <a:t/>
            </a:r>
            <a:br>
              <a:rPr lang="ar-SA" sz="4000" b="1" dirty="0" smtClean="0">
                <a:cs typeface="Arial" pitchFamily="34" charset="0"/>
              </a:rPr>
            </a:br>
            <a:endParaRPr lang="ar-SA" sz="4000"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448800" cy="4678363"/>
          </a:xfrm>
        </p:spPr>
        <p:txBody>
          <a:bodyPr/>
          <a:lstStyle/>
          <a:p>
            <a:pPr algn="l" rtl="1" eaLnBrk="1" hangingPunct="1">
              <a:buFont typeface="Arial" pitchFamily="34" charset="0"/>
              <a:buNone/>
            </a:pPr>
            <a:r>
              <a:rPr lang="en-US" sz="2600" b="1" dirty="0" smtClean="0">
                <a:cs typeface="Arial" pitchFamily="34" charset="0"/>
              </a:rPr>
              <a:t> </a:t>
            </a:r>
          </a:p>
          <a:p>
            <a:pPr algn="l" rtl="1" eaLnBrk="1" hangingPunct="1">
              <a:buFont typeface="Arial" pitchFamily="34" charset="0"/>
              <a:buNone/>
            </a:pPr>
            <a:r>
              <a:rPr lang="en-US" sz="2400" b="1" dirty="0" smtClean="0">
                <a:cs typeface="Arial" pitchFamily="34" charset="0"/>
              </a:rPr>
              <a:t>1. Revising some important English language skills that students have</a:t>
            </a:r>
          </a:p>
          <a:p>
            <a:pPr algn="l" rtl="1" eaLnBrk="1" hangingPunct="1">
              <a:buFont typeface="Arial" pitchFamily="34" charset="0"/>
              <a:buNone/>
            </a:pPr>
            <a:r>
              <a:rPr lang="en-US" sz="2400" b="1" dirty="0" smtClean="0">
                <a:cs typeface="Arial" pitchFamily="34" charset="0"/>
              </a:rPr>
              <a:t>      already learned before.</a:t>
            </a:r>
          </a:p>
          <a:p>
            <a:pPr algn="l" rtl="1" eaLnBrk="1" hangingPunct="1">
              <a:buFont typeface="Arial" pitchFamily="34" charset="0"/>
              <a:buNone/>
            </a:pPr>
            <a:r>
              <a:rPr lang="en-US" sz="2400" b="1" dirty="0" smtClean="0">
                <a:cs typeface="Arial" pitchFamily="34" charset="0"/>
              </a:rPr>
              <a:t>2. Providing students with basic English structures that help them  </a:t>
            </a:r>
          </a:p>
          <a:p>
            <a:pPr algn="l" rtl="1" eaLnBrk="1" hangingPunct="1">
              <a:buFont typeface="Arial" pitchFamily="34" charset="0"/>
              <a:buNone/>
            </a:pPr>
            <a:r>
              <a:rPr lang="en-US" sz="2400" b="1" dirty="0" smtClean="0">
                <a:cs typeface="Arial" pitchFamily="34" charset="0"/>
              </a:rPr>
              <a:t>    understand sentence formation.</a:t>
            </a:r>
          </a:p>
          <a:p>
            <a:pPr algn="l" rtl="1" eaLnBrk="1" hangingPunct="1">
              <a:buFont typeface="Arial" pitchFamily="34" charset="0"/>
              <a:buNone/>
            </a:pPr>
            <a:r>
              <a:rPr lang="en-US" sz="2400" b="1" dirty="0" smtClean="0">
                <a:cs typeface="Arial" pitchFamily="34" charset="0"/>
              </a:rPr>
              <a:t>3. Helping students to communicate with others using simplified English  </a:t>
            </a:r>
          </a:p>
          <a:p>
            <a:pPr algn="l" rtl="1" eaLnBrk="1" hangingPunct="1">
              <a:buFont typeface="Arial" pitchFamily="34" charset="0"/>
              <a:buNone/>
            </a:pPr>
            <a:r>
              <a:rPr lang="en-US" sz="2400" b="1" dirty="0" smtClean="0">
                <a:cs typeface="Arial" pitchFamily="34" charset="0"/>
              </a:rPr>
              <a:t>     grammar. </a:t>
            </a:r>
          </a:p>
          <a:p>
            <a:pPr algn="l" rtl="1" eaLnBrk="1" hangingPunct="1">
              <a:buFont typeface="Arial" pitchFamily="34" charset="0"/>
              <a:buNone/>
            </a:pPr>
            <a:r>
              <a:rPr lang="en-US" sz="2400" b="1" dirty="0" smtClean="0">
                <a:cs typeface="Arial" pitchFamily="34" charset="0"/>
              </a:rPr>
              <a:t>4. Improving students’ English language skills in reading and writing </a:t>
            </a:r>
          </a:p>
          <a:p>
            <a:pPr algn="l" rtl="1" eaLnBrk="1" hangingPunct="1">
              <a:buFont typeface="Arial" pitchFamily="34" charset="0"/>
              <a:buNone/>
            </a:pPr>
            <a:r>
              <a:rPr lang="en-US" sz="2400" b="1" dirty="0" smtClean="0">
                <a:cs typeface="Arial" pitchFamily="34" charset="0"/>
              </a:rPr>
              <a:t>5. Training students to scan and skim reading texts for specific &amp; general  </a:t>
            </a:r>
          </a:p>
          <a:p>
            <a:pPr algn="l" rtl="1" eaLnBrk="1" hangingPunct="1">
              <a:buFont typeface="Arial" pitchFamily="34" charset="0"/>
              <a:buNone/>
            </a:pPr>
            <a:r>
              <a:rPr lang="en-US" sz="2400" b="1" dirty="0" smtClean="0">
                <a:cs typeface="Arial" pitchFamily="34" charset="0"/>
              </a:rPr>
              <a:t>     information.  </a:t>
            </a:r>
          </a:p>
          <a:p>
            <a:pPr algn="l" rtl="1" eaLnBrk="1" hangingPunct="1">
              <a:buFont typeface="Arial" pitchFamily="34" charset="0"/>
              <a:buNone/>
            </a:pPr>
            <a:r>
              <a:rPr lang="en-US" sz="2400" b="1" dirty="0" smtClean="0">
                <a:cs typeface="Arial" pitchFamily="34" charset="0"/>
              </a:rPr>
              <a:t> </a:t>
            </a: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5</a:t>
            </a:fld>
            <a:endParaRPr lang="en-US" sz="1200">
              <a:solidFill>
                <a:schemeClr val="bg1"/>
              </a:solidFill>
              <a:latin typeface="Calibri" pitchFamily="34" charset="0"/>
            </a:endParaRPr>
          </a:p>
        </p:txBody>
      </p:sp>
    </p:spTree>
  </p:cSld>
  <p:clrMapOvr>
    <a:masterClrMapping/>
  </p:clrMapOvr>
  <p:transition advTm="234">
    <p:wheel spokes="8"/>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 Contents of the Course.</a:t>
            </a:r>
            <a:endParaRPr lang="ar-SA" dirty="0"/>
          </a:p>
        </p:txBody>
      </p:sp>
      <p:sp>
        <p:nvSpPr>
          <p:cNvPr id="3" name="Content Placeholder 2"/>
          <p:cNvSpPr>
            <a:spLocks noGrp="1"/>
          </p:cNvSpPr>
          <p:nvPr>
            <p:ph idx="1"/>
          </p:nvPr>
        </p:nvSpPr>
        <p:spPr>
          <a:xfrm>
            <a:off x="495300" y="1143000"/>
            <a:ext cx="8915400" cy="5105400"/>
          </a:xfrm>
        </p:spPr>
        <p:txBody>
          <a:bodyPr/>
          <a:lstStyle/>
          <a:p>
            <a:pPr algn="l" rtl="1"/>
            <a:endParaRPr lang="en-US" sz="1800" b="1" dirty="0" smtClean="0"/>
          </a:p>
          <a:p>
            <a:pPr algn="l" rtl="1"/>
            <a:r>
              <a:rPr lang="en-US" sz="1800" b="1" dirty="0" smtClean="0"/>
              <a:t>a- Verbs to BE  ( is , am , are, was and were)</a:t>
            </a:r>
          </a:p>
          <a:p>
            <a:pPr algn="l" rtl="1"/>
            <a:r>
              <a:rPr lang="en-US" sz="1800" b="1" dirty="0" smtClean="0"/>
              <a:t>    b.- Pronouns  ( I , you, he , we , them……etc )</a:t>
            </a:r>
          </a:p>
          <a:p>
            <a:pPr algn="l" rtl="1"/>
            <a:r>
              <a:rPr lang="en-US" sz="1800" b="1" dirty="0" smtClean="0"/>
              <a:t>    c-  Verb Tenses ( past, present, future…. etc</a:t>
            </a:r>
          </a:p>
          <a:p>
            <a:pPr algn="l" rtl="1"/>
            <a:r>
              <a:rPr lang="en-US" sz="1800" b="1" dirty="0" smtClean="0"/>
              <a:t>     d. Negative Forms</a:t>
            </a:r>
          </a:p>
          <a:p>
            <a:pPr algn="l" rtl="1"/>
            <a:r>
              <a:rPr lang="en-US" sz="1800" b="1" dirty="0" smtClean="0"/>
              <a:t>    e. Types of Questions( Yes/No &amp; </a:t>
            </a:r>
            <a:r>
              <a:rPr lang="en-US" sz="1800" b="1" dirty="0" err="1" smtClean="0"/>
              <a:t>Wh</a:t>
            </a:r>
            <a:r>
              <a:rPr lang="en-US" sz="1800" b="1" dirty="0" smtClean="0"/>
              <a:t>- Questions </a:t>
            </a:r>
          </a:p>
          <a:p>
            <a:pPr algn="l" rtl="1"/>
            <a:r>
              <a:rPr lang="en-US" sz="1800" b="1" dirty="0" smtClean="0"/>
              <a:t>    f. Prepositions ( time &amp; place )</a:t>
            </a:r>
          </a:p>
          <a:p>
            <a:pPr algn="l" rtl="1"/>
            <a:r>
              <a:rPr lang="en-US" sz="1800" b="1" dirty="0" smtClean="0"/>
              <a:t>   g. Countable &amp; Uncountable Nouns </a:t>
            </a:r>
          </a:p>
          <a:p>
            <a:pPr algn="l" rtl="1"/>
            <a:r>
              <a:rPr lang="en-US" sz="1800" b="1" dirty="0" smtClean="0"/>
              <a:t>   h. Spelling &amp; pronunciation of final –</a:t>
            </a:r>
            <a:r>
              <a:rPr lang="en-US" sz="1800" b="1" dirty="0" err="1" smtClean="0"/>
              <a:t>es</a:t>
            </a:r>
            <a:r>
              <a:rPr lang="en-US" sz="1800" b="1" dirty="0" smtClean="0"/>
              <a:t> and final –</a:t>
            </a:r>
            <a:r>
              <a:rPr lang="en-US" sz="1800" b="1" dirty="0" err="1" smtClean="0"/>
              <a:t>ed</a:t>
            </a:r>
            <a:endParaRPr lang="en-US" sz="1800" b="1" dirty="0" smtClean="0"/>
          </a:p>
          <a:p>
            <a:pPr algn="l" rtl="1"/>
            <a:r>
              <a:rPr lang="en-US" sz="1800" b="1" dirty="0" smtClean="0"/>
              <a:t>   </a:t>
            </a:r>
            <a:r>
              <a:rPr lang="en-US" sz="1800" b="1" dirty="0" err="1" smtClean="0"/>
              <a:t>i</a:t>
            </a:r>
            <a:r>
              <a:rPr lang="en-US" sz="1800" b="1" dirty="0" smtClean="0"/>
              <a:t>. Irregular verbs</a:t>
            </a:r>
          </a:p>
          <a:p>
            <a:pPr algn="l" rtl="1"/>
            <a:r>
              <a:rPr lang="en-US" sz="1800" b="1" dirty="0" smtClean="0"/>
              <a:t>   j. Expressions of frequency</a:t>
            </a:r>
          </a:p>
          <a:p>
            <a:pPr algn="l" rtl="1"/>
            <a:r>
              <a:rPr lang="en-US" sz="1800" b="1" dirty="0" smtClean="0"/>
              <a:t>   k. Using Articles ( a, an , the and  no articles)</a:t>
            </a:r>
          </a:p>
          <a:p>
            <a:pPr algn="l" rtl="1"/>
            <a:r>
              <a:rPr lang="en-US" sz="1800" b="1" dirty="0" smtClean="0"/>
              <a:t>   l. Comparative &amp; Superlative forms</a:t>
            </a:r>
          </a:p>
          <a:p>
            <a:pPr algn="l" rtl="1"/>
            <a:r>
              <a:rPr lang="en-US" sz="1800" b="1" dirty="0" smtClean="0"/>
              <a:t>   m. Using many, much, few , little , a few , a little, one, none , all and some</a:t>
            </a:r>
          </a:p>
          <a:p>
            <a:pPr algn="l"/>
            <a:r>
              <a:rPr lang="en-US" sz="1800" b="1" dirty="0" smtClean="0"/>
              <a:t>   n. Reading texts  with different topics and some relevant vocabulary</a:t>
            </a:r>
            <a:endParaRPr lang="ar-SA" sz="1800" b="1"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transition advTm="234">
    <p:wheel spokes="8"/>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 Students’ Performance Evaluation</a:t>
            </a:r>
            <a:endParaRPr lang="ar-SA" dirty="0"/>
          </a:p>
        </p:txBody>
      </p:sp>
      <p:sp>
        <p:nvSpPr>
          <p:cNvPr id="3" name="Content Placeholder 2"/>
          <p:cNvSpPr>
            <a:spLocks noGrp="1"/>
          </p:cNvSpPr>
          <p:nvPr>
            <p:ph idx="1"/>
          </p:nvPr>
        </p:nvSpPr>
        <p:spPr/>
        <p:txBody>
          <a:bodyPr/>
          <a:lstStyle/>
          <a:p>
            <a:pPr algn="l"/>
            <a:r>
              <a:rPr lang="en-US" dirty="0" smtClean="0"/>
              <a:t> </a:t>
            </a:r>
            <a:r>
              <a:rPr lang="en-US" b="1" dirty="0" smtClean="0"/>
              <a:t>Total mark is out of 100</a:t>
            </a:r>
          </a:p>
          <a:p>
            <a:pPr algn="l"/>
            <a:r>
              <a:rPr lang="en-US" dirty="0" smtClean="0"/>
              <a:t>1. </a:t>
            </a:r>
            <a:r>
              <a:rPr lang="en-US" b="1" i="1" dirty="0" smtClean="0"/>
              <a:t>30%</a:t>
            </a:r>
            <a:r>
              <a:rPr lang="en-US" dirty="0" smtClean="0"/>
              <a:t> of the total mark is for students’ participation ,interaction &amp; activities.</a:t>
            </a:r>
          </a:p>
          <a:p>
            <a:pPr algn="l"/>
            <a:r>
              <a:rPr lang="en-US" dirty="0" smtClean="0"/>
              <a:t>2. </a:t>
            </a:r>
            <a:r>
              <a:rPr lang="en-US" b="1" i="1" dirty="0" smtClean="0"/>
              <a:t>70%</a:t>
            </a:r>
            <a:r>
              <a:rPr lang="en-US" dirty="0" smtClean="0"/>
              <a:t> of the total mark is for the FINAL TEST</a:t>
            </a:r>
          </a:p>
          <a:p>
            <a:pPr algn="l"/>
            <a:r>
              <a:rPr lang="en-US" dirty="0" smtClean="0"/>
              <a:t>   </a:t>
            </a:r>
            <a:r>
              <a:rPr lang="en-US" sz="3600" b="1" dirty="0" smtClean="0"/>
              <a:t>- </a:t>
            </a:r>
            <a:r>
              <a:rPr lang="en-US" sz="2000" b="1" dirty="0" smtClean="0"/>
              <a:t>The final test is ( about 100 multiple choice questions with different forms   ) </a:t>
            </a:r>
            <a:endParaRPr lang="en-US" b="1" dirty="0" smtClean="0"/>
          </a:p>
          <a:p>
            <a:pPr algn="l"/>
            <a:r>
              <a:rPr lang="en-US" dirty="0" smtClean="0"/>
              <a:t>The exact date and  time of the final test will be announced later</a:t>
            </a:r>
          </a:p>
          <a:p>
            <a:pPr algn="l"/>
            <a:r>
              <a:rPr lang="en-US" dirty="0" smtClean="0"/>
              <a:t> </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spTree>
  </p:cSld>
  <p:clrMapOvr>
    <a:masterClrMapping/>
  </p:clrMapOvr>
  <p:transition advTm="234">
    <p:wheel spokes="8"/>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868362"/>
          </a:xfrm>
        </p:spPr>
        <p:txBody>
          <a:bodyPr/>
          <a:lstStyle/>
          <a:p>
            <a:pPr algn="l"/>
            <a:r>
              <a:rPr lang="en-US" sz="3600" b="1" dirty="0" smtClean="0"/>
              <a:t>Textbooks &amp; Recommended References</a:t>
            </a:r>
            <a:endParaRPr lang="ar-SA" sz="3600" b="1"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sp>
        <p:nvSpPr>
          <p:cNvPr id="7" name="Content Placeholder 6"/>
          <p:cNvSpPr>
            <a:spLocks noGrp="1"/>
          </p:cNvSpPr>
          <p:nvPr>
            <p:ph idx="1"/>
          </p:nvPr>
        </p:nvSpPr>
        <p:spPr>
          <a:xfrm>
            <a:off x="304800" y="1447800"/>
            <a:ext cx="9296400" cy="4678363"/>
          </a:xfrm>
        </p:spPr>
        <p:txBody>
          <a:bodyPr/>
          <a:lstStyle/>
          <a:p>
            <a:pPr algn="l"/>
            <a:r>
              <a:rPr lang="en-US" sz="2800" b="1" dirty="0" smtClean="0"/>
              <a:t>The main textbook is:</a:t>
            </a:r>
          </a:p>
          <a:p>
            <a:pPr algn="l" rtl="1"/>
            <a:r>
              <a:rPr lang="en-US" sz="2000" b="1" dirty="0" smtClean="0"/>
              <a:t>1. Basic English Grammar</a:t>
            </a:r>
            <a:r>
              <a:rPr lang="ar-SA" sz="2000" b="1" dirty="0" smtClean="0"/>
              <a:t>    </a:t>
            </a:r>
            <a:r>
              <a:rPr lang="en-US" sz="2000" b="1" dirty="0" smtClean="0"/>
              <a:t>  </a:t>
            </a:r>
            <a:r>
              <a:rPr lang="ar-SA" sz="2000" b="1" dirty="0" smtClean="0"/>
              <a:t>          </a:t>
            </a:r>
            <a:endParaRPr lang="en-US" sz="2000" b="1" dirty="0" smtClean="0"/>
          </a:p>
          <a:p>
            <a:pPr algn="l" rtl="1"/>
            <a:r>
              <a:rPr lang="en-US" sz="2000" b="1" dirty="0" smtClean="0"/>
              <a:t>        </a:t>
            </a:r>
            <a:r>
              <a:rPr lang="en-US" sz="1600" b="1" dirty="0" smtClean="0"/>
              <a:t>Third edition</a:t>
            </a:r>
            <a:endParaRPr lang="en-US" sz="2000" b="1" dirty="0" smtClean="0"/>
          </a:p>
          <a:p>
            <a:pPr algn="l" rtl="1"/>
            <a:r>
              <a:rPr lang="en-US" sz="2000" b="1" dirty="0" err="1" smtClean="0"/>
              <a:t>Azar</a:t>
            </a:r>
            <a:r>
              <a:rPr lang="en-US" sz="2000" b="1" dirty="0" smtClean="0"/>
              <a:t> &amp; Stacy A. Hagen</a:t>
            </a:r>
            <a:r>
              <a:rPr lang="ar-SA" sz="2000" b="1" dirty="0" smtClean="0"/>
              <a:t> </a:t>
            </a:r>
            <a:r>
              <a:rPr lang="en-US" sz="2000" b="1" dirty="0" smtClean="0"/>
              <a:t>       Authors:  Betty </a:t>
            </a:r>
            <a:r>
              <a:rPr lang="en-US" sz="2000" b="1" dirty="0" err="1" smtClean="0"/>
              <a:t>Schrampfer</a:t>
            </a:r>
            <a:endParaRPr lang="en-US" sz="2000" b="1" dirty="0" smtClean="0"/>
          </a:p>
          <a:p>
            <a:pPr algn="l" rtl="1"/>
            <a:r>
              <a:rPr lang="en-US" sz="2000" b="1" dirty="0" smtClean="0"/>
              <a:t>     (</a:t>
            </a:r>
            <a:r>
              <a:rPr lang="en-US" sz="1600" b="1" dirty="0" smtClean="0"/>
              <a:t> </a:t>
            </a:r>
            <a:r>
              <a:rPr lang="en-US" sz="1600" b="1" u="sng" dirty="0" smtClean="0"/>
              <a:t>NOTE: Color of the book cover is red . It is available at </a:t>
            </a:r>
            <a:r>
              <a:rPr lang="en-US" sz="1600" b="1" u="sng" dirty="0" err="1" smtClean="0"/>
              <a:t>Jareer</a:t>
            </a:r>
            <a:r>
              <a:rPr lang="en-US" sz="1600" b="1" u="sng" dirty="0" smtClean="0"/>
              <a:t> &amp; Al-</a:t>
            </a:r>
            <a:r>
              <a:rPr lang="en-US" sz="1600" b="1" u="sng" dirty="0" err="1" smtClean="0"/>
              <a:t>obeikan</a:t>
            </a:r>
            <a:r>
              <a:rPr lang="en-US" sz="1600" b="1" u="sng" dirty="0" smtClean="0"/>
              <a:t> bookshops </a:t>
            </a:r>
            <a:r>
              <a:rPr lang="en-US" sz="1600" b="1" dirty="0" smtClean="0"/>
              <a:t>) </a:t>
            </a:r>
          </a:p>
          <a:p>
            <a:pPr algn="l" rtl="1"/>
            <a:r>
              <a:rPr lang="en-US" sz="2000" b="1" dirty="0" smtClean="0"/>
              <a:t>Recommended reference:-    </a:t>
            </a:r>
            <a:r>
              <a:rPr lang="ar-SA" sz="2000" b="1" dirty="0" smtClean="0"/>
              <a:t>     </a:t>
            </a:r>
            <a:endParaRPr lang="en-US" sz="2000" b="1" dirty="0" smtClean="0"/>
          </a:p>
          <a:p>
            <a:pPr algn="l" rtl="1"/>
            <a:r>
              <a:rPr lang="en-US" sz="2000" b="1" dirty="0" smtClean="0"/>
              <a:t>2. Interactions access</a:t>
            </a:r>
            <a:r>
              <a:rPr lang="ar-SA" sz="2000" b="1" dirty="0" smtClean="0"/>
              <a:t>  </a:t>
            </a:r>
            <a:r>
              <a:rPr lang="en-US" sz="2000" b="1" dirty="0" smtClean="0"/>
              <a:t>   </a:t>
            </a:r>
          </a:p>
          <a:p>
            <a:pPr algn="l" rtl="1"/>
            <a:r>
              <a:rPr lang="en-US" sz="2000" b="1" dirty="0" smtClean="0"/>
              <a:t>             </a:t>
            </a:r>
            <a:r>
              <a:rPr lang="en-US" sz="1800" b="1" dirty="0" smtClean="0"/>
              <a:t>Reading and Writing </a:t>
            </a:r>
            <a:endParaRPr lang="en-US" sz="2000" b="1" dirty="0" smtClean="0"/>
          </a:p>
          <a:p>
            <a:pPr algn="l" rtl="1"/>
            <a:r>
              <a:rPr lang="en-US" sz="2000" b="1" dirty="0" smtClean="0"/>
              <a:t>      Authors : Pamela Hartmann, James </a:t>
            </a:r>
            <a:r>
              <a:rPr lang="en-US" sz="2000" b="1" dirty="0" err="1" smtClean="0"/>
              <a:t>Mentel</a:t>
            </a:r>
            <a:r>
              <a:rPr lang="en-US" sz="2000" b="1" dirty="0" smtClean="0"/>
              <a:t> &amp; Ahmed </a:t>
            </a:r>
            <a:r>
              <a:rPr lang="en-US" sz="2000" b="1" dirty="0" err="1" smtClean="0"/>
              <a:t>Mototal</a:t>
            </a:r>
            <a:endParaRPr lang="en-US" sz="2000" b="1" dirty="0" smtClean="0"/>
          </a:p>
          <a:p>
            <a:pPr algn="l" rtl="1"/>
            <a:r>
              <a:rPr lang="en-US" sz="1600" b="1" dirty="0" smtClean="0"/>
              <a:t>      </a:t>
            </a:r>
            <a:r>
              <a:rPr lang="en-US" sz="1600" b="1" u="sng" dirty="0" smtClean="0"/>
              <a:t>NOTE: Color of the book cover is yellow. It is available at </a:t>
            </a:r>
            <a:r>
              <a:rPr lang="en-US" sz="1600" b="1" u="sng" dirty="0" err="1" smtClean="0"/>
              <a:t>Jareer</a:t>
            </a:r>
            <a:r>
              <a:rPr lang="en-US" sz="1600" b="1" u="sng" dirty="0" smtClean="0"/>
              <a:t> &amp; Al-</a:t>
            </a:r>
            <a:r>
              <a:rPr lang="en-US" sz="1600" b="1" u="sng" dirty="0" err="1" smtClean="0"/>
              <a:t>obeikan</a:t>
            </a:r>
            <a:r>
              <a:rPr lang="en-US" sz="1600" b="1" u="sng" dirty="0" smtClean="0"/>
              <a:t> bookshops</a:t>
            </a:r>
            <a:endParaRPr lang="en-US" sz="1600" b="1" dirty="0" smtClean="0"/>
          </a:p>
          <a:p>
            <a:pPr algn="l" rtl="1"/>
            <a:r>
              <a:rPr lang="en-US" sz="1800" b="1" dirty="0" smtClean="0"/>
              <a:t>NOTE: </a:t>
            </a:r>
          </a:p>
          <a:p>
            <a:pPr algn="l" rtl="1">
              <a:buAutoNum type="arabicPeriod"/>
            </a:pPr>
            <a:r>
              <a:rPr lang="en-US" sz="1800" b="1" u="sng" dirty="0" smtClean="0"/>
              <a:t>In case the textbooks are unavailable students can choose any relevant references  that contain the required topics or subjects  in addition to focusing  mainly on lectures that will be demonstrated, explained and then registered in the website. </a:t>
            </a:r>
            <a:endParaRPr lang="en-US" sz="1800" b="1" dirty="0" smtClean="0"/>
          </a:p>
          <a:p>
            <a:pPr algn="l"/>
            <a:endParaRPr lang="en-US" sz="3600" b="1" dirty="0" smtClean="0"/>
          </a:p>
          <a:p>
            <a:pPr algn="l"/>
            <a:endParaRPr lang="ar-SA" sz="3600" b="1" dirty="0"/>
          </a:p>
        </p:txBody>
      </p:sp>
    </p:spTree>
  </p:cSld>
  <p:clrMapOvr>
    <a:masterClrMapping/>
  </p:clrMapOvr>
  <p:transition advTm="234">
    <p:wheel spokes="8"/>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Contact</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
        <p:nvSpPr>
          <p:cNvPr id="6" name="Content Placeholder 5"/>
          <p:cNvSpPr>
            <a:spLocks noGrp="1"/>
          </p:cNvSpPr>
          <p:nvPr>
            <p:ph idx="1"/>
          </p:nvPr>
        </p:nvSpPr>
        <p:spPr/>
        <p:txBody>
          <a:bodyPr/>
          <a:lstStyle/>
          <a:p>
            <a:pPr algn="l"/>
            <a:r>
              <a:rPr lang="en-US" sz="2400" b="1" u="sng" dirty="0" smtClean="0"/>
              <a:t>For  more information or details, you can contact me through :</a:t>
            </a:r>
          </a:p>
          <a:p>
            <a:pPr algn="l"/>
            <a:r>
              <a:rPr lang="en-US" sz="2400" dirty="0" smtClean="0">
                <a:latin typeface="Aharoni" pitchFamily="2" charset="-79"/>
                <a:cs typeface="Aharoni" pitchFamily="2" charset="-79"/>
              </a:rPr>
              <a:t>King Faisal University</a:t>
            </a:r>
          </a:p>
          <a:p>
            <a:pPr algn="l"/>
            <a:r>
              <a:rPr lang="en-US" sz="2400" dirty="0" smtClean="0">
                <a:latin typeface="Aharoni" pitchFamily="2" charset="-79"/>
                <a:cs typeface="Aharoni" pitchFamily="2" charset="-79"/>
              </a:rPr>
              <a:t>e-Learning Deanship</a:t>
            </a:r>
          </a:p>
          <a:p>
            <a:pPr algn="l"/>
            <a:r>
              <a:rPr lang="en-US" sz="2400" dirty="0" smtClean="0">
                <a:latin typeface="Aharoni" pitchFamily="2" charset="-79"/>
                <a:cs typeface="Aharoni" pitchFamily="2" charset="-79"/>
              </a:rPr>
              <a:t>Building Number: 50</a:t>
            </a:r>
          </a:p>
          <a:p>
            <a:pPr algn="l"/>
            <a:r>
              <a:rPr lang="en-US" sz="2400" dirty="0" smtClean="0">
                <a:latin typeface="Aharoni" pitchFamily="2" charset="-79"/>
                <a:cs typeface="Aharoni" pitchFamily="2" charset="-79"/>
              </a:rPr>
              <a:t>email: </a:t>
            </a:r>
            <a:r>
              <a:rPr lang="en-US" sz="2400" dirty="0" smtClean="0">
                <a:latin typeface="Aharoni" pitchFamily="2" charset="-79"/>
                <a:cs typeface="Aharoni" pitchFamily="2" charset="-79"/>
                <a:hlinkClick r:id="rId2"/>
              </a:rPr>
              <a:t>ghnayfi@kfu.edu.sa</a:t>
            </a:r>
            <a:endParaRPr lang="en-US" sz="2400" dirty="0" smtClean="0">
              <a:latin typeface="Aharoni" pitchFamily="2" charset="-79"/>
              <a:cs typeface="Aharoni" pitchFamily="2" charset="-79"/>
            </a:endParaRPr>
          </a:p>
          <a:p>
            <a:pPr algn="l"/>
            <a:r>
              <a:rPr lang="en-US" sz="2400" dirty="0" smtClean="0">
                <a:latin typeface="Aharoni" pitchFamily="2" charset="-79"/>
                <a:cs typeface="Aharoni" pitchFamily="2" charset="-79"/>
              </a:rPr>
              <a:t>Office telephone: 035802278-234</a:t>
            </a:r>
          </a:p>
          <a:p>
            <a:pPr algn="l"/>
            <a:r>
              <a:rPr lang="en-US" sz="2400" dirty="0" smtClean="0">
                <a:latin typeface="Aharoni" pitchFamily="2" charset="-79"/>
                <a:cs typeface="Aharoni" pitchFamily="2" charset="-79"/>
              </a:rPr>
              <a:t>Mobile: </a:t>
            </a:r>
          </a:p>
          <a:p>
            <a:pPr algn="l"/>
            <a:r>
              <a:rPr lang="en-US" sz="2400" dirty="0" smtClean="0">
                <a:latin typeface="Aharoni" pitchFamily="2" charset="-79"/>
                <a:cs typeface="Aharoni" pitchFamily="2" charset="-79"/>
              </a:rPr>
              <a:t>Wish you all success</a:t>
            </a:r>
          </a:p>
          <a:p>
            <a:pPr algn="l"/>
            <a:r>
              <a:rPr lang="en-US" sz="2400" dirty="0" smtClean="0">
                <a:latin typeface="Aharoni" pitchFamily="2" charset="-79"/>
                <a:cs typeface="Aharoni" pitchFamily="2" charset="-79"/>
              </a:rPr>
              <a:t>Dr. </a:t>
            </a:r>
            <a:r>
              <a:rPr lang="en-US" sz="2400" dirty="0" err="1" smtClean="0">
                <a:latin typeface="Aharoni" pitchFamily="2" charset="-79"/>
                <a:cs typeface="Aharoni" pitchFamily="2" charset="-79"/>
              </a:rPr>
              <a:t>Ghassan</a:t>
            </a:r>
            <a:r>
              <a:rPr lang="en-US" sz="2400" dirty="0" smtClean="0">
                <a:latin typeface="Aharoni" pitchFamily="2" charset="-79"/>
                <a:cs typeface="Aharoni" pitchFamily="2" charset="-79"/>
              </a:rPr>
              <a:t> M </a:t>
            </a:r>
            <a:r>
              <a:rPr lang="en-US" sz="2400" dirty="0" err="1" smtClean="0">
                <a:latin typeface="Aharoni" pitchFamily="2" charset="-79"/>
                <a:cs typeface="Aharoni" pitchFamily="2" charset="-79"/>
              </a:rPr>
              <a:t>Nayfi</a:t>
            </a:r>
            <a:endParaRPr lang="ar-SA" sz="2400" dirty="0">
              <a:latin typeface="Aharoni" pitchFamily="2" charset="-79"/>
            </a:endParaRPr>
          </a:p>
        </p:txBody>
      </p:sp>
    </p:spTree>
  </p:cSld>
  <p:clrMapOvr>
    <a:masterClrMapping/>
  </p:clrMapOvr>
  <p:transition advTm="234">
    <p:wheel spokes="8"/>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10</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ransition advTm="234">
    <p:wheel spokes="8"/>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1638</TotalTime>
  <Words>749</Words>
  <Application>Microsoft Office PowerPoint</Application>
  <PresentationFormat>A4 Paper (210x297 mm)‎</PresentationFormat>
  <Paragraphs>99</Paragraphs>
  <Slides>10</Slides>
  <Notes>0</Notes>
  <HiddenSlides>0</HiddenSlides>
  <MMClips>0</MMClips>
  <ScaleCrop>false</ScaleCrop>
  <HeadingPairs>
    <vt:vector size="4" baseType="variant">
      <vt:variant>
        <vt:lpstr>سمة</vt:lpstr>
      </vt:variant>
      <vt:variant>
        <vt:i4>1</vt:i4>
      </vt:variant>
      <vt:variant>
        <vt:lpstr>عناوين الشرائح</vt:lpstr>
      </vt:variant>
      <vt:variant>
        <vt:i4>10</vt:i4>
      </vt:variant>
    </vt:vector>
  </HeadingPairs>
  <TitlesOfParts>
    <vt:vector size="11" baseType="lpstr">
      <vt:lpstr>Office Theme</vt:lpstr>
      <vt:lpstr>الشريحة 1</vt:lpstr>
      <vt:lpstr>Orientation Lecture </vt:lpstr>
      <vt:lpstr>Elements of the Lecture </vt:lpstr>
      <vt:lpstr>  Course Description</vt:lpstr>
      <vt:lpstr>Course Objectives </vt:lpstr>
      <vt:lpstr> Contents of the Course.</vt:lpstr>
      <vt:lpstr> Students’ Performance Evaluation</vt:lpstr>
      <vt:lpstr>Textbooks &amp; Recommended References</vt:lpstr>
      <vt:lpstr>Contact</vt:lpstr>
      <vt:lpstr>الشريحة 10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kfu</cp:lastModifiedBy>
  <cp:revision>134</cp:revision>
  <dcterms:created xsi:type="dcterms:W3CDTF">2009-10-14T19:14:34Z</dcterms:created>
  <dcterms:modified xsi:type="dcterms:W3CDTF">2010-10-15T13:11:00Z</dcterms:modified>
</cp:coreProperties>
</file>