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59" r:id="rId5"/>
    <p:sldId id="287" r:id="rId6"/>
    <p:sldId id="290" r:id="rId7"/>
    <p:sldId id="300" r:id="rId8"/>
    <p:sldId id="297" r:id="rId9"/>
    <p:sldId id="298" r:id="rId10"/>
    <p:sldId id="295" r:id="rId11"/>
    <p:sldId id="301" r:id="rId12"/>
    <p:sldId id="299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 varScale="1">
        <p:scale>
          <a:sx n="70" d="100"/>
          <a:sy n="70" d="100"/>
        </p:scale>
        <p:origin x="-35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waleed.othman@kfu.edu.s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JO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اللغة الانجليزية كتابة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وليد عثمان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4290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وصف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أهداف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محتوى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المراجع والمصادر التعليمية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توزيع الدرجات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/>
              <a:t>الساعات المكتبية الجوالة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المشاركة في المنتديات</a:t>
            </a:r>
          </a:p>
          <a:p>
            <a:pPr rtl="1" eaLnBrk="1" hangingPunct="1">
              <a:buFont typeface="Arial" pitchFamily="34" charset="0"/>
              <a:buChar char="•"/>
            </a:pPr>
            <a:endParaRPr lang="ar-SA" sz="2800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sz="2800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EG" sz="28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وصف المقرر: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752601"/>
            <a:ext cx="8534400" cy="40318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None/>
            </a:pPr>
            <a:r>
              <a:rPr lang="en-US" sz="3200" dirty="0" smtClean="0"/>
              <a:t>This course provides students with practice in English writing skills from the sentence to the paragraph level.</a:t>
            </a:r>
          </a:p>
          <a:p>
            <a:pPr algn="l" rtl="0">
              <a:buNone/>
            </a:pPr>
            <a:r>
              <a:rPr lang="en-US" sz="3200" dirty="0" smtClean="0"/>
              <a:t> It deals with basic aspects: handwriting, punctuation, capitalization…, as well as text development from simple to compound/complex sentences and on to paragraph formation.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اهداف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191000"/>
          </a:xfrm>
        </p:spPr>
        <p:txBody>
          <a:bodyPr/>
          <a:lstStyle/>
          <a:p>
            <a:pPr algn="l">
              <a:buNone/>
            </a:pPr>
            <a:r>
              <a:rPr lang="en-US" sz="2800" dirty="0" smtClean="0"/>
              <a:t>By the end of this course, the students will be able to</a:t>
            </a:r>
          </a:p>
          <a:p>
            <a:pPr algn="l">
              <a:buNone/>
            </a:pPr>
            <a:r>
              <a:rPr lang="en-US" sz="2800" dirty="0" smtClean="0"/>
              <a:t>1. write clear English sentences with correct punctuation and capitalization</a:t>
            </a:r>
          </a:p>
          <a:p>
            <a:pPr algn="l">
              <a:buNone/>
            </a:pPr>
            <a:r>
              <a:rPr lang="en-US" sz="2800" dirty="0" smtClean="0"/>
              <a:t>2. develop English sentences beyond a single clause to compound and complex sentences</a:t>
            </a:r>
          </a:p>
          <a:p>
            <a:pPr algn="l">
              <a:buNone/>
            </a:pPr>
            <a:r>
              <a:rPr lang="en-US" sz="2800" dirty="0" smtClean="0"/>
              <a:t>3. organize sentences into a clear paragraph with a clear topic sentence and controlling idea.</a:t>
            </a:r>
            <a:endParaRPr lang="en-US" sz="2800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3733800"/>
          </a:xfrm>
        </p:spPr>
        <p:txBody>
          <a:bodyPr/>
          <a:lstStyle/>
          <a:p>
            <a:pPr lvl="0" algn="r" rtl="1"/>
            <a:r>
              <a:rPr lang="ar-SA" sz="2800" dirty="0" smtClean="0"/>
              <a:t>أولا: الوحدات المطلوبة من الكتاب الرئيسي للمقرر</a:t>
            </a:r>
            <a:r>
              <a:rPr lang="ar-SA" sz="2800" dirty="0" smtClean="0"/>
              <a:t>:</a:t>
            </a:r>
          </a:p>
          <a:p>
            <a:pPr lvl="0" algn="r" rtl="1">
              <a:buNone/>
            </a:pPr>
            <a:r>
              <a:rPr lang="ar-SA" sz="2800" dirty="0" smtClean="0">
                <a:solidFill>
                  <a:srgbClr val="FF0000"/>
                </a:solidFill>
              </a:rPr>
              <a:t>علما بأن الكتاب غير ضروري ويمكن الاكتفاء بالمحتوى والمحاضرات المسجلة</a:t>
            </a:r>
            <a:endParaRPr lang="ar-SA" sz="2800" dirty="0" smtClean="0">
              <a:solidFill>
                <a:srgbClr val="FF0000"/>
              </a:solidFill>
            </a:endParaRPr>
          </a:p>
          <a:p>
            <a:pPr lvl="0" algn="l"/>
            <a:r>
              <a:rPr lang="en-US" sz="2000" dirty="0" smtClean="0"/>
              <a:t>Unit </a:t>
            </a:r>
            <a:r>
              <a:rPr lang="en-US" sz="2000" dirty="0" smtClean="0"/>
              <a:t>1: Give information about yourself</a:t>
            </a:r>
            <a:r>
              <a:rPr lang="ar-SA" sz="2000" dirty="0" smtClean="0"/>
              <a:t>	</a:t>
            </a:r>
            <a:endParaRPr lang="en-US" sz="2000" dirty="0" smtClean="0"/>
          </a:p>
          <a:p>
            <a:pPr lvl="0" algn="l"/>
            <a:r>
              <a:rPr lang="en-US" sz="2000" dirty="0" smtClean="0"/>
              <a:t>Unit 2: Describe your family and home</a:t>
            </a:r>
          </a:p>
          <a:p>
            <a:pPr lvl="0" algn="l"/>
            <a:r>
              <a:rPr lang="en-US" sz="2000" dirty="0" smtClean="0"/>
              <a:t>Unit 3: Explain how to do something</a:t>
            </a:r>
          </a:p>
          <a:p>
            <a:pPr algn="l"/>
            <a:r>
              <a:rPr lang="en-US" sz="2000" dirty="0" smtClean="0"/>
              <a:t>Unit 6: Describe a favorite place</a:t>
            </a:r>
          </a:p>
          <a:p>
            <a:pPr algn="l"/>
            <a:r>
              <a:rPr lang="en-US" sz="2000" dirty="0" smtClean="0"/>
              <a:t>Unit 7: Write a message to a friend</a:t>
            </a:r>
          </a:p>
          <a:p>
            <a:pPr algn="l"/>
            <a:r>
              <a:rPr lang="en-US" sz="2000" dirty="0" smtClean="0"/>
              <a:t>Unit 9: Tell a story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 (تتمة)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2400" dirty="0" smtClean="0"/>
              <a:t>ثانيا: المحاضرات من 9 إلى 14 ليست من الكتاب الرئيسي ولكنها مطلوبة ومهمة:</a:t>
            </a:r>
            <a:endParaRPr lang="en-US" sz="2400" dirty="0" smtClean="0"/>
          </a:p>
          <a:p>
            <a:pPr lvl="0" algn="l"/>
            <a:endParaRPr lang="en-US" sz="1800" dirty="0" smtClean="0">
              <a:cs typeface="Arial" pitchFamily="34" charset="0"/>
            </a:endParaRPr>
          </a:p>
          <a:p>
            <a:pPr marL="457200" lvl="0" indent="-457200" algn="l"/>
            <a:endParaRPr lang="en-US" sz="1800" b="1" dirty="0" smtClean="0"/>
          </a:p>
          <a:p>
            <a:pPr algn="l"/>
            <a:endParaRPr lang="ar-SA" sz="2000" b="1" dirty="0" smtClean="0"/>
          </a:p>
          <a:p>
            <a:pPr algn="l"/>
            <a:endParaRPr lang="ar-SA" sz="24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295400" y="2438400"/>
          <a:ext cx="6604000" cy="35052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302000"/>
                <a:gridCol w="330200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b="1" u="sng" dirty="0" smtClean="0"/>
                        <a:t>Lecture 11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The compound sentence: 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Run-ons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Comma Splices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Conjunctive Adverbs</a:t>
                      </a:r>
                    </a:p>
                    <a:p>
                      <a:pPr>
                        <a:buNone/>
                      </a:pPr>
                      <a:endParaRPr lang="en-US" sz="1600" b="0" u="sng" dirty="0" smtClean="0"/>
                    </a:p>
                    <a:p>
                      <a:pPr>
                        <a:buNone/>
                      </a:pPr>
                      <a:r>
                        <a:rPr lang="en-US" sz="1600" b="1" u="sng" dirty="0" smtClean="0"/>
                        <a:t>Lecture 12</a:t>
                      </a:r>
                    </a:p>
                    <a:p>
                      <a:pPr lvl="0">
                        <a:buNone/>
                      </a:pPr>
                      <a:r>
                        <a:rPr lang="en-US" sz="1600" b="0" dirty="0" smtClean="0">
                          <a:cs typeface="Arial" pitchFamily="34" charset="0"/>
                        </a:rPr>
                        <a:t>The Complex Sentence</a:t>
                      </a:r>
                    </a:p>
                    <a:p>
                      <a:pPr lvl="0">
                        <a:buNone/>
                      </a:pPr>
                      <a:r>
                        <a:rPr lang="en-US" sz="1600" b="1" u="sng" dirty="0" smtClean="0">
                          <a:cs typeface="Arial" pitchFamily="34" charset="0"/>
                        </a:rPr>
                        <a:t>Lecture 13</a:t>
                      </a:r>
                    </a:p>
                    <a:p>
                      <a:pPr marL="457200" lvl="0" indent="-457200"/>
                      <a:r>
                        <a:rPr lang="en-US" sz="1600" b="0" dirty="0" smtClean="0"/>
                        <a:t>Building a sentence</a:t>
                      </a:r>
                    </a:p>
                    <a:p>
                      <a:pPr marL="457200" lvl="0" indent="-457200"/>
                      <a:r>
                        <a:rPr lang="en-US" sz="1600" b="0" dirty="0" smtClean="0"/>
                        <a:t>Prepositional Phrases</a:t>
                      </a:r>
                      <a:endParaRPr lang="en-US" sz="1600" b="0" dirty="0" smtClean="0">
                        <a:cs typeface="Arial" pitchFamily="34" charset="0"/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b="1" u="sng" dirty="0" smtClean="0">
                          <a:cs typeface="Arial" pitchFamily="34" charset="0"/>
                        </a:rPr>
                        <a:t>Lecture 14</a:t>
                      </a:r>
                    </a:p>
                    <a:p>
                      <a:pPr lvl="0">
                        <a:buNone/>
                      </a:pPr>
                      <a:r>
                        <a:rPr lang="en-US" sz="1600" b="0" dirty="0" smtClean="0">
                          <a:cs typeface="Arial" pitchFamily="34" charset="0"/>
                        </a:rPr>
                        <a:t>Review &amp; questions for the final exam</a:t>
                      </a:r>
                      <a:endParaRPr lang="ar-SA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lvl="0" indent="-457200" algn="l"/>
                      <a:r>
                        <a:rPr lang="en-US" sz="1600" b="1" u="sng" dirty="0" smtClean="0">
                          <a:cs typeface="Arial" pitchFamily="34" charset="0"/>
                        </a:rPr>
                        <a:t>Lecture 9:</a:t>
                      </a:r>
                      <a:r>
                        <a:rPr lang="en-US" sz="1600" b="1" dirty="0" smtClean="0">
                          <a:cs typeface="Arial" pitchFamily="34" charset="0"/>
                        </a:rPr>
                        <a:t> 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What is a sentence? Subject and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Predicate; Compound subject &amp;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compound predicate; Subject – verb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agreement; Building sentences;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Combining sentences</a:t>
                      </a:r>
                      <a:endParaRPr lang="en-US" sz="1600" b="0" u="sng" dirty="0" smtClean="0"/>
                    </a:p>
                    <a:p>
                      <a:pPr marL="457200" lvl="0" indent="-457200" algn="l"/>
                      <a:endParaRPr lang="en-US" sz="1600" b="0" u="sng" dirty="0" smtClean="0"/>
                    </a:p>
                    <a:p>
                      <a:pPr marL="457200" lvl="0" indent="-457200" algn="l"/>
                      <a:r>
                        <a:rPr lang="en-US" sz="1600" b="1" u="sng" dirty="0" smtClean="0"/>
                        <a:t>Lecture 10</a:t>
                      </a:r>
                      <a:endParaRPr lang="en-US" sz="1600" b="1" u="sng" dirty="0" smtClean="0">
                        <a:cs typeface="Arial" pitchFamily="34" charset="0"/>
                      </a:endParaRP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The simple sentence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The compound sentence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Sentences with expressions of time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1600200"/>
            <a:ext cx="83058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b="1" dirty="0" smtClean="0"/>
              <a:t>المرجع الرئيس : </a:t>
            </a:r>
            <a:endParaRPr lang="en-US" b="1" dirty="0" smtClean="0"/>
          </a:p>
          <a:p>
            <a:pPr lvl="0" algn="l" rtl="0"/>
            <a:r>
              <a:rPr lang="en-US" b="1" dirty="0" smtClean="0"/>
              <a:t>Textbook: </a:t>
            </a:r>
            <a:r>
              <a:rPr lang="en-US" u="sng" dirty="0" smtClean="0"/>
              <a:t>Step- by-Step Writing: A standard-based approach</a:t>
            </a:r>
            <a:r>
              <a:rPr lang="en-US" dirty="0" smtClean="0"/>
              <a:t>, by Linda Blanton, Thomson &amp; </a:t>
            </a:r>
            <a:r>
              <a:rPr lang="en-US" dirty="0" err="1" smtClean="0"/>
              <a:t>Heinle</a:t>
            </a:r>
            <a:r>
              <a:rPr lang="en-US" dirty="0" smtClean="0"/>
              <a:t> 2008</a:t>
            </a: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2514600" y="2514600"/>
            <a:ext cx="5867399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ar-SA" sz="2400" dirty="0">
                <a:solidFill>
                  <a:srgbClr val="FF0000"/>
                </a:solidFill>
              </a:rPr>
              <a:t>الكتاب متوفر لدى:</a:t>
            </a:r>
          </a:p>
          <a:p>
            <a:pPr algn="just" eaLnBrk="1" hangingPunct="1"/>
            <a:r>
              <a:rPr lang="ar-SA" sz="2400" dirty="0"/>
              <a:t>- </a:t>
            </a:r>
            <a:r>
              <a:rPr lang="ar-SA" sz="2400" dirty="0" smtClean="0"/>
              <a:t>مكتبة جرير</a:t>
            </a:r>
            <a:endParaRPr lang="ar-SA" sz="2400" dirty="0"/>
          </a:p>
          <a:p>
            <a:pPr algn="just" eaLnBrk="1" hangingPunct="1"/>
            <a:r>
              <a:rPr lang="ar-SA" sz="2400" dirty="0"/>
              <a:t>- </a:t>
            </a:r>
            <a:r>
              <a:rPr lang="ar-SA" sz="2400" dirty="0" smtClean="0"/>
              <a:t>مكتبة </a:t>
            </a:r>
            <a:r>
              <a:rPr lang="ar-SA" sz="2400" dirty="0" err="1" smtClean="0"/>
              <a:t>العبيكان</a:t>
            </a:r>
            <a:endParaRPr lang="ar-SA" sz="2400" dirty="0"/>
          </a:p>
          <a:p>
            <a:pPr algn="just" eaLnBrk="1" hangingPunct="1">
              <a:buFontTx/>
              <a:buChar char="-"/>
            </a:pPr>
            <a:r>
              <a:rPr lang="ar-SA" sz="2400" dirty="0"/>
              <a:t> </a:t>
            </a:r>
            <a:r>
              <a:rPr lang="ar-SA" sz="2400" dirty="0" smtClean="0"/>
              <a:t>مكتبة المتنبي</a:t>
            </a:r>
            <a:endParaRPr lang="ar-SA" sz="2400" dirty="0"/>
          </a:p>
          <a:p>
            <a:pPr algn="just" eaLnBrk="1" hangingPunct="1">
              <a:buFontTx/>
              <a:buChar char="-"/>
            </a:pPr>
            <a:r>
              <a:rPr lang="ar-SA" sz="2400" dirty="0"/>
              <a:t> </a:t>
            </a:r>
            <a:r>
              <a:rPr lang="ar-SA" sz="2400" dirty="0" smtClean="0"/>
              <a:t>مكتبة العبد القادر (</a:t>
            </a:r>
            <a:r>
              <a:rPr lang="ar-SA" sz="2400" dirty="0" smtClean="0"/>
              <a:t>الاحساء، شارع الحفيز 1 – الثليثية)</a:t>
            </a:r>
            <a:endParaRPr lang="ar-SA" sz="2400" dirty="0"/>
          </a:p>
        </p:txBody>
      </p:sp>
      <p:pic>
        <p:nvPicPr>
          <p:cNvPr id="6" name="Picture 4" descr="C:\Documents and Settings\waleed.othman\My Documents\My Pictures\1424004004_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895600"/>
            <a:ext cx="2057400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المساعدة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00201"/>
            <a:ext cx="9144000" cy="295465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2800" b="1" dirty="0" smtClean="0"/>
              <a:t>- المحاضرات المسجلة من 9 إلى 14 مأخوذة من مصادر مختلفة، وهذه المحاضرات مطلوبة ومهمة كمادة أساسية في المقرر.</a:t>
            </a:r>
          </a:p>
          <a:p>
            <a:pPr lvl="0"/>
            <a:r>
              <a:rPr lang="ar-SA" sz="2800" b="1" dirty="0" smtClean="0"/>
              <a:t>- مواقع الانترنت والروابط المذكورة في المحاضرات المسجلة هي للاستزادة فقط.</a:t>
            </a:r>
            <a:endParaRPr lang="en-US" sz="2800" b="1" dirty="0" smtClean="0"/>
          </a:p>
          <a:p>
            <a:pPr lvl="0"/>
            <a:endParaRPr lang="en-US" sz="2800" dirty="0" smtClean="0"/>
          </a:p>
          <a:p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المشاركة في المنتديات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>
              <a:buFont typeface="Arial" pitchFamily="34" charset="0"/>
              <a:buChar char="•"/>
            </a:pPr>
            <a:r>
              <a:rPr lang="ar-SA" sz="1800" b="1" dirty="0" smtClean="0"/>
              <a:t>المنتديات وسيلة لتحفيز الطلبة للدخول إلى موقع المقرر والتفاعل مع بعضهم البعض وللتفاعل مع أستاذ المقرر في مواضيع تخص المقرر.</a:t>
            </a:r>
            <a:endParaRPr lang="en-US" sz="18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1800" b="1" dirty="0" smtClean="0"/>
              <a:t>العلامات ستكون على المشاركات الفعالة في منتدى المقرر على </a:t>
            </a:r>
            <a:r>
              <a:rPr lang="ar-SA" sz="1800" b="1" dirty="0" err="1" smtClean="0"/>
              <a:t>البلاك</a:t>
            </a:r>
            <a:r>
              <a:rPr lang="ar-SA" sz="1800" b="1" dirty="0" smtClean="0"/>
              <a:t> بورد وليس منتدى نقاش الجامعة أو ملتقى الطلبة.</a:t>
            </a:r>
            <a:endParaRPr lang="en-US" sz="18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1800" b="1" dirty="0" smtClean="0"/>
              <a:t>تقتصر المناقشات التي تتم في المنتدى على مواضيع المقرر وذلك من خلال مناقشة مواضيع خاصة بالمقرر فقط سأقوم بطرحها أسبوعيا.</a:t>
            </a:r>
            <a:endParaRPr lang="en-US" sz="18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1800" b="1" dirty="0" smtClean="0"/>
              <a:t>يتم احتساب 10 علامات من الأعمال الفصلية على المشاركة بالمنتدى وسيتم رصد هذه الدرجات فقط على المشاركات الفعالة والتي تخص الموضوع المطروح للمناقشة.</a:t>
            </a:r>
            <a:endParaRPr lang="en-US" sz="18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1800" b="1" dirty="0" smtClean="0"/>
              <a:t>سيتم احتساب العلامة بناءا على عدد المشاركات للطلبة وبحد أدنى 14 مشاركة فعالة، وليس الردود </a:t>
            </a:r>
            <a:r>
              <a:rPr lang="ar-SA" sz="1800" b="1" dirty="0" err="1" smtClean="0"/>
              <a:t>التشكرية</a:t>
            </a:r>
            <a:r>
              <a:rPr lang="ar-SA" sz="1800" b="1" dirty="0" smtClean="0"/>
              <a:t> والأدعية وما إلى ذلك.</a:t>
            </a:r>
            <a:endParaRPr lang="en-US" sz="18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1800" b="1" dirty="0" smtClean="0"/>
              <a:t>يتم </a:t>
            </a:r>
            <a:r>
              <a:rPr lang="ar-SA" sz="1800" b="1" dirty="0" err="1" smtClean="0"/>
              <a:t>ترصيد</a:t>
            </a:r>
            <a:r>
              <a:rPr lang="ar-SA" sz="1800" b="1" dirty="0" smtClean="0"/>
              <a:t> علامات المشاركة في المنتديات شهريا، وفي حال لم يشارك الطالب فأنه يخسر جزء من العلامة المخصصة لهذا الشهر. </a:t>
            </a:r>
            <a:endParaRPr lang="en-US" sz="1800" dirty="0" smtClean="0"/>
          </a:p>
          <a:p>
            <a:endParaRPr lang="ar-SA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048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الساعات المكتبية الجوالة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133600" y="1828800"/>
          <a:ext cx="4724400" cy="219471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134007"/>
                <a:gridCol w="1590393"/>
              </a:tblGrid>
              <a:tr h="2921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اليوم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الوقت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38200" y="1524000"/>
            <a:ext cx="8458200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000" dirty="0">
                <a:solidFill>
                  <a:srgbClr val="0070C0"/>
                </a:solidFill>
              </a:rPr>
              <a:t>الساعات المكتبية</a:t>
            </a:r>
            <a:r>
              <a:rPr lang="ar-SA" sz="2000" dirty="0" smtClean="0">
                <a:solidFill>
                  <a:srgbClr val="0070C0"/>
                </a:solidFill>
              </a:rPr>
              <a:t>:</a:t>
            </a:r>
          </a:p>
          <a:p>
            <a:r>
              <a:rPr lang="ar-SA" sz="2000" dirty="0" smtClean="0">
                <a:solidFill>
                  <a:srgbClr val="0070C0"/>
                </a:solidFill>
              </a:rPr>
              <a:t>للفصل </a:t>
            </a:r>
            <a:r>
              <a:rPr lang="ar-SA" sz="2000" dirty="0" smtClean="0">
                <a:solidFill>
                  <a:srgbClr val="0070C0"/>
                </a:solidFill>
              </a:rPr>
              <a:t>الأول 1432</a:t>
            </a:r>
            <a:endParaRPr lang="ar-SA" sz="2000" dirty="0">
              <a:solidFill>
                <a:srgbClr val="0070C0"/>
              </a:solidFill>
            </a:endParaRPr>
          </a:p>
          <a:p>
            <a:endParaRPr lang="ar-SA" sz="2800" dirty="0"/>
          </a:p>
          <a:p>
            <a:r>
              <a:rPr lang="ar-SA" sz="2800" dirty="0" smtClean="0">
                <a:solidFill>
                  <a:srgbClr val="FF0000"/>
                </a:solidFill>
              </a:rPr>
              <a:t>                          </a:t>
            </a:r>
            <a:r>
              <a:rPr lang="ar-SA" sz="2800" dirty="0" smtClean="0">
                <a:solidFill>
                  <a:srgbClr val="FF0000"/>
                </a:solidFill>
              </a:rPr>
              <a:t>الأربعاء                       </a:t>
            </a:r>
            <a:r>
              <a:rPr lang="ar-SA" dirty="0" smtClean="0">
                <a:solidFill>
                  <a:srgbClr val="FF0000"/>
                </a:solidFill>
              </a:rPr>
              <a:t>11:30 ص – 1:30 ظهرا</a:t>
            </a:r>
          </a:p>
          <a:p>
            <a:r>
              <a:rPr lang="ar-SA" sz="2000" dirty="0" smtClean="0">
                <a:solidFill>
                  <a:srgbClr val="FF0000"/>
                </a:solidFill>
              </a:rPr>
              <a:t>	</a:t>
            </a:r>
            <a:r>
              <a:rPr lang="ar-SA" sz="2000" dirty="0" smtClean="0">
                <a:solidFill>
                  <a:srgbClr val="FF0000"/>
                </a:solidFill>
              </a:rPr>
              <a:t>		الأثنين			   1 ظهرا – 2 ظهرا</a:t>
            </a:r>
            <a:endParaRPr lang="ar-SA" sz="2000" dirty="0" smtClean="0">
              <a:solidFill>
                <a:srgbClr val="0070C0"/>
              </a:solidFill>
            </a:endParaRPr>
          </a:p>
          <a:p>
            <a:r>
              <a:rPr lang="ar-SA" sz="2000" dirty="0" smtClean="0">
                <a:solidFill>
                  <a:srgbClr val="0070C0"/>
                </a:solidFill>
              </a:rPr>
              <a:t>رقم </a:t>
            </a:r>
            <a:r>
              <a:rPr lang="ar-SA" sz="2000" dirty="0">
                <a:solidFill>
                  <a:srgbClr val="0070C0"/>
                </a:solidFill>
              </a:rPr>
              <a:t>جوال </a:t>
            </a:r>
            <a:r>
              <a:rPr lang="ar-SA" sz="2000" dirty="0" smtClean="0">
                <a:solidFill>
                  <a:srgbClr val="0070C0"/>
                </a:solidFill>
              </a:rPr>
              <a:t>المقرر</a:t>
            </a:r>
          </a:p>
          <a:p>
            <a:r>
              <a:rPr lang="ar-SA" sz="2000" dirty="0" smtClean="0">
                <a:solidFill>
                  <a:srgbClr val="0070C0"/>
                </a:solidFill>
              </a:rPr>
              <a:t>0506680331</a:t>
            </a:r>
          </a:p>
          <a:p>
            <a:r>
              <a:rPr lang="ar-SA" sz="1600" dirty="0" smtClean="0">
                <a:solidFill>
                  <a:srgbClr val="FF0000"/>
                </a:solidFill>
              </a:rPr>
              <a:t>سيكون </a:t>
            </a:r>
            <a:r>
              <a:rPr lang="ar-SA" sz="1600" dirty="0">
                <a:solidFill>
                  <a:srgbClr val="FF0000"/>
                </a:solidFill>
              </a:rPr>
              <a:t>الجوال مفتوح في الأوقات المحددة بعالية وسيتم إغلاقة خارج هذه الأوقات، لذا على الجميع التقيد بهذه المواعيد</a:t>
            </a:r>
          </a:p>
          <a:p>
            <a:endParaRPr lang="ar-SA" sz="2800" dirty="0"/>
          </a:p>
          <a:p>
            <a:r>
              <a:rPr lang="ar-SA" sz="2000" dirty="0">
                <a:solidFill>
                  <a:srgbClr val="0070C0"/>
                </a:solidFill>
              </a:rPr>
              <a:t>البريد الإلكتروني</a:t>
            </a:r>
            <a:r>
              <a:rPr lang="ar-SA" sz="2000" dirty="0" smtClean="0">
                <a:solidFill>
                  <a:srgbClr val="0070C0"/>
                </a:solidFill>
              </a:rPr>
              <a:t>: </a:t>
            </a:r>
            <a:endParaRPr lang="en-US" sz="2000" dirty="0">
              <a:solidFill>
                <a:srgbClr val="0070C0"/>
              </a:solidFill>
            </a:endParaRPr>
          </a:p>
          <a:p>
            <a:pPr algn="ctr" rtl="0"/>
            <a:r>
              <a:rPr lang="en-US" sz="2800" dirty="0" smtClean="0">
                <a:hlinkClick r:id="rId3"/>
              </a:rPr>
              <a:t>waleed.othman@kfu.edu.sa</a:t>
            </a:r>
            <a:endParaRPr lang="en-US" sz="2800" dirty="0" smtClean="0"/>
          </a:p>
          <a:p>
            <a:pPr algn="ctr" rtl="0"/>
            <a:r>
              <a:rPr lang="ar-SA" sz="2800" dirty="0"/>
              <a:t> 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1626</TotalTime>
  <Words>548</Words>
  <Application>Microsoft Office PowerPoint</Application>
  <PresentationFormat>A4 Paper (210x297 mm)</PresentationFormat>
  <Paragraphs>121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المحاضرة التمهيدية</vt:lpstr>
      <vt:lpstr>عناصر المحاضرة</vt:lpstr>
      <vt:lpstr>وصف المقرر:</vt:lpstr>
      <vt:lpstr>اهداف المقرر</vt:lpstr>
      <vt:lpstr>محتوى المقرر</vt:lpstr>
      <vt:lpstr>محتوى المقرر (تتمة)</vt:lpstr>
      <vt:lpstr>المراجع والمصادر التعليمية</vt:lpstr>
      <vt:lpstr>المراجع والمصادر المساعدة</vt:lpstr>
      <vt:lpstr>توزيع الدرجات</vt:lpstr>
      <vt:lpstr>المشاركة في المنتديات</vt:lpstr>
      <vt:lpstr>الساعات المكتبية الجوالة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waleed.othman</cp:lastModifiedBy>
  <cp:revision>111</cp:revision>
  <dcterms:created xsi:type="dcterms:W3CDTF">2009-10-14T19:14:34Z</dcterms:created>
  <dcterms:modified xsi:type="dcterms:W3CDTF">2011-09-19T10:25:10Z</dcterms:modified>
</cp:coreProperties>
</file>