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dirty="0"/>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D7239A4-FF84-4CC1-9095-6F2A61E99FE2}" type="datetimeFigureOut">
              <a:rPr lang="ar-SA" smtClean="0"/>
              <a:t>12/02/37</a:t>
            </a:fld>
            <a:endParaRPr lang="ar-SA" dirty="0"/>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dirty="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dirty="0"/>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44DE6676-9F93-41CA-9C81-163B3FE675A6}" type="slidenum">
              <a:rPr lang="ar-SA" smtClean="0"/>
              <a:t>‹#›</a:t>
            </a:fld>
            <a:endParaRPr lang="ar-SA" dirty="0"/>
          </a:p>
        </p:txBody>
      </p:sp>
    </p:spTree>
    <p:extLst>
      <p:ext uri="{BB962C8B-B14F-4D97-AF65-F5344CB8AC3E}">
        <p14:creationId xmlns:p14="http://schemas.microsoft.com/office/powerpoint/2010/main" val="217572959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smtClean="0"/>
              <a:t>اهم حاجة</a:t>
            </a:r>
            <a:r>
              <a:rPr lang="ar-SA" baseline="0" dirty="0" smtClean="0"/>
              <a:t> معرفة العلماء</a:t>
            </a:r>
            <a:endParaRPr lang="ar-SA" dirty="0"/>
          </a:p>
        </p:txBody>
      </p:sp>
      <p:sp>
        <p:nvSpPr>
          <p:cNvPr id="4" name="عنصر نائب لرقم الشريحة 3"/>
          <p:cNvSpPr>
            <a:spLocks noGrp="1"/>
          </p:cNvSpPr>
          <p:nvPr>
            <p:ph type="sldNum" sz="quarter" idx="10"/>
          </p:nvPr>
        </p:nvSpPr>
        <p:spPr/>
        <p:txBody>
          <a:bodyPr/>
          <a:lstStyle/>
          <a:p>
            <a:fld id="{44DE6676-9F93-41CA-9C81-163B3FE675A6}" type="slidenum">
              <a:rPr lang="ar-SA" smtClean="0"/>
              <a:t>8</a:t>
            </a:fld>
            <a:endParaRPr lang="ar-SA" dirty="0"/>
          </a:p>
        </p:txBody>
      </p:sp>
    </p:spTree>
    <p:extLst>
      <p:ext uri="{BB962C8B-B14F-4D97-AF65-F5344CB8AC3E}">
        <p14:creationId xmlns:p14="http://schemas.microsoft.com/office/powerpoint/2010/main" val="1479789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44DE6676-9F93-41CA-9C81-163B3FE675A6}" type="slidenum">
              <a:rPr lang="ar-SA" smtClean="0"/>
              <a:t>14</a:t>
            </a:fld>
            <a:endParaRPr lang="ar-SA" dirty="0"/>
          </a:p>
        </p:txBody>
      </p:sp>
    </p:spTree>
    <p:extLst>
      <p:ext uri="{BB962C8B-B14F-4D97-AF65-F5344CB8AC3E}">
        <p14:creationId xmlns:p14="http://schemas.microsoft.com/office/powerpoint/2010/main" val="3263840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44DE6676-9F93-41CA-9C81-163B3FE675A6}" type="slidenum">
              <a:rPr lang="ar-SA" smtClean="0">
                <a:solidFill>
                  <a:prstClr val="black"/>
                </a:solidFill>
              </a:rPr>
              <a:pPr/>
              <a:t>16</a:t>
            </a:fld>
            <a:endParaRPr lang="ar-SA" dirty="0">
              <a:solidFill>
                <a:prstClr val="black"/>
              </a:solidFill>
            </a:endParaRPr>
          </a:p>
        </p:txBody>
      </p:sp>
    </p:spTree>
    <p:extLst>
      <p:ext uri="{BB962C8B-B14F-4D97-AF65-F5344CB8AC3E}">
        <p14:creationId xmlns:p14="http://schemas.microsoft.com/office/powerpoint/2010/main" val="239677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marL="171450" indent="-171450">
              <a:buFont typeface="Wingdings" panose="05000000000000000000" pitchFamily="2" charset="2"/>
              <a:buChar char="ü"/>
            </a:pPr>
            <a:endParaRPr lang="ar-SA" dirty="0"/>
          </a:p>
        </p:txBody>
      </p:sp>
      <p:sp>
        <p:nvSpPr>
          <p:cNvPr id="4" name="عنصر نائب لرقم الشريحة 3"/>
          <p:cNvSpPr>
            <a:spLocks noGrp="1"/>
          </p:cNvSpPr>
          <p:nvPr>
            <p:ph type="sldNum" sz="quarter" idx="10"/>
          </p:nvPr>
        </p:nvSpPr>
        <p:spPr/>
        <p:txBody>
          <a:bodyPr/>
          <a:lstStyle/>
          <a:p>
            <a:fld id="{44DE6676-9F93-41CA-9C81-163B3FE675A6}" type="slidenum">
              <a:rPr lang="ar-SA" smtClean="0"/>
              <a:t>28</a:t>
            </a:fld>
            <a:endParaRPr lang="ar-SA" dirty="0"/>
          </a:p>
        </p:txBody>
      </p:sp>
    </p:spTree>
    <p:extLst>
      <p:ext uri="{BB962C8B-B14F-4D97-AF65-F5344CB8AC3E}">
        <p14:creationId xmlns:p14="http://schemas.microsoft.com/office/powerpoint/2010/main" val="3567148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12/02/37</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12/02/37</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12/02/37</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12/02/37</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12/02/37</a:t>
            </a:fld>
            <a:endParaRPr lang="ar-SA" dirty="0"/>
          </a:p>
        </p:txBody>
      </p:sp>
      <p:sp>
        <p:nvSpPr>
          <p:cNvPr id="8" name="عنصر نائب للتذييل 7"/>
          <p:cNvSpPr>
            <a:spLocks noGrp="1"/>
          </p:cNvSpPr>
          <p:nvPr>
            <p:ph type="ftr" sz="quarter" idx="11"/>
          </p:nvPr>
        </p:nvSpPr>
        <p:spPr/>
        <p:txBody>
          <a:bodyPr/>
          <a:lstStyle/>
          <a:p>
            <a:endParaRPr lang="ar-SA" dirty="0"/>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12/02/37</a:t>
            </a:fld>
            <a:endParaRPr lang="ar-SA" dirty="0"/>
          </a:p>
        </p:txBody>
      </p:sp>
      <p:sp>
        <p:nvSpPr>
          <p:cNvPr id="4" name="عنصر نائب للتذييل 3"/>
          <p:cNvSpPr>
            <a:spLocks noGrp="1"/>
          </p:cNvSpPr>
          <p:nvPr>
            <p:ph type="ftr" sz="quarter" idx="11"/>
          </p:nvPr>
        </p:nvSpPr>
        <p:spPr/>
        <p:txBody>
          <a:bodyPr/>
          <a:lstStyle/>
          <a:p>
            <a:endParaRPr lang="ar-SA" dirty="0"/>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12/02/37</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12/02/37</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12/02/37</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12/02/37</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12/02/37</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12/02/37</a:t>
            </a:fld>
            <a:endParaRPr lang="ar-SA" dirty="0"/>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dirty="0"/>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style>
          <a:lnRef idx="1">
            <a:schemeClr val="accent3"/>
          </a:lnRef>
          <a:fillRef idx="2">
            <a:schemeClr val="accent3"/>
          </a:fillRef>
          <a:effectRef idx="1">
            <a:schemeClr val="accent3"/>
          </a:effectRef>
          <a:fontRef idx="minor">
            <a:schemeClr val="dk1"/>
          </a:fontRef>
        </p:style>
        <p:txBody>
          <a:bodyPr/>
          <a:lstStyle/>
          <a:p>
            <a:r>
              <a:rPr lang="ar-SA" dirty="0" smtClean="0"/>
              <a:t>المحاضرة الاولى</a:t>
            </a:r>
            <a:endParaRPr lang="ar-SA" dirty="0"/>
          </a:p>
        </p:txBody>
      </p:sp>
    </p:spTree>
    <p:extLst>
      <p:ext uri="{BB962C8B-B14F-4D97-AF65-F5344CB8AC3E}">
        <p14:creationId xmlns:p14="http://schemas.microsoft.com/office/powerpoint/2010/main" val="38428430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124744"/>
            <a:ext cx="9144000" cy="3938954"/>
          </a:xfrm>
        </p:spPr>
        <p:style>
          <a:lnRef idx="2">
            <a:schemeClr val="dk1"/>
          </a:lnRef>
          <a:fillRef idx="1">
            <a:schemeClr val="lt1"/>
          </a:fillRef>
          <a:effectRef idx="0">
            <a:schemeClr val="dk1"/>
          </a:effectRef>
          <a:fontRef idx="minor">
            <a:schemeClr val="dk1"/>
          </a:fontRef>
        </p:style>
        <p:txBody>
          <a:bodyPr>
            <a:normAutofit/>
          </a:bodyPr>
          <a:lstStyle/>
          <a:p>
            <a:pPr algn="r"/>
            <a:r>
              <a:rPr lang="ar-SA" sz="3600" b="1" dirty="0" smtClean="0">
                <a:latin typeface="Arabic Typesetting" panose="03020402040406030203" pitchFamily="66" charset="-78"/>
                <a:cs typeface="Arabic Typesetting" panose="03020402040406030203" pitchFamily="66" charset="-78"/>
              </a:rPr>
              <a:t>في نهاية هذه المحاضرة سوف تكون الطالبة قادرة على معرفة:</a:t>
            </a:r>
            <a:br>
              <a:rPr lang="ar-SA" sz="3600" b="1" dirty="0" smtClean="0">
                <a:latin typeface="Arabic Typesetting" panose="03020402040406030203" pitchFamily="66" charset="-78"/>
                <a:cs typeface="Arabic Typesetting" panose="03020402040406030203" pitchFamily="66" charset="-78"/>
              </a:rPr>
            </a:br>
            <a:r>
              <a:rPr lang="ar-SA" sz="3600" b="1" dirty="0" smtClean="0">
                <a:latin typeface="Arabic Typesetting" panose="03020402040406030203" pitchFamily="66" charset="-78"/>
                <a:cs typeface="Arabic Typesetting" panose="03020402040406030203" pitchFamily="66" charset="-78"/>
              </a:rPr>
              <a:t>1-المصادر الاثريه(النقوش </a:t>
            </a:r>
            <a:r>
              <a:rPr lang="ar-SA" sz="3600" b="1" dirty="0">
                <a:latin typeface="Arabic Typesetting" panose="03020402040406030203" pitchFamily="66" charset="-78"/>
                <a:cs typeface="Arabic Typesetting" panose="03020402040406030203" pitchFamily="66" charset="-78"/>
              </a:rPr>
              <a:t>الكتابية </a:t>
            </a:r>
            <a:r>
              <a:rPr lang="ar-SA" sz="3600" b="1" dirty="0" smtClean="0">
                <a:latin typeface="Arabic Typesetting" panose="03020402040406030203" pitchFamily="66" charset="-78"/>
                <a:cs typeface="Arabic Typesetting" panose="03020402040406030203" pitchFamily="66" charset="-78"/>
              </a:rPr>
              <a:t>+ </a:t>
            </a:r>
            <a:r>
              <a:rPr lang="ar-SA" sz="3600" b="1" dirty="0">
                <a:latin typeface="Arabic Typesetting" panose="03020402040406030203" pitchFamily="66" charset="-78"/>
                <a:cs typeface="Arabic Typesetting" panose="03020402040406030203" pitchFamily="66" charset="-78"/>
              </a:rPr>
              <a:t>الآثار المعمارية </a:t>
            </a:r>
            <a:r>
              <a:rPr lang="ar-SA" sz="3600" b="1" dirty="0" smtClean="0">
                <a:latin typeface="Arabic Typesetting" panose="03020402040406030203" pitchFamily="66" charset="-78"/>
                <a:cs typeface="Arabic Typesetting" panose="03020402040406030203" pitchFamily="66" charset="-78"/>
              </a:rPr>
              <a:t>)</a:t>
            </a:r>
            <a:br>
              <a:rPr lang="ar-SA" sz="3600" b="1" dirty="0" smtClean="0">
                <a:latin typeface="Arabic Typesetting" panose="03020402040406030203" pitchFamily="66" charset="-78"/>
                <a:cs typeface="Arabic Typesetting" panose="03020402040406030203" pitchFamily="66" charset="-78"/>
              </a:rPr>
            </a:br>
            <a:r>
              <a:rPr lang="ar-SA" sz="3600" b="1" dirty="0" smtClean="0">
                <a:latin typeface="Arabic Typesetting" panose="03020402040406030203" pitchFamily="66" charset="-78"/>
                <a:cs typeface="Arabic Typesetting" panose="03020402040406030203" pitchFamily="66" charset="-78"/>
              </a:rPr>
              <a:t>2- المصادر الغير العربية(الكتابات اليهودية التواره +  كتابات المؤرخ اليهودي يوسف بن متى+ كتابات الرحالة اليونان والرومان + الكتابات المسيحية.</a:t>
            </a:r>
            <a:br>
              <a:rPr lang="ar-SA" sz="3600" b="1" dirty="0" smtClean="0">
                <a:latin typeface="Arabic Typesetting" panose="03020402040406030203" pitchFamily="66" charset="-78"/>
                <a:cs typeface="Arabic Typesetting" panose="03020402040406030203" pitchFamily="66" charset="-78"/>
              </a:rPr>
            </a:br>
            <a:r>
              <a:rPr lang="ar-SA" sz="3600" b="1" dirty="0" smtClean="0">
                <a:latin typeface="Arabic Typesetting" panose="03020402040406030203" pitchFamily="66" charset="-78"/>
                <a:cs typeface="Arabic Typesetting" panose="03020402040406030203" pitchFamily="66" charset="-78"/>
              </a:rPr>
              <a:t>3-المصادر العربية (القران الكريم +الحديث+ التفسير + كتب السير والمغازي+ </a:t>
            </a:r>
            <a:r>
              <a:rPr lang="ar-SA" sz="3600" b="1" dirty="0" err="1" smtClean="0">
                <a:latin typeface="Arabic Typesetting" panose="03020402040406030203" pitchFamily="66" charset="-78"/>
                <a:cs typeface="Arabic Typesetting" panose="03020402040406030203" pitchFamily="66" charset="-78"/>
              </a:rPr>
              <a:t>الاداب</a:t>
            </a:r>
            <a:r>
              <a:rPr lang="ar-SA" sz="3600" b="1" dirty="0" smtClean="0">
                <a:latin typeface="Arabic Typesetting" panose="03020402040406030203" pitchFamily="66" charset="-78"/>
                <a:cs typeface="Arabic Typesetting" panose="03020402040406030203" pitchFamily="66" charset="-78"/>
              </a:rPr>
              <a:t> </a:t>
            </a:r>
            <a:r>
              <a:rPr lang="ar-SA" sz="3600" b="1" dirty="0" err="1" smtClean="0">
                <a:latin typeface="Arabic Typesetting" panose="03020402040406030203" pitchFamily="66" charset="-78"/>
                <a:cs typeface="Arabic Typesetting" panose="03020402040406030203" pitchFamily="66" charset="-78"/>
              </a:rPr>
              <a:t>الجاهلي+كتب</a:t>
            </a:r>
            <a:r>
              <a:rPr lang="ar-SA" sz="3600" b="1" dirty="0" smtClean="0">
                <a:latin typeface="Arabic Typesetting" panose="03020402040406030203" pitchFamily="66" charset="-78"/>
                <a:cs typeface="Arabic Typesetting" panose="03020402040406030203" pitchFamily="66" charset="-78"/>
              </a:rPr>
              <a:t> اللغة+ كتب التاريخ والجغرافيا)</a:t>
            </a:r>
            <a:br>
              <a:rPr lang="ar-SA" sz="3600" b="1" dirty="0" smtClean="0">
                <a:latin typeface="Arabic Typesetting" panose="03020402040406030203" pitchFamily="66" charset="-78"/>
                <a:cs typeface="Arabic Typesetting" panose="03020402040406030203" pitchFamily="66" charset="-78"/>
              </a:rPr>
            </a:br>
            <a:r>
              <a:rPr lang="ar-SA" sz="1400" b="1" dirty="0" smtClean="0">
                <a:latin typeface="Arabic Typesetting" panose="03020402040406030203" pitchFamily="66" charset="-78"/>
                <a:cs typeface="Arabic Typesetting" panose="03020402040406030203" pitchFamily="66" charset="-78"/>
              </a:rPr>
              <a:t/>
            </a:r>
            <a:br>
              <a:rPr lang="ar-SA" sz="1400" b="1" dirty="0" smtClean="0">
                <a:latin typeface="Arabic Typesetting" panose="03020402040406030203" pitchFamily="66" charset="-78"/>
                <a:cs typeface="Arabic Typesetting" panose="03020402040406030203" pitchFamily="66" charset="-78"/>
              </a:rPr>
            </a:br>
            <a:endParaRPr lang="ar-SA" sz="1400" b="1"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4151506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1"/>
          <p:cNvSpPr>
            <a:spLocks noGrp="1"/>
          </p:cNvSpPr>
          <p:nvPr>
            <p:ph type="ctrTitle"/>
          </p:nvPr>
        </p:nvSpPr>
        <p:spPr>
          <a:xfrm>
            <a:off x="611560" y="31514"/>
            <a:ext cx="7772400" cy="661182"/>
          </a:xfrm>
        </p:spPr>
        <p:style>
          <a:lnRef idx="2">
            <a:schemeClr val="dk1"/>
          </a:lnRef>
          <a:fillRef idx="1">
            <a:schemeClr val="lt1"/>
          </a:fillRef>
          <a:effectRef idx="0">
            <a:schemeClr val="dk1"/>
          </a:effectRef>
          <a:fontRef idx="minor">
            <a:schemeClr val="dk1"/>
          </a:fontRef>
        </p:style>
        <p:txBody>
          <a:bodyPr>
            <a:normAutofit fontScale="90000"/>
          </a:bodyPr>
          <a:lstStyle/>
          <a:p>
            <a:r>
              <a:rPr lang="ar-SA" sz="3600" b="1" dirty="0" smtClean="0">
                <a:latin typeface="Arabic Typesetting" panose="03020402040406030203" pitchFamily="66" charset="-78"/>
                <a:cs typeface="Arabic Typesetting" panose="03020402040406030203" pitchFamily="66" charset="-78"/>
              </a:rPr>
              <a:t/>
            </a:r>
            <a:br>
              <a:rPr lang="ar-SA" sz="3600" b="1" dirty="0" smtClean="0">
                <a:latin typeface="Arabic Typesetting" panose="03020402040406030203" pitchFamily="66" charset="-78"/>
                <a:cs typeface="Arabic Typesetting" panose="03020402040406030203" pitchFamily="66" charset="-78"/>
              </a:rPr>
            </a:br>
            <a:r>
              <a:rPr lang="ar-SA" sz="3600" b="1" dirty="0">
                <a:latin typeface="Arabic Typesetting" panose="03020402040406030203" pitchFamily="66" charset="-78"/>
                <a:cs typeface="Arabic Typesetting" panose="03020402040406030203" pitchFamily="66" charset="-78"/>
              </a:rPr>
              <a:t/>
            </a:r>
            <a:br>
              <a:rPr lang="ar-SA" sz="3600" b="1" dirty="0">
                <a:latin typeface="Arabic Typesetting" panose="03020402040406030203" pitchFamily="66" charset="-78"/>
                <a:cs typeface="Arabic Typesetting" panose="03020402040406030203" pitchFamily="66" charset="-78"/>
              </a:rPr>
            </a:br>
            <a:r>
              <a:rPr lang="ar-SA" sz="3600" b="1" dirty="0" smtClean="0">
                <a:latin typeface="Arabic Typesetting" panose="03020402040406030203" pitchFamily="66" charset="-78"/>
                <a:cs typeface="Arabic Typesetting" panose="03020402040406030203" pitchFamily="66" charset="-78"/>
              </a:rPr>
              <a:t/>
            </a:r>
            <a:br>
              <a:rPr lang="ar-SA" sz="3600" b="1" dirty="0" smtClean="0">
                <a:latin typeface="Arabic Typesetting" panose="03020402040406030203" pitchFamily="66" charset="-78"/>
                <a:cs typeface="Arabic Typesetting" panose="03020402040406030203" pitchFamily="66" charset="-78"/>
              </a:rPr>
            </a:br>
            <a:r>
              <a:rPr lang="ar-SA" sz="3600" b="1" dirty="0">
                <a:latin typeface="Arabic Typesetting" panose="03020402040406030203" pitchFamily="66" charset="-78"/>
                <a:cs typeface="Arabic Typesetting" panose="03020402040406030203" pitchFamily="66" charset="-78"/>
              </a:rPr>
              <a:t/>
            </a:r>
            <a:br>
              <a:rPr lang="ar-SA" sz="3600" b="1" dirty="0">
                <a:latin typeface="Arabic Typesetting" panose="03020402040406030203" pitchFamily="66" charset="-78"/>
                <a:cs typeface="Arabic Typesetting" panose="03020402040406030203" pitchFamily="66" charset="-78"/>
              </a:rPr>
            </a:br>
            <a:r>
              <a:rPr lang="ar-SA" sz="3600" b="1" dirty="0" smtClean="0">
                <a:latin typeface="Arabic Typesetting" panose="03020402040406030203" pitchFamily="66" charset="-78"/>
                <a:cs typeface="Arabic Typesetting" panose="03020402040406030203" pitchFamily="66" charset="-78"/>
              </a:rPr>
              <a:t>(المصادر الاثرية(النقوش </a:t>
            </a:r>
            <a:r>
              <a:rPr lang="ar-SA" sz="3600" b="1" dirty="0">
                <a:latin typeface="Arabic Typesetting" panose="03020402040406030203" pitchFamily="66" charset="-78"/>
                <a:cs typeface="Arabic Typesetting" panose="03020402040406030203" pitchFamily="66" charset="-78"/>
              </a:rPr>
              <a:t>الكتابية </a:t>
            </a:r>
            <a:r>
              <a:rPr lang="ar-SA" sz="3600" b="1" dirty="0" smtClean="0">
                <a:latin typeface="Arabic Typesetting" panose="03020402040406030203" pitchFamily="66" charset="-78"/>
                <a:cs typeface="Arabic Typesetting" panose="03020402040406030203" pitchFamily="66" charset="-78"/>
              </a:rPr>
              <a:t>+ </a:t>
            </a:r>
            <a:r>
              <a:rPr lang="ar-SA" sz="3600" b="1" dirty="0">
                <a:latin typeface="Arabic Typesetting" panose="03020402040406030203" pitchFamily="66" charset="-78"/>
                <a:cs typeface="Arabic Typesetting" panose="03020402040406030203" pitchFamily="66" charset="-78"/>
              </a:rPr>
              <a:t>الآثار المعمارية </a:t>
            </a:r>
            <a:r>
              <a:rPr lang="ar-SA" sz="3600" b="1" dirty="0" smtClean="0">
                <a:latin typeface="Arabic Typesetting" panose="03020402040406030203" pitchFamily="66" charset="-78"/>
                <a:cs typeface="Arabic Typesetting" panose="03020402040406030203" pitchFamily="66" charset="-78"/>
              </a:rPr>
              <a:t>)</a:t>
            </a:r>
            <a:br>
              <a:rPr lang="ar-SA" sz="3600" b="1" dirty="0" smtClean="0">
                <a:latin typeface="Arabic Typesetting" panose="03020402040406030203" pitchFamily="66" charset="-78"/>
                <a:cs typeface="Arabic Typesetting" panose="03020402040406030203" pitchFamily="66" charset="-78"/>
              </a:rPr>
            </a:br>
            <a:r>
              <a:rPr lang="ar-SA" sz="3600" b="1" dirty="0" smtClean="0">
                <a:latin typeface="Arabic Typesetting" panose="03020402040406030203" pitchFamily="66" charset="-78"/>
                <a:cs typeface="Arabic Typesetting" panose="03020402040406030203" pitchFamily="66" charset="-78"/>
              </a:rPr>
              <a:t/>
            </a:r>
            <a:br>
              <a:rPr lang="ar-SA" sz="3600" b="1" dirty="0" smtClean="0">
                <a:latin typeface="Arabic Typesetting" panose="03020402040406030203" pitchFamily="66" charset="-78"/>
                <a:cs typeface="Arabic Typesetting" panose="03020402040406030203" pitchFamily="66" charset="-78"/>
              </a:rPr>
            </a:br>
            <a:r>
              <a:rPr lang="ar-SA" sz="3600" b="1" dirty="0" smtClean="0">
                <a:latin typeface="Arabic Typesetting" panose="03020402040406030203" pitchFamily="66" charset="-78"/>
                <a:cs typeface="Arabic Typesetting" panose="03020402040406030203" pitchFamily="66" charset="-78"/>
              </a:rPr>
              <a:t/>
            </a:r>
            <a:br>
              <a:rPr lang="ar-SA" sz="3600" b="1" dirty="0" smtClean="0">
                <a:latin typeface="Arabic Typesetting" panose="03020402040406030203" pitchFamily="66" charset="-78"/>
                <a:cs typeface="Arabic Typesetting" panose="03020402040406030203" pitchFamily="66" charset="-78"/>
              </a:rPr>
            </a:br>
            <a:r>
              <a:rPr lang="ar-SA" sz="3600" b="1" dirty="0" smtClean="0">
                <a:latin typeface="Arabic Typesetting" panose="03020402040406030203" pitchFamily="66" charset="-78"/>
                <a:cs typeface="Arabic Typesetting" panose="03020402040406030203" pitchFamily="66" charset="-78"/>
              </a:rPr>
              <a:t/>
            </a:r>
            <a:br>
              <a:rPr lang="ar-SA" sz="3600" b="1" dirty="0" smtClean="0">
                <a:latin typeface="Arabic Typesetting" panose="03020402040406030203" pitchFamily="66" charset="-78"/>
                <a:cs typeface="Arabic Typesetting" panose="03020402040406030203" pitchFamily="66" charset="-78"/>
              </a:rPr>
            </a:br>
            <a:endParaRPr lang="ar-SA" sz="1400" b="1" dirty="0">
              <a:latin typeface="Arabic Typesetting" panose="03020402040406030203" pitchFamily="66" charset="-78"/>
              <a:cs typeface="Arabic Typesetting" panose="03020402040406030203" pitchFamily="66" charset="-78"/>
            </a:endParaRPr>
          </a:p>
        </p:txBody>
      </p:sp>
      <p:sp>
        <p:nvSpPr>
          <p:cNvPr id="6" name="عنوان فرعي 5"/>
          <p:cNvSpPr>
            <a:spLocks noGrp="1"/>
          </p:cNvSpPr>
          <p:nvPr>
            <p:ph type="subTitle" idx="1"/>
          </p:nvPr>
        </p:nvSpPr>
        <p:spPr>
          <a:xfrm>
            <a:off x="0" y="836712"/>
            <a:ext cx="9144000" cy="6021288"/>
          </a:xfrm>
        </p:spPr>
        <p:txBody>
          <a:bodyPr>
            <a:normAutofit/>
          </a:bodyPr>
          <a:lstStyle/>
          <a:p>
            <a:pPr marL="457200" indent="-457200" algn="r">
              <a:buFont typeface="Wingdings" panose="05000000000000000000" pitchFamily="2" charset="2"/>
              <a:buChar char="ü"/>
            </a:pPr>
            <a:r>
              <a:rPr lang="ar-SA" sz="1800" b="1" dirty="0" smtClean="0">
                <a:solidFill>
                  <a:schemeClr val="tx1"/>
                </a:solidFill>
                <a:latin typeface="Arabic Typesetting" panose="03020402040406030203" pitchFamily="66" charset="-78"/>
                <a:cs typeface="Akhbar MT" pitchFamily="2" charset="-78"/>
              </a:rPr>
              <a:t>منذ قرن واحدمن الزمن معلوماتنا لم تكن تعتمد ماجاء في تاريخ العرب بل تعتمد على  ماجاء في التوارة  وما كتبه القدمى من اليونان والرومان.</a:t>
            </a:r>
          </a:p>
          <a:p>
            <a:pPr marL="457200" indent="-457200" algn="r">
              <a:buFont typeface="Wingdings" panose="05000000000000000000" pitchFamily="2" charset="2"/>
              <a:buChar char="ü"/>
            </a:pPr>
            <a:r>
              <a:rPr lang="ar-SA" sz="1800" b="1" dirty="0" smtClean="0">
                <a:solidFill>
                  <a:srgbClr val="7030A0"/>
                </a:solidFill>
                <a:latin typeface="Arabic Typesetting" panose="03020402040406030203" pitchFamily="66" charset="-78"/>
                <a:cs typeface="Akhbar MT" pitchFamily="2" charset="-78"/>
              </a:rPr>
              <a:t>وسرعان ما وصلت النقوش اليمنية الى ايدي العلماء ويبلغ عددها5000 نقش فيها معلومات عن ممالك شبة الجزيرة العربية.</a:t>
            </a:r>
          </a:p>
          <a:p>
            <a:pPr marL="457200" indent="-457200" algn="r">
              <a:buFont typeface="Wingdings" panose="05000000000000000000" pitchFamily="2" charset="2"/>
              <a:buChar char="ü"/>
            </a:pPr>
            <a:r>
              <a:rPr lang="ar-SA" sz="1800" b="1" dirty="0" smtClean="0">
                <a:solidFill>
                  <a:srgbClr val="00B050"/>
                </a:solidFill>
                <a:latin typeface="Arabic Typesetting" panose="03020402040406030203" pitchFamily="66" charset="-78"/>
                <a:cs typeface="Akhbar MT" pitchFamily="2" charset="-78"/>
              </a:rPr>
              <a:t>بلغ عدد المخربشات القصيرة 10000على واجهات الصخور  في شمال بلاد العرب بين ثموديه  وسبئيةولحايانية.</a:t>
            </a:r>
          </a:p>
          <a:p>
            <a:pPr marL="457200" indent="-457200" algn="r">
              <a:buFont typeface="Wingdings" panose="05000000000000000000" pitchFamily="2" charset="2"/>
              <a:buChar char="ü"/>
            </a:pPr>
            <a:r>
              <a:rPr lang="ar-SA" sz="1800" b="1" dirty="0" smtClean="0">
                <a:solidFill>
                  <a:srgbClr val="00B0F0"/>
                </a:solidFill>
                <a:latin typeface="Arabic Typesetting" panose="03020402040406030203" pitchFamily="66" charset="-78"/>
                <a:cs typeface="Akhbar MT" pitchFamily="2" charset="-78"/>
              </a:rPr>
              <a:t>وجد خارج الجزيرة العربية نقوش صفوية مثل التي وجدت فوق جبال الصفا جنوب شرق دمشق وقريبة جدا من حيث الخط واللغة  واسماء الالهة من النقوش الثمودية.</a:t>
            </a:r>
          </a:p>
          <a:p>
            <a:pPr marL="457200" indent="-457200" algn="r">
              <a:buFont typeface="Wingdings" panose="05000000000000000000" pitchFamily="2" charset="2"/>
              <a:buChar char="ü"/>
            </a:pPr>
            <a:r>
              <a:rPr lang="ar-SA" sz="1800" b="1" dirty="0" smtClean="0">
                <a:solidFill>
                  <a:srgbClr val="C00000"/>
                </a:solidFill>
                <a:latin typeface="Arabic Typesetting" panose="03020402040406030203" pitchFamily="66" charset="-78"/>
                <a:cs typeface="Akhbar MT" pitchFamily="2" charset="-78"/>
              </a:rPr>
              <a:t>وجد بعض النقوش والكتابات الغير عربية تطرقت الى ذكر العرب مثل:(الاشورية والبابلية)قدمت معلومات عن بلاد العرب الشمالية وعلاقتهم بالامبراطويتين الاشورية والبابلية مثل</a:t>
            </a:r>
            <a:r>
              <a:rPr lang="ar-SA" sz="1800" b="1" dirty="0" smtClean="0">
                <a:solidFill>
                  <a:srgbClr val="C00000"/>
                </a:solidFill>
                <a:latin typeface="Arabic Typesetting" panose="03020402040406030203" pitchFamily="66" charset="-78"/>
                <a:cs typeface="Akhbar MT" pitchFamily="2" charset="-78"/>
                <a:sym typeface="Wingdings" panose="05000000000000000000" pitchFamily="2" charset="2"/>
              </a:rPr>
              <a:t>:( ان المراءة العربية وصلت منذ القرن  الثامن قبل الميلاد الى منصب رئيس الدولة, كالملكة (زبيبة+ شمس+ تعلخنو)</a:t>
            </a:r>
          </a:p>
          <a:p>
            <a:pPr marL="457200" indent="-457200" algn="r">
              <a:buFont typeface="Wingdings" panose="05000000000000000000" pitchFamily="2" charset="2"/>
              <a:buChar char="ü"/>
            </a:pPr>
            <a:r>
              <a:rPr lang="ar-SA" sz="1800" b="1" dirty="0" smtClean="0">
                <a:solidFill>
                  <a:schemeClr val="bg1">
                    <a:lumMod val="50000"/>
                  </a:schemeClr>
                </a:solidFill>
                <a:latin typeface="Arabic Typesetting" panose="03020402040406030203" pitchFamily="66" charset="-78"/>
                <a:cs typeface="Akhbar MT" pitchFamily="2" charset="-78"/>
                <a:sym typeface="Wingdings" panose="05000000000000000000" pitchFamily="2" charset="2"/>
              </a:rPr>
              <a:t>اماكن النقوش (المعينية/مصر او الحبشة)- (السبئية/مصر او الحبشة)- ( النبطية / جزر اليونان عن طريق النشاط التجاري والبحري)- (1936/ جزيرة كوس ببحر ايجة نقشين نبطيين  بالقرب من نابولي وثلث في روما).</a:t>
            </a:r>
          </a:p>
          <a:p>
            <a:pPr marL="457200" indent="-457200" algn="r">
              <a:buFont typeface="Wingdings" panose="05000000000000000000" pitchFamily="2" charset="2"/>
              <a:buChar char="ü"/>
            </a:pPr>
            <a:r>
              <a:rPr lang="ar-SA" sz="1800" b="1" dirty="0" smtClean="0">
                <a:solidFill>
                  <a:schemeClr val="tx1"/>
                </a:solidFill>
                <a:latin typeface="Arabic Typesetting" panose="03020402040406030203" pitchFamily="66" charset="-78"/>
                <a:cs typeface="Akhbar MT" pitchFamily="2" charset="-78"/>
                <a:sym typeface="Wingdings" panose="05000000000000000000" pitchFamily="2" charset="2"/>
              </a:rPr>
              <a:t>ظهرمايساعدنا في تقديم صورة واضحة عما حدث في بلاد العرب منذ القرن التاسع حتى ظهور الاسلام(1500سنة)من الناحية الاقتصادية والسياسية.</a:t>
            </a:r>
          </a:p>
          <a:p>
            <a:pPr marL="457200" indent="-457200" algn="r">
              <a:buFont typeface="Wingdings" panose="05000000000000000000" pitchFamily="2" charset="2"/>
              <a:buChar char="ü"/>
            </a:pPr>
            <a:r>
              <a:rPr lang="ar-SA" sz="1800" b="1" dirty="0" smtClean="0">
                <a:solidFill>
                  <a:srgbClr val="92D050"/>
                </a:solidFill>
                <a:latin typeface="Arabic Typesetting" panose="03020402040406030203" pitchFamily="66" charset="-78"/>
                <a:cs typeface="Akhbar MT" pitchFamily="2" charset="-78"/>
                <a:sym typeface="Wingdings" panose="05000000000000000000" pitchFamily="2" charset="2"/>
              </a:rPr>
              <a:t>عرفنا عن طريق الوثائق الصفوية ان الصفويين وحدهم الوحيدون الذين نعلم عنهم قبل امتزجهم في الشعوب السامية ا الشمالية واحتفظو بالخط السامي الجنوبي  واللغة السامية,والعقائد السامية.</a:t>
            </a:r>
          </a:p>
          <a:p>
            <a:pPr marL="457200" indent="-457200" algn="r">
              <a:buFont typeface="Wingdings" panose="05000000000000000000" pitchFamily="2" charset="2"/>
              <a:buChar char="ü"/>
            </a:pPr>
            <a:r>
              <a:rPr lang="ar-SA" sz="1800" b="1" dirty="0" smtClean="0">
                <a:solidFill>
                  <a:srgbClr val="00B0F0"/>
                </a:solidFill>
                <a:latin typeface="Arabic Typesetting" panose="03020402040406030203" pitchFamily="66" charset="-78"/>
                <a:cs typeface="Akhbar MT" pitchFamily="2" charset="-78"/>
                <a:sym typeface="Wingdings" panose="05000000000000000000" pitchFamily="2" charset="2"/>
              </a:rPr>
              <a:t>من خلال الجعارين المصرية ؛والاختام السا سانية التي وجدت في طريق العرب  استنتجنا  ان التبادل  بين بلاد العرب الجنوبية  والبلاد الاخرى كان في التجارة والفنون.</a:t>
            </a:r>
          </a:p>
          <a:p>
            <a:pPr algn="r"/>
            <a:endParaRPr lang="ar-SA" b="1" dirty="0" smtClean="0">
              <a:solidFill>
                <a:schemeClr val="tx1"/>
              </a:solidFill>
              <a:latin typeface="Arabic Typesetting" panose="03020402040406030203" pitchFamily="66" charset="-78"/>
              <a:cs typeface="Arabic Typesetting" panose="03020402040406030203" pitchFamily="66" charset="-78"/>
              <a:sym typeface="Wingdings" panose="05000000000000000000" pitchFamily="2" charset="2"/>
            </a:endParaRPr>
          </a:p>
          <a:p>
            <a:pPr marL="457200" indent="-457200" algn="r">
              <a:buFont typeface="Wingdings" panose="05000000000000000000" pitchFamily="2" charset="2"/>
              <a:buChar char="ü"/>
            </a:pPr>
            <a:endParaRPr lang="ar-SA" b="1" dirty="0" smtClean="0">
              <a:solidFill>
                <a:srgbClr val="92D050"/>
              </a:solidFill>
              <a:latin typeface="Arabic Typesetting" panose="03020402040406030203" pitchFamily="66" charset="-78"/>
              <a:cs typeface="Arabic Typesetting" panose="03020402040406030203" pitchFamily="66" charset="-78"/>
              <a:sym typeface="Wingdings" panose="05000000000000000000" pitchFamily="2" charset="2"/>
            </a:endParaRPr>
          </a:p>
          <a:p>
            <a:pPr marL="457200" indent="-457200" algn="r">
              <a:buFont typeface="Wingdings" panose="05000000000000000000" pitchFamily="2" charset="2"/>
              <a:buChar char="ü"/>
            </a:pPr>
            <a:endParaRPr lang="ar-SA" b="1" dirty="0" smtClean="0">
              <a:solidFill>
                <a:srgbClr val="92D050"/>
              </a:solidFill>
              <a:latin typeface="Arabic Typesetting" panose="03020402040406030203" pitchFamily="66" charset="-78"/>
              <a:cs typeface="Arabic Typesetting" panose="03020402040406030203" pitchFamily="66" charset="-78"/>
              <a:sym typeface="Wingdings" panose="05000000000000000000" pitchFamily="2" charset="2"/>
            </a:endParaRPr>
          </a:p>
          <a:p>
            <a:pPr algn="r"/>
            <a:endParaRPr lang="ar-SA" b="1" dirty="0" smtClean="0">
              <a:solidFill>
                <a:srgbClr val="92D050"/>
              </a:solidFill>
              <a:latin typeface="Arabic Typesetting" panose="03020402040406030203" pitchFamily="66" charset="-78"/>
              <a:cs typeface="Arabic Typesetting" panose="03020402040406030203" pitchFamily="66" charset="-78"/>
              <a:sym typeface="Wingdings" panose="05000000000000000000" pitchFamily="2" charset="2"/>
            </a:endParaRPr>
          </a:p>
          <a:p>
            <a:pPr marL="457200" indent="-457200" algn="r">
              <a:buFont typeface="Wingdings" panose="05000000000000000000" pitchFamily="2" charset="2"/>
              <a:buChar char="ü"/>
            </a:pPr>
            <a:endParaRPr lang="ar-SA" b="1" dirty="0" smtClean="0">
              <a:solidFill>
                <a:srgbClr val="C00000"/>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9779326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فرعي 5"/>
          <p:cNvSpPr txBox="1">
            <a:spLocks/>
          </p:cNvSpPr>
          <p:nvPr/>
        </p:nvSpPr>
        <p:spPr>
          <a:xfrm>
            <a:off x="0" y="836712"/>
            <a:ext cx="9144000" cy="6021288"/>
          </a:xfrm>
          <a:prstGeom prst="rect">
            <a:avLst/>
          </a:prstGeom>
        </p:spPr>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buFont typeface="Wingdings" panose="05000000000000000000" pitchFamily="2" charset="2"/>
              <a:buChar char="ü"/>
            </a:pPr>
            <a:endParaRPr lang="ar-SA" b="1" dirty="0" smtClean="0">
              <a:solidFill>
                <a:srgbClr val="92D050"/>
              </a:solidFill>
              <a:latin typeface="Arabic Typesetting" panose="03020402040406030203" pitchFamily="66" charset="-78"/>
              <a:cs typeface="Arabic Typesetting" panose="03020402040406030203" pitchFamily="66" charset="-78"/>
              <a:sym typeface="Wingdings" panose="05000000000000000000" pitchFamily="2" charset="2"/>
            </a:endParaRPr>
          </a:p>
          <a:p>
            <a:pPr marL="457200" indent="-457200">
              <a:buFont typeface="Wingdings" panose="05000000000000000000" pitchFamily="2" charset="2"/>
              <a:buChar char="ü"/>
            </a:pPr>
            <a:endParaRPr lang="ar-SA" b="1" dirty="0" smtClean="0">
              <a:solidFill>
                <a:srgbClr val="92D050"/>
              </a:solidFill>
              <a:latin typeface="Arabic Typesetting" panose="03020402040406030203" pitchFamily="66" charset="-78"/>
              <a:cs typeface="Arabic Typesetting" panose="03020402040406030203" pitchFamily="66" charset="-78"/>
              <a:sym typeface="Wingdings" panose="05000000000000000000" pitchFamily="2" charset="2"/>
            </a:endParaRPr>
          </a:p>
          <a:p>
            <a:endParaRPr lang="ar-SA" b="1" dirty="0" smtClean="0">
              <a:solidFill>
                <a:srgbClr val="92D050"/>
              </a:solidFill>
              <a:latin typeface="Arabic Typesetting" panose="03020402040406030203" pitchFamily="66" charset="-78"/>
              <a:cs typeface="Arabic Typesetting" panose="03020402040406030203" pitchFamily="66" charset="-78"/>
              <a:sym typeface="Wingdings" panose="05000000000000000000" pitchFamily="2" charset="2"/>
            </a:endParaRPr>
          </a:p>
          <a:p>
            <a:pPr marL="457200" indent="-457200">
              <a:buFont typeface="Wingdings" panose="05000000000000000000" pitchFamily="2" charset="2"/>
              <a:buChar char="ü"/>
            </a:pPr>
            <a:endParaRPr lang="ar-SA" b="1" dirty="0" smtClean="0">
              <a:solidFill>
                <a:srgbClr val="C00000"/>
              </a:solidFill>
              <a:latin typeface="Arabic Typesetting" panose="03020402040406030203" pitchFamily="66" charset="-78"/>
              <a:cs typeface="Arabic Typesetting" panose="03020402040406030203" pitchFamily="66" charset="-78"/>
            </a:endParaRPr>
          </a:p>
        </p:txBody>
      </p:sp>
      <p:sp>
        <p:nvSpPr>
          <p:cNvPr id="5" name="عنوان فرعي 5"/>
          <p:cNvSpPr txBox="1">
            <a:spLocks/>
          </p:cNvSpPr>
          <p:nvPr/>
        </p:nvSpPr>
        <p:spPr>
          <a:xfrm>
            <a:off x="-8537" y="0"/>
            <a:ext cx="9144000" cy="6858000"/>
          </a:xfrm>
          <a:prstGeom prst="rect">
            <a:avLst/>
          </a:prstGeom>
        </p:spPr>
        <p:txBody>
          <a:bodyPr vert="horz" lIns="91440" tIns="45720" rIns="91440" bIns="45720" rtlCol="1">
            <a:normAutofit lnSpcReduction="1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buFont typeface="Wingdings" panose="05000000000000000000" pitchFamily="2" charset="2"/>
              <a:buChar char="ü"/>
            </a:pPr>
            <a:r>
              <a:rPr lang="ar-SA" sz="1800" b="1" dirty="0" smtClean="0">
                <a:solidFill>
                  <a:srgbClr val="00B0F0"/>
                </a:solidFill>
                <a:latin typeface="Arabic Typesetting" panose="03020402040406030203" pitchFamily="66" charset="-78"/>
                <a:cs typeface="Akhbar MT" pitchFamily="2" charset="-78"/>
                <a:sym typeface="Wingdings" panose="05000000000000000000" pitchFamily="2" charset="2"/>
              </a:rPr>
              <a:t>نقاط الضعف لهذة المصادر الاثريةعديدة ومنها.:</a:t>
            </a:r>
          </a:p>
          <a:p>
            <a:pPr marL="0" indent="0">
              <a:buNone/>
            </a:pPr>
            <a:r>
              <a:rPr lang="ar-SA" sz="1800" b="1" dirty="0" smtClean="0">
                <a:solidFill>
                  <a:srgbClr val="7030A0"/>
                </a:solidFill>
                <a:latin typeface="Arabic Typesetting" panose="03020402040406030203" pitchFamily="66" charset="-78"/>
                <a:cs typeface="Akhbar MT" pitchFamily="2" charset="-78"/>
                <a:sym typeface="Wingdings" panose="05000000000000000000" pitchFamily="2" charset="2"/>
              </a:rPr>
              <a:t>اولا: انها في معظمها تتشابه في مضمونها وفي انشائها:لانها تتعلق بامور شخصية مثل:</a:t>
            </a:r>
          </a:p>
          <a:p>
            <a:pPr marL="0" indent="0">
              <a:buNone/>
            </a:pPr>
            <a:r>
              <a:rPr lang="ar-SA" sz="1800" b="1" dirty="0" smtClean="0">
                <a:solidFill>
                  <a:srgbClr val="7030A0"/>
                </a:solidFill>
                <a:latin typeface="Arabic Typesetting" panose="03020402040406030203" pitchFamily="66" charset="-78"/>
                <a:cs typeface="Akhbar MT" pitchFamily="2" charset="-78"/>
                <a:sym typeface="Wingdings" panose="05000000000000000000" pitchFamily="2" charset="2"/>
              </a:rPr>
              <a:t>انشاء بيت  +   او بناء معبد    +     اقامة سور .</a:t>
            </a:r>
          </a:p>
          <a:p>
            <a:pPr marL="0" indent="0">
              <a:buNone/>
            </a:pPr>
            <a:r>
              <a:rPr lang="ar-SA" sz="1800" b="1" dirty="0" smtClean="0">
                <a:solidFill>
                  <a:srgbClr val="7030A0"/>
                </a:solidFill>
                <a:latin typeface="Arabic Typesetting" panose="03020402040406030203" pitchFamily="66" charset="-78"/>
                <a:cs typeface="Akhbar MT" pitchFamily="2" charset="-78"/>
                <a:sym typeface="Wingdings" panose="05000000000000000000" pitchFamily="2" charset="2"/>
              </a:rPr>
              <a:t>لان اهميتها الغويه اكثر من التاريخية مثل:نقش(</a:t>
            </a:r>
            <a:r>
              <a:rPr lang="en-US" sz="1800" b="1" dirty="0" smtClean="0">
                <a:solidFill>
                  <a:srgbClr val="7030A0"/>
                </a:solidFill>
                <a:latin typeface="Arabic Typesetting" panose="03020402040406030203" pitchFamily="66" charset="-78"/>
                <a:cs typeface="Akhbar MT" pitchFamily="2" charset="-78"/>
                <a:sym typeface="Wingdings" panose="05000000000000000000" pitchFamily="2" charset="2"/>
              </a:rPr>
              <a:t>cih1450</a:t>
            </a:r>
            <a:r>
              <a:rPr lang="ar-SA" sz="1800" b="1" dirty="0" smtClean="0">
                <a:solidFill>
                  <a:srgbClr val="7030A0"/>
                </a:solidFill>
                <a:latin typeface="Arabic Typesetting" panose="03020402040406030203" pitchFamily="66" charset="-78"/>
                <a:cs typeface="Akhbar MT" pitchFamily="2" charset="-78"/>
                <a:sym typeface="Wingdings" panose="05000000000000000000" pitchFamily="2" charset="2"/>
              </a:rPr>
              <a:t>)تحدث عن حرب بين قبائل حاشد وحمير في مدينة (ناعط)</a:t>
            </a:r>
          </a:p>
          <a:p>
            <a:pPr marL="0" indent="0">
              <a:buNone/>
            </a:pPr>
            <a:r>
              <a:rPr lang="ar-SA" sz="1800" b="1" dirty="0" smtClean="0">
                <a:solidFill>
                  <a:srgbClr val="7030A0"/>
                </a:solidFill>
                <a:latin typeface="Arabic Typesetting" panose="03020402040406030203" pitchFamily="66" charset="-78"/>
                <a:cs typeface="Akhbar MT" pitchFamily="2" charset="-78"/>
                <a:sym typeface="Wingdings" panose="05000000000000000000" pitchFamily="2" charset="2"/>
              </a:rPr>
              <a:t>ثانيا: ان معظمها وجد في المعابد والقبور, ومن ثم فهي ذات صبغة دينية.</a:t>
            </a:r>
          </a:p>
          <a:p>
            <a:pPr marL="0" indent="0">
              <a:buNone/>
            </a:pPr>
            <a:r>
              <a:rPr lang="ar-SA" sz="1800" b="1" dirty="0" smtClean="0">
                <a:solidFill>
                  <a:srgbClr val="FFC000"/>
                </a:solidFill>
                <a:latin typeface="Arabic Typesetting" panose="03020402040406030203" pitchFamily="66" charset="-78"/>
                <a:cs typeface="Akhbar MT" pitchFamily="2" charset="-78"/>
                <a:sym typeface="Wingdings" panose="05000000000000000000" pitchFamily="2" charset="2"/>
              </a:rPr>
              <a:t>ثالثا:أن النصوص الليحيانية عبارة عن </a:t>
            </a:r>
            <a:r>
              <a:rPr lang="ar-SA" sz="1800" b="1" u="sng" dirty="0" smtClean="0">
                <a:solidFill>
                  <a:srgbClr val="FFC000"/>
                </a:solidFill>
                <a:latin typeface="Arabic Typesetting" panose="03020402040406030203" pitchFamily="66" charset="-78"/>
                <a:cs typeface="Akhbar MT" pitchFamily="2" charset="-78"/>
                <a:sym typeface="Wingdings" panose="05000000000000000000" pitchFamily="2" charset="2"/>
              </a:rPr>
              <a:t>مخربشات</a:t>
            </a:r>
            <a:r>
              <a:rPr lang="ar-SA" sz="1800" b="1" dirty="0" smtClean="0">
                <a:solidFill>
                  <a:srgbClr val="FFC000"/>
                </a:solidFill>
                <a:latin typeface="Arabic Typesetting" panose="03020402040406030203" pitchFamily="66" charset="-78"/>
                <a:cs typeface="Akhbar MT" pitchFamily="2" charset="-78"/>
                <a:sym typeface="Wingdings" panose="05000000000000000000" pitchFamily="2" charset="2"/>
              </a:rPr>
              <a:t> صغيرة, وبعضها كما في النصوص المعينية الشمالية, غيركاملة,وهي اجزاء من نقوش,لان معظم الاحجار وجدت في غير مكانها الاصلي</a:t>
            </a:r>
            <a:r>
              <a:rPr lang="ar-SA" sz="1800" b="1" dirty="0" smtClean="0">
                <a:solidFill>
                  <a:srgbClr val="00B0F0"/>
                </a:solidFill>
                <a:latin typeface="Arabic Typesetting" panose="03020402040406030203" pitchFamily="66" charset="-78"/>
                <a:cs typeface="Akhbar MT" pitchFamily="2" charset="-78"/>
                <a:sym typeface="Wingdings" panose="05000000000000000000" pitchFamily="2" charset="2"/>
              </a:rPr>
              <a:t> </a:t>
            </a:r>
            <a:r>
              <a:rPr lang="ar-SA" sz="1800" b="1" u="sng" dirty="0" smtClean="0">
                <a:latin typeface="Arabic Typesetting" panose="03020402040406030203" pitchFamily="66" charset="-78"/>
                <a:cs typeface="Akhbar MT" pitchFamily="2" charset="-78"/>
                <a:sym typeface="Wingdings" panose="05000000000000000000" pitchFamily="2" charset="2"/>
              </a:rPr>
              <a:t>وقد استخدمات:</a:t>
            </a:r>
          </a:p>
          <a:p>
            <a:pPr marL="0" indent="0">
              <a:buNone/>
            </a:pPr>
            <a:r>
              <a:rPr lang="ar-SA" sz="1800" b="1" dirty="0" smtClean="0">
                <a:latin typeface="Arabic Typesetting" panose="03020402040406030203" pitchFamily="66" charset="-78"/>
                <a:cs typeface="Akhbar MT" pitchFamily="2" charset="-78"/>
                <a:sym typeface="Wingdings" panose="05000000000000000000" pitchFamily="2" charset="2"/>
              </a:rPr>
              <a:t>1- كمواد بناء.</a:t>
            </a:r>
          </a:p>
          <a:p>
            <a:pPr marL="0" indent="0">
              <a:buNone/>
            </a:pPr>
            <a:r>
              <a:rPr lang="ar-SA" sz="1800" b="1" dirty="0" smtClean="0">
                <a:latin typeface="Arabic Typesetting" panose="03020402040406030203" pitchFamily="66" charset="-78"/>
                <a:cs typeface="Akhbar MT" pitchFamily="2" charset="-78"/>
                <a:sym typeface="Wingdings" panose="05000000000000000000" pitchFamily="2" charset="2"/>
              </a:rPr>
              <a:t>2- جدران المنازل.</a:t>
            </a:r>
          </a:p>
          <a:p>
            <a:pPr marL="0" indent="0">
              <a:buNone/>
            </a:pPr>
            <a:r>
              <a:rPr lang="ar-SA" sz="1800" b="1" dirty="0" smtClean="0">
                <a:latin typeface="Arabic Typesetting" panose="03020402040406030203" pitchFamily="66" charset="-78"/>
                <a:cs typeface="Akhbar MT" pitchFamily="2" charset="-78"/>
                <a:sym typeface="Wingdings" panose="05000000000000000000" pitchFamily="2" charset="2"/>
              </a:rPr>
              <a:t>3- أسوار الحدائق في مدينة العلا,</a:t>
            </a:r>
          </a:p>
          <a:p>
            <a:pPr marL="0" indent="0">
              <a:buNone/>
            </a:pPr>
            <a:r>
              <a:rPr lang="ar-SA" sz="1800" b="1" dirty="0" smtClean="0">
                <a:latin typeface="Arabic Typesetting" panose="03020402040406030203" pitchFamily="66" charset="-78"/>
                <a:cs typeface="Akhbar MT" pitchFamily="2" charset="-78"/>
                <a:sym typeface="Wingdings" panose="05000000000000000000" pitchFamily="2" charset="2"/>
              </a:rPr>
              <a:t>4- معرفة اسماء بعض الالهة</a:t>
            </a:r>
            <a:r>
              <a:rPr lang="ar-SA" sz="1800" b="1" dirty="0" smtClean="0">
                <a:solidFill>
                  <a:srgbClr val="00B0F0"/>
                </a:solidFill>
                <a:latin typeface="Arabic Typesetting" panose="03020402040406030203" pitchFamily="66" charset="-78"/>
                <a:cs typeface="Akhbar MT" pitchFamily="2" charset="-78"/>
                <a:sym typeface="Wingdings" panose="05000000000000000000" pitchFamily="2" charset="2"/>
              </a:rPr>
              <a:t>.</a:t>
            </a:r>
          </a:p>
          <a:p>
            <a:pPr marL="0" indent="0">
              <a:buNone/>
            </a:pPr>
            <a:r>
              <a:rPr lang="ar-SA" sz="1800" b="1" dirty="0" smtClean="0">
                <a:solidFill>
                  <a:srgbClr val="92D050"/>
                </a:solidFill>
                <a:latin typeface="Arabic Typesetting" panose="03020402040406030203" pitchFamily="66" charset="-78"/>
                <a:cs typeface="Akhbar MT" pitchFamily="2" charset="-78"/>
                <a:sym typeface="Wingdings" panose="05000000000000000000" pitchFamily="2" charset="2"/>
              </a:rPr>
              <a:t>رابعا: ان الكتابات المورخة منها قليلة , فلم تهدنا الى تقويم ثابت يقول ان العرب القدامى انما كانو يستعملونة.</a:t>
            </a:r>
          </a:p>
          <a:p>
            <a:pPr marL="0" indent="0">
              <a:buNone/>
            </a:pPr>
            <a:r>
              <a:rPr lang="ar-SA" sz="1800" b="1" u="sng" dirty="0" smtClean="0">
                <a:latin typeface="Arabic Typesetting" panose="03020402040406030203" pitchFamily="66" charset="-78"/>
                <a:cs typeface="Akhbar MT" pitchFamily="2" charset="-78"/>
                <a:sym typeface="Wingdings" panose="05000000000000000000" pitchFamily="2" charset="2"/>
              </a:rPr>
              <a:t>طريقة التوريخ عند العرب:</a:t>
            </a:r>
          </a:p>
          <a:p>
            <a:pPr marL="0" indent="0">
              <a:buNone/>
            </a:pPr>
            <a:r>
              <a:rPr lang="ar-SA" sz="1800" b="1" dirty="0" smtClean="0">
                <a:latin typeface="Arabic Typesetting" panose="03020402040406030203" pitchFamily="66" charset="-78"/>
                <a:cs typeface="Akhbar MT" pitchFamily="2" charset="-78"/>
                <a:sym typeface="Wingdings" panose="05000000000000000000" pitchFamily="2" charset="2"/>
              </a:rPr>
              <a:t>1- حسب لسى حكم الملوك.</a:t>
            </a:r>
          </a:p>
          <a:p>
            <a:pPr marL="0" indent="0">
              <a:buNone/>
            </a:pPr>
            <a:r>
              <a:rPr lang="ar-SA" sz="1800" b="1" dirty="0" smtClean="0">
                <a:latin typeface="Arabic Typesetting" panose="03020402040406030203" pitchFamily="66" charset="-78"/>
                <a:cs typeface="Akhbar MT" pitchFamily="2" charset="-78"/>
                <a:sym typeface="Wingdings" panose="05000000000000000000" pitchFamily="2" charset="2"/>
              </a:rPr>
              <a:t>2- حسب ايام الرؤوساء  وشيوخ القبائل وارباب الااسر.</a:t>
            </a:r>
          </a:p>
          <a:p>
            <a:pPr marL="0" indent="0">
              <a:buNone/>
            </a:pPr>
            <a:r>
              <a:rPr lang="ar-SA" sz="1800" b="1" dirty="0" smtClean="0">
                <a:latin typeface="Arabic Typesetting" panose="03020402040406030203" pitchFamily="66" charset="-78"/>
                <a:cs typeface="Akhbar MT" pitchFamily="2" charset="-78"/>
                <a:sym typeface="Wingdings" panose="05000000000000000000" pitchFamily="2" charset="2"/>
              </a:rPr>
              <a:t>3- الحميريون---- اتخذو قيام دولتهم في عام 115قبل الميلاد (وربمافي علم118ق.م او عام 109 تقويما ثابتا يؤرخون به.</a:t>
            </a:r>
          </a:p>
          <a:p>
            <a:pPr marL="0" indent="0">
              <a:buNone/>
            </a:pPr>
            <a:r>
              <a:rPr lang="ar-SA" sz="1800" b="1" dirty="0" smtClean="0">
                <a:latin typeface="Arabic Typesetting" panose="03020402040406030203" pitchFamily="66" charset="-78"/>
                <a:cs typeface="Akhbar MT" pitchFamily="2" charset="-78"/>
                <a:sym typeface="Wingdings" panose="05000000000000000000" pitchFamily="2" charset="2"/>
              </a:rPr>
              <a:t>4-سبا --- يؤرخون بملوكهم  او بما يقع لهم من احداث جسيمة.(كنار صوان التي ظهرت في بعض الحرار اقصي اليمن والحروب التي نشبت بين القبائل والامام وبوفاة اسماعيل وابراهيم</a:t>
            </a:r>
            <a:r>
              <a:rPr lang="ar-SA" sz="1800" b="1" dirty="0" smtClean="0">
                <a:latin typeface="Arabic Typesetting" panose="03020402040406030203" pitchFamily="66" charset="-78"/>
                <a:cs typeface="Akhbar MT" pitchFamily="2" charset="-78"/>
                <a:sym typeface="Wingdings" panose="05000000000000000000" pitchFamily="2" charset="2"/>
              </a:rPr>
              <a:t>.</a:t>
            </a:r>
          </a:p>
          <a:p>
            <a:pPr marL="0" indent="0">
              <a:buNone/>
            </a:pPr>
            <a:r>
              <a:rPr lang="ar-SA" sz="1800" b="1" dirty="0" smtClean="0">
                <a:latin typeface="Arabic Typesetting" panose="03020402040406030203" pitchFamily="66" charset="-78"/>
                <a:cs typeface="Akhbar MT" pitchFamily="2" charset="-78"/>
                <a:sym typeface="Wingdings" panose="05000000000000000000" pitchFamily="2" charset="2"/>
              </a:rPr>
              <a:t>كهلان-----</a:t>
            </a:r>
            <a:r>
              <a:rPr lang="ar-SA" sz="1800" b="1" dirty="0">
                <a:latin typeface="Arabic Typesetting" panose="03020402040406030203" pitchFamily="66" charset="-78"/>
                <a:cs typeface="Akhbar MT" pitchFamily="2" charset="-78"/>
                <a:sym typeface="Wingdings" panose="05000000000000000000" pitchFamily="2" charset="2"/>
              </a:rPr>
              <a:t>يؤرخون بملوكهم  او بما يقع لهم من احداث جسيمة.(كنار صوان التي ظهرت في بعض الحرار اقصي اليمن والحروب التي نشبت بين القبائل والامام وبوفاة اسماعيل وابراهيم.</a:t>
            </a:r>
          </a:p>
          <a:p>
            <a:pPr marL="0" indent="0">
              <a:buNone/>
            </a:pPr>
            <a:r>
              <a:rPr lang="ar-SA" sz="1800" b="1" dirty="0" smtClean="0">
                <a:latin typeface="Arabic Typesetting" panose="03020402040406030203" pitchFamily="66" charset="-78"/>
                <a:cs typeface="Akhbar MT" pitchFamily="2" charset="-78"/>
                <a:sym typeface="Wingdings" panose="05000000000000000000" pitchFamily="2" charset="2"/>
              </a:rPr>
              <a:t>5-قريش-</a:t>
            </a:r>
            <a:r>
              <a:rPr lang="ar-SA" sz="1800" b="1" dirty="0" smtClean="0">
                <a:latin typeface="Arabic Typesetting" panose="03020402040406030203" pitchFamily="66" charset="-78"/>
                <a:cs typeface="Akhbar MT" pitchFamily="2" charset="-78"/>
                <a:sym typeface="Wingdings" panose="05000000000000000000" pitchFamily="2" charset="2"/>
              </a:rPr>
              <a:t>-- عند مبعث المطفى – بوفاة هشام بن المغيرة ---  عام الفيل.</a:t>
            </a:r>
          </a:p>
          <a:p>
            <a:pPr marL="0" indent="0">
              <a:buNone/>
            </a:pPr>
            <a:r>
              <a:rPr lang="ar-SA" sz="1800" b="1" dirty="0" smtClean="0">
                <a:latin typeface="Arabic Typesetting" panose="03020402040406030203" pitchFamily="66" charset="-78"/>
                <a:cs typeface="Akhbar MT" pitchFamily="2" charset="-78"/>
                <a:sym typeface="Wingdings" panose="05000000000000000000" pitchFamily="2" charset="2"/>
              </a:rPr>
              <a:t>6- العرب--- بايامهم المشهورة ---يوم جبلة---والاكلاب  الاول والثاني.</a:t>
            </a:r>
            <a:endParaRPr lang="ar-SA" b="1" dirty="0" smtClean="0">
              <a:latin typeface="Arabic Typesetting" panose="03020402040406030203" pitchFamily="66" charset="-78"/>
              <a:cs typeface="Arabic Typesetting" panose="03020402040406030203" pitchFamily="66" charset="-78"/>
              <a:sym typeface="Wingdings" panose="05000000000000000000" pitchFamily="2" charset="2"/>
            </a:endParaRPr>
          </a:p>
          <a:p>
            <a:pPr marL="457200" indent="-457200">
              <a:buFont typeface="Wingdings" panose="05000000000000000000" pitchFamily="2" charset="2"/>
              <a:buChar char="ü"/>
            </a:pPr>
            <a:endParaRPr lang="ar-SA" b="1" dirty="0" smtClean="0">
              <a:solidFill>
                <a:srgbClr val="92D050"/>
              </a:solidFill>
              <a:latin typeface="Arabic Typesetting" panose="03020402040406030203" pitchFamily="66" charset="-78"/>
              <a:cs typeface="Arabic Typesetting" panose="03020402040406030203" pitchFamily="66" charset="-78"/>
              <a:sym typeface="Wingdings" panose="05000000000000000000" pitchFamily="2" charset="2"/>
            </a:endParaRPr>
          </a:p>
          <a:p>
            <a:pPr marL="457200" indent="-457200">
              <a:buFont typeface="Wingdings" panose="05000000000000000000" pitchFamily="2" charset="2"/>
              <a:buChar char="ü"/>
            </a:pPr>
            <a:endParaRPr lang="ar-SA" b="1" dirty="0" smtClean="0">
              <a:solidFill>
                <a:srgbClr val="92D050"/>
              </a:solidFill>
              <a:latin typeface="Arabic Typesetting" panose="03020402040406030203" pitchFamily="66" charset="-78"/>
              <a:cs typeface="Arabic Typesetting" panose="03020402040406030203" pitchFamily="66" charset="-78"/>
              <a:sym typeface="Wingdings" panose="05000000000000000000" pitchFamily="2" charset="2"/>
            </a:endParaRPr>
          </a:p>
          <a:p>
            <a:endParaRPr lang="ar-SA" b="1" dirty="0" smtClean="0">
              <a:solidFill>
                <a:srgbClr val="92D050"/>
              </a:solidFill>
              <a:latin typeface="Arabic Typesetting" panose="03020402040406030203" pitchFamily="66" charset="-78"/>
              <a:cs typeface="Arabic Typesetting" panose="03020402040406030203" pitchFamily="66" charset="-78"/>
              <a:sym typeface="Wingdings" panose="05000000000000000000" pitchFamily="2" charset="2"/>
            </a:endParaRPr>
          </a:p>
          <a:p>
            <a:pPr marL="457200" indent="-457200">
              <a:buFont typeface="Wingdings" panose="05000000000000000000" pitchFamily="2" charset="2"/>
              <a:buChar char="ü"/>
            </a:pPr>
            <a:endParaRPr lang="ar-SA" b="1" dirty="0" smtClean="0">
              <a:solidFill>
                <a:srgbClr val="C00000"/>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6433113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1"/>
          <p:cNvSpPr txBox="1">
            <a:spLocks/>
          </p:cNvSpPr>
          <p:nvPr/>
        </p:nvSpPr>
        <p:spPr>
          <a:xfrm>
            <a:off x="0" y="28990"/>
            <a:ext cx="9144000" cy="620688"/>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1" anchor="ctr">
            <a:normAutofit fontScale="85000" lnSpcReduction="20000"/>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r"/>
            <a:r>
              <a:rPr lang="ar-SA" sz="3600" b="1" dirty="0" smtClean="0">
                <a:latin typeface="Arabic Typesetting" panose="03020402040406030203" pitchFamily="66" charset="-78"/>
                <a:cs typeface="Arabic Typesetting" panose="03020402040406030203" pitchFamily="66" charset="-78"/>
              </a:rPr>
              <a:t>المصادر الغير العربية(الكتابات اليهودية التوراة.</a:t>
            </a:r>
            <a:br>
              <a:rPr lang="ar-SA" sz="3600" b="1" dirty="0" smtClean="0">
                <a:latin typeface="Arabic Typesetting" panose="03020402040406030203" pitchFamily="66" charset="-78"/>
                <a:cs typeface="Arabic Typesetting" panose="03020402040406030203" pitchFamily="66" charset="-78"/>
              </a:rPr>
            </a:br>
            <a:endParaRPr lang="ar-SA" sz="1400" b="1" dirty="0">
              <a:latin typeface="Arabic Typesetting" panose="03020402040406030203" pitchFamily="66" charset="-78"/>
              <a:cs typeface="Arabic Typesetting" panose="03020402040406030203" pitchFamily="66" charset="-78"/>
            </a:endParaRPr>
          </a:p>
        </p:txBody>
      </p:sp>
      <p:sp>
        <p:nvSpPr>
          <p:cNvPr id="8" name="عنوان فرعي 5"/>
          <p:cNvSpPr>
            <a:spLocks noGrp="1"/>
          </p:cNvSpPr>
          <p:nvPr>
            <p:ph type="subTitle" idx="1"/>
          </p:nvPr>
        </p:nvSpPr>
        <p:spPr>
          <a:xfrm>
            <a:off x="0" y="836712"/>
            <a:ext cx="9144000" cy="6021288"/>
          </a:xfrm>
        </p:spPr>
        <p:txBody>
          <a:bodyPr>
            <a:normAutofit fontScale="92500" lnSpcReduction="20000"/>
          </a:bodyPr>
          <a:lstStyle/>
          <a:p>
            <a:pPr marL="457200" indent="-457200" algn="r">
              <a:buFont typeface="Wingdings" panose="05000000000000000000" pitchFamily="2" charset="2"/>
              <a:buChar char="ü"/>
            </a:pPr>
            <a:r>
              <a:rPr lang="ar-SA" sz="1800" b="1" dirty="0" smtClean="0">
                <a:solidFill>
                  <a:srgbClr val="C00000"/>
                </a:solidFill>
                <a:latin typeface="Arabic Typesetting" panose="03020402040406030203" pitchFamily="66" charset="-78"/>
                <a:cs typeface="Arabic Typesetting" panose="03020402040406030203" pitchFamily="66" charset="-78"/>
              </a:rPr>
              <a:t>التوراة او  التورة: كلمه عبرية تعني الهداية والارشاد, ويقصد بها الاسفار الخمسة الاولى(التكوين +الخروج+اللاوبين والعدد+ التثنية . والتي تنسب الى موسى وهي جزاء من العهد القديم.</a:t>
            </a:r>
          </a:p>
          <a:p>
            <a:pPr marL="457200" indent="-457200" algn="r">
              <a:buFont typeface="Wingdings" panose="05000000000000000000" pitchFamily="2" charset="2"/>
              <a:buChar char="ü"/>
            </a:pPr>
            <a:r>
              <a:rPr lang="ar-SA" sz="1800" b="1" dirty="0" smtClean="0">
                <a:solidFill>
                  <a:schemeClr val="tx1"/>
                </a:solidFill>
                <a:latin typeface="Arabic Typesetting" panose="03020402040406030203" pitchFamily="66" charset="-78"/>
                <a:cs typeface="Arabic Typesetting" panose="03020402040406030203" pitchFamily="66" charset="-78"/>
              </a:rPr>
              <a:t>سبب اطلاق هذا الاسم علية :</a:t>
            </a:r>
          </a:p>
          <a:p>
            <a:pPr algn="r"/>
            <a:r>
              <a:rPr lang="ar-SA" sz="1800" b="1" dirty="0" smtClean="0">
                <a:solidFill>
                  <a:schemeClr val="tx1"/>
                </a:solidFill>
                <a:latin typeface="Arabic Typesetting" panose="03020402040406030203" pitchFamily="66" charset="-78"/>
                <a:cs typeface="Arabic Typesetting" panose="03020402040406030203" pitchFamily="66" charset="-78"/>
              </a:rPr>
              <a:t>1-تجاوز اسم التوراة من باب اطلاق الجزاء على الكل.</a:t>
            </a:r>
          </a:p>
          <a:p>
            <a:pPr algn="r"/>
            <a:r>
              <a:rPr lang="ar-SA" sz="1800" b="1" dirty="0" smtClean="0">
                <a:solidFill>
                  <a:schemeClr val="tx1"/>
                </a:solidFill>
                <a:latin typeface="Arabic Typesetting" panose="03020402040406030203" pitchFamily="66" charset="-78"/>
                <a:cs typeface="Arabic Typesetting" panose="03020402040406030203" pitchFamily="66" charset="-78"/>
              </a:rPr>
              <a:t>2-لاهمية التوراة ونسبتها الى موسى.</a:t>
            </a:r>
          </a:p>
          <a:p>
            <a:pPr algn="r"/>
            <a:r>
              <a:rPr lang="ar-SA" sz="1800" b="1" dirty="0" smtClean="0">
                <a:solidFill>
                  <a:schemeClr val="tx1"/>
                </a:solidFill>
                <a:latin typeface="Arabic Typesetting" panose="03020402040406030203" pitchFamily="66" charset="-78"/>
                <a:cs typeface="Arabic Typesetting" panose="03020402040406030203" pitchFamily="66" charset="-78"/>
              </a:rPr>
              <a:t>3- تتميز لها عن العهد الجديد في كتاب المسيحين المقدس.</a:t>
            </a:r>
          </a:p>
          <a:p>
            <a:pPr marL="457200" indent="-457200" algn="r">
              <a:buFont typeface="Wingdings" panose="05000000000000000000" pitchFamily="2" charset="2"/>
              <a:buChar char="ü"/>
            </a:pPr>
            <a:r>
              <a:rPr lang="ar-SA" sz="1800" b="1" dirty="0" smtClean="0">
                <a:solidFill>
                  <a:srgbClr val="92D050"/>
                </a:solidFill>
                <a:latin typeface="Arabic Typesetting" panose="03020402040406030203" pitchFamily="66" charset="-78"/>
                <a:cs typeface="Arabic Typesetting" panose="03020402040406030203" pitchFamily="66" charset="-78"/>
              </a:rPr>
              <a:t>كتاب اليهود يضم :</a:t>
            </a:r>
          </a:p>
          <a:p>
            <a:pPr algn="r"/>
            <a:r>
              <a:rPr lang="ar-SA" sz="1800" b="1" dirty="0" smtClean="0">
                <a:solidFill>
                  <a:srgbClr val="92D050"/>
                </a:solidFill>
                <a:latin typeface="Arabic Typesetting" panose="03020402040406030203" pitchFamily="66" charset="-78"/>
                <a:cs typeface="Arabic Typesetting" panose="03020402040406030203" pitchFamily="66" charset="-78"/>
              </a:rPr>
              <a:t>1- تاريخ اليهود.</a:t>
            </a:r>
          </a:p>
          <a:p>
            <a:pPr algn="r"/>
            <a:r>
              <a:rPr lang="ar-SA" sz="1800" b="1" dirty="0" smtClean="0">
                <a:solidFill>
                  <a:srgbClr val="92D050"/>
                </a:solidFill>
                <a:latin typeface="Arabic Typesetting" panose="03020402040406030203" pitchFamily="66" charset="-78"/>
                <a:cs typeface="Arabic Typesetting" panose="03020402040406030203" pitchFamily="66" charset="-78"/>
              </a:rPr>
              <a:t>2- عقائدهم.</a:t>
            </a:r>
          </a:p>
          <a:p>
            <a:pPr algn="r"/>
            <a:r>
              <a:rPr lang="ar-SA" sz="1800" b="1" dirty="0" smtClean="0">
                <a:solidFill>
                  <a:srgbClr val="92D050"/>
                </a:solidFill>
                <a:latin typeface="Arabic Typesetting" panose="03020402040406030203" pitchFamily="66" charset="-78"/>
                <a:cs typeface="Arabic Typesetting" panose="03020402040406030203" pitchFamily="66" charset="-78"/>
              </a:rPr>
              <a:t>3- شرائعهم.</a:t>
            </a:r>
          </a:p>
          <a:p>
            <a:pPr marL="285750" indent="-285750" algn="r">
              <a:buFont typeface="Wingdings" panose="05000000000000000000" pitchFamily="2" charset="2"/>
              <a:buChar char="ü"/>
            </a:pPr>
            <a:r>
              <a:rPr lang="ar-SA" sz="1800" b="1" dirty="0" smtClean="0">
                <a:solidFill>
                  <a:srgbClr val="0070C0"/>
                </a:solidFill>
                <a:latin typeface="Arabic Typesetting" panose="03020402040406030203" pitchFamily="66" charset="-78"/>
                <a:cs typeface="Arabic Typesetting" panose="03020402040406030203" pitchFamily="66" charset="-78"/>
              </a:rPr>
              <a:t>يقسم احبار اليهود الى ثلاثة اقسام:</a:t>
            </a:r>
          </a:p>
          <a:p>
            <a:pPr algn="r"/>
            <a:r>
              <a:rPr lang="ar-SA" sz="1800" b="1" dirty="0" smtClean="0">
                <a:solidFill>
                  <a:srgbClr val="0070C0"/>
                </a:solidFill>
                <a:latin typeface="Arabic Typesetting" panose="03020402040406030203" pitchFamily="66" charset="-78"/>
                <a:cs typeface="Arabic Typesetting" panose="03020402040406030203" pitchFamily="66" charset="-78"/>
              </a:rPr>
              <a:t>1-الناموس .</a:t>
            </a:r>
          </a:p>
          <a:p>
            <a:pPr algn="r"/>
            <a:r>
              <a:rPr lang="ar-SA" sz="1800" b="1" dirty="0" smtClean="0">
                <a:solidFill>
                  <a:srgbClr val="0070C0"/>
                </a:solidFill>
                <a:latin typeface="Arabic Typesetting" panose="03020402040406030203" pitchFamily="66" charset="-78"/>
                <a:cs typeface="Arabic Typesetting" panose="03020402040406030203" pitchFamily="66" charset="-78"/>
              </a:rPr>
              <a:t>2- الانبياء.</a:t>
            </a:r>
          </a:p>
          <a:p>
            <a:pPr algn="r"/>
            <a:r>
              <a:rPr lang="ar-SA" sz="1800" b="1" dirty="0" smtClean="0">
                <a:solidFill>
                  <a:srgbClr val="0070C0"/>
                </a:solidFill>
                <a:latin typeface="Arabic Typesetting" panose="03020402040406030203" pitchFamily="66" charset="-78"/>
                <a:cs typeface="Arabic Typesetting" panose="03020402040406030203" pitchFamily="66" charset="-78"/>
              </a:rPr>
              <a:t>3- الكتابات.</a:t>
            </a:r>
          </a:p>
          <a:p>
            <a:pPr marL="285750" indent="-285750" algn="r">
              <a:buFont typeface="Wingdings" panose="05000000000000000000" pitchFamily="2" charset="2"/>
              <a:buChar char="ü"/>
            </a:pPr>
            <a:r>
              <a:rPr lang="ar-SA" sz="1800" b="1" dirty="0" smtClean="0">
                <a:solidFill>
                  <a:srgbClr val="0070C0"/>
                </a:solidFill>
                <a:latin typeface="Arabic Typesetting" panose="03020402040406030203" pitchFamily="66" charset="-78"/>
                <a:cs typeface="Arabic Typesetting" panose="03020402040406030203" pitchFamily="66" charset="-78"/>
              </a:rPr>
              <a:t>ان التوراة في كثير من اسفارهم عن العرب وعلاقتهم بالاسرائليين ,كما جاء في  اسفار التكوين والخروج والعدد ويشوع والقضاة وصموئيل.</a:t>
            </a:r>
          </a:p>
          <a:p>
            <a:pPr algn="r"/>
            <a:r>
              <a:rPr lang="ar-SA" sz="1800" b="1" dirty="0" smtClean="0">
                <a:solidFill>
                  <a:srgbClr val="0070C0"/>
                </a:solidFill>
                <a:latin typeface="Arabic Typesetting" panose="03020402040406030203" pitchFamily="66" charset="-78"/>
                <a:cs typeface="Arabic Typesetting" panose="03020402040406030203" pitchFamily="66" charset="-78"/>
              </a:rPr>
              <a:t>الاول والثاني- والملوك- الاول والثاني- واخبار الايام-الاول والثاني- ونحميا والمزمير واشياع وارمياء وحزقيال, ودنيال والمكابين – الاول والثاني.</a:t>
            </a:r>
          </a:p>
          <a:p>
            <a:pPr marL="285750" indent="-285750" algn="r">
              <a:buFont typeface="Wingdings" panose="05000000000000000000" pitchFamily="2" charset="2"/>
              <a:buChar char="ü"/>
            </a:pPr>
            <a:r>
              <a:rPr lang="ar-SA" sz="1800" b="1" dirty="0" smtClean="0">
                <a:solidFill>
                  <a:schemeClr val="tx1"/>
                </a:solidFill>
                <a:latin typeface="Arabic Typesetting" panose="03020402040406030203" pitchFamily="66" charset="-78"/>
                <a:cs typeface="Arabic Typesetting" panose="03020402040406030203" pitchFamily="66" charset="-78"/>
              </a:rPr>
              <a:t>موضيع اخرى تحدثت عنها التوراة :</a:t>
            </a:r>
          </a:p>
          <a:p>
            <a:pPr algn="r"/>
            <a:r>
              <a:rPr lang="ar-SA" sz="1800" b="1" dirty="0" smtClean="0">
                <a:solidFill>
                  <a:schemeClr val="tx1"/>
                </a:solidFill>
                <a:latin typeface="Arabic Typesetting" panose="03020402040406030203" pitchFamily="66" charset="-78"/>
                <a:cs typeface="Arabic Typesetting" panose="03020402040406030203" pitchFamily="66" charset="-78"/>
              </a:rPr>
              <a:t>1-عن العرب وعلاقتهم بالاسرائليين.</a:t>
            </a:r>
          </a:p>
          <a:p>
            <a:pPr algn="r"/>
            <a:r>
              <a:rPr lang="ar-SA" sz="1800" b="1" dirty="0" smtClean="0">
                <a:solidFill>
                  <a:schemeClr val="tx1"/>
                </a:solidFill>
                <a:latin typeface="Arabic Typesetting" panose="03020402040406030203" pitchFamily="66" charset="-78"/>
                <a:cs typeface="Arabic Typesetting" panose="03020402040406030203" pitchFamily="66" charset="-78"/>
              </a:rPr>
              <a:t>2-القبائل والاماكان</a:t>
            </a:r>
            <a:r>
              <a:rPr lang="ar-SA" sz="1800" b="1" dirty="0">
                <a:solidFill>
                  <a:schemeClr val="tx1"/>
                </a:solidFill>
                <a:latin typeface="Arabic Typesetting" panose="03020402040406030203" pitchFamily="66" charset="-78"/>
                <a:cs typeface="Arabic Typesetting" panose="03020402040406030203" pitchFamily="66" charset="-78"/>
              </a:rPr>
              <a:t> </a:t>
            </a:r>
            <a:r>
              <a:rPr lang="ar-SA" sz="1800" b="1" dirty="0" smtClean="0">
                <a:solidFill>
                  <a:schemeClr val="tx1"/>
                </a:solidFill>
                <a:latin typeface="Arabic Typesetting" panose="03020402040406030203" pitchFamily="66" charset="-78"/>
                <a:cs typeface="Arabic Typesetting" panose="03020402040406030203" pitchFamily="66" charset="-78"/>
              </a:rPr>
              <a:t>العربية ذات العلاقة الاقتصادية مع اليهود مع اليهود.</a:t>
            </a:r>
          </a:p>
          <a:p>
            <a:pPr algn="r"/>
            <a:r>
              <a:rPr lang="ar-SA" sz="1800" b="1" dirty="0" smtClean="0">
                <a:solidFill>
                  <a:schemeClr val="tx1"/>
                </a:solidFill>
                <a:latin typeface="Arabic Typesetting" panose="03020402040406030203" pitchFamily="66" charset="-78"/>
                <a:cs typeface="Arabic Typesetting" panose="03020402040406030203" pitchFamily="66" charset="-78"/>
              </a:rPr>
              <a:t>3-العلاقة السياسية مع اليهود.</a:t>
            </a:r>
          </a:p>
          <a:p>
            <a:pPr marL="285750" indent="-285750" algn="r">
              <a:buFont typeface="Wingdings" panose="05000000000000000000" pitchFamily="2" charset="2"/>
              <a:buChar char="ü"/>
            </a:pPr>
            <a:r>
              <a:rPr lang="ar-SA" sz="1800" b="1" dirty="0" smtClean="0">
                <a:solidFill>
                  <a:schemeClr val="tx1"/>
                </a:solidFill>
                <a:latin typeface="Arabic Typesetting" panose="03020402040406030203" pitchFamily="66" charset="-78"/>
                <a:cs typeface="Arabic Typesetting" panose="03020402040406030203" pitchFamily="66" charset="-78"/>
              </a:rPr>
              <a:t>على أي اساس تحدثو عن هذة القبائل:</a:t>
            </a:r>
          </a:p>
          <a:p>
            <a:pPr algn="r"/>
            <a:r>
              <a:rPr lang="ar-SA" sz="1800" b="1" dirty="0" smtClean="0">
                <a:solidFill>
                  <a:schemeClr val="tx1"/>
                </a:solidFill>
                <a:latin typeface="Arabic Typesetting" panose="03020402040406030203" pitchFamily="66" charset="-78"/>
                <a:cs typeface="Arabic Typesetting" panose="03020402040406030203" pitchFamily="66" charset="-78"/>
              </a:rPr>
              <a:t>1-انها قبائل كانت لها علاقةبالعبرانيين ثم هي قبائل متبدية في الاول.</a:t>
            </a:r>
          </a:p>
          <a:p>
            <a:pPr algn="r"/>
            <a:r>
              <a:rPr lang="ar-SA" sz="1800" b="1" dirty="0" smtClean="0">
                <a:solidFill>
                  <a:schemeClr val="tx1"/>
                </a:solidFill>
                <a:latin typeface="Arabic Typesetting" panose="03020402040406030203" pitchFamily="66" charset="-78"/>
                <a:cs typeface="Arabic Typesetting" panose="03020402040406030203" pitchFamily="66" charset="-78"/>
              </a:rPr>
              <a:t>2- ما ان يتصل بها لتصبح مختلفة (قصة سليمان + قصة سبا)</a:t>
            </a:r>
          </a:p>
          <a:p>
            <a:pPr algn="r"/>
            <a:endParaRPr lang="ar-SA" sz="1800" b="1" dirty="0" smtClean="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7429530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فرعي 4"/>
          <p:cNvSpPr>
            <a:spLocks noGrp="1"/>
          </p:cNvSpPr>
          <p:nvPr>
            <p:ph type="subTitle" idx="1"/>
          </p:nvPr>
        </p:nvSpPr>
        <p:spPr>
          <a:xfrm>
            <a:off x="0" y="0"/>
            <a:ext cx="9144000" cy="6858000"/>
          </a:xfrm>
        </p:spPr>
        <p:txBody>
          <a:bodyPr>
            <a:normAutofit/>
          </a:bodyPr>
          <a:lstStyle/>
          <a:p>
            <a:pPr marL="457200" indent="-457200" algn="r">
              <a:buFont typeface="Wingdings" panose="05000000000000000000" pitchFamily="2" charset="2"/>
              <a:buChar char="ü"/>
            </a:pPr>
            <a:r>
              <a:rPr lang="ar-SA" sz="2400" dirty="0" smtClean="0">
                <a:solidFill>
                  <a:schemeClr val="tx1"/>
                </a:solidFill>
                <a:cs typeface="Akhbar MT" pitchFamily="2" charset="-78"/>
              </a:rPr>
              <a:t>كيف نتعامل مع التوراة من5 محور:</a:t>
            </a:r>
          </a:p>
          <a:p>
            <a:pPr algn="r">
              <a:lnSpc>
                <a:spcPct val="150000"/>
              </a:lnSpc>
            </a:pPr>
            <a:r>
              <a:rPr lang="ar-SA" sz="2400" dirty="0" smtClean="0">
                <a:solidFill>
                  <a:schemeClr val="tx1"/>
                </a:solidFill>
                <a:cs typeface="Akhbar MT" pitchFamily="2" charset="-78"/>
              </a:rPr>
              <a:t>اولا:كمصدر تاريخي ,ان نتخلص تمام من الهالة التي اسباغها المؤمنون بها وان ننظر اليها كما ننظر اليها كنا ننظر الى غيرها من المصادر التاريخية ولايهمنا ان تكون التوراة كتابامقدسا او لا.</a:t>
            </a:r>
          </a:p>
          <a:p>
            <a:pPr algn="r">
              <a:lnSpc>
                <a:spcPct val="150000"/>
              </a:lnSpc>
            </a:pPr>
            <a:r>
              <a:rPr lang="ar-SA" sz="2400" dirty="0" smtClean="0">
                <a:solidFill>
                  <a:schemeClr val="tx1"/>
                </a:solidFill>
                <a:cs typeface="Akhbar MT" pitchFamily="2" charset="-78"/>
              </a:rPr>
              <a:t>ثانيا:يجب الايحاول التاريخ فرض مضمونة على الحاضر والمستقبل كما حاول فرضة على الماضي.</a:t>
            </a:r>
          </a:p>
          <a:p>
            <a:pPr algn="r">
              <a:lnSpc>
                <a:spcPct val="150000"/>
              </a:lnSpc>
            </a:pPr>
            <a:r>
              <a:rPr lang="ar-SA" sz="2400" dirty="0" smtClean="0">
                <a:solidFill>
                  <a:schemeClr val="tx1"/>
                </a:solidFill>
                <a:cs typeface="Akhbar MT" pitchFamily="2" charset="-78"/>
              </a:rPr>
              <a:t>ثالثا: قيمه التوراة التاريخية لا يوجد لها أي سند ولها علاقة ككتاب تاريخ:(مثل انه من حق اليهود امتلك دولة فاستغلوا هذا)</a:t>
            </a:r>
          </a:p>
          <a:p>
            <a:pPr algn="r">
              <a:lnSpc>
                <a:spcPct val="150000"/>
              </a:lnSpc>
            </a:pPr>
            <a:r>
              <a:rPr lang="ar-SA" sz="2400" dirty="0" smtClean="0">
                <a:solidFill>
                  <a:schemeClr val="tx1"/>
                </a:solidFill>
                <a:cs typeface="Akhbar MT" pitchFamily="2" charset="-78"/>
              </a:rPr>
              <a:t>رابعا: قيمتها ككتب مقدس تضاءلت الريبة في الصدق في ماتضمنتة من وقائع يسهل وصول هذه الوقائع الى يقين الناس على انها حقائق تاريخية لاشك بها.</a:t>
            </a:r>
          </a:p>
          <a:p>
            <a:pPr algn="r">
              <a:lnSpc>
                <a:spcPct val="150000"/>
              </a:lnSpc>
            </a:pPr>
            <a:r>
              <a:rPr lang="ar-SA" sz="2400" dirty="0" smtClean="0">
                <a:solidFill>
                  <a:schemeClr val="tx1"/>
                </a:solidFill>
                <a:cs typeface="Akhbar MT" pitchFamily="2" charset="-78"/>
              </a:rPr>
              <a:t>خامسا: المؤرخ الانجليزي سايس ؛انهم كإنو بشرا مثلنا ولايوجد تاريخ لا يستحق المناقشة ويحق للمؤرخين ان يتحور وينقشوا ويقولو ما يريدون بشرط ان تتوفق مع المعقول والعقل البشري.</a:t>
            </a:r>
          </a:p>
          <a:p>
            <a:pPr algn="r"/>
            <a:endParaRPr lang="ar-SA" sz="2400" dirty="0" smtClean="0">
              <a:solidFill>
                <a:schemeClr val="tx1"/>
              </a:solidFill>
              <a:cs typeface="Akhbar MT" pitchFamily="2" charset="-78"/>
            </a:endParaRPr>
          </a:p>
          <a:p>
            <a:pPr algn="r"/>
            <a:endParaRPr lang="ar-SA" sz="2400" dirty="0" smtClean="0">
              <a:solidFill>
                <a:schemeClr val="tx1"/>
              </a:solidFill>
              <a:cs typeface="Akhbar MT" pitchFamily="2" charset="-78"/>
            </a:endParaRPr>
          </a:p>
        </p:txBody>
      </p:sp>
    </p:spTree>
    <p:extLst>
      <p:ext uri="{BB962C8B-B14F-4D97-AF65-F5344CB8AC3E}">
        <p14:creationId xmlns:p14="http://schemas.microsoft.com/office/powerpoint/2010/main" val="7296686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ctrTitle"/>
          </p:nvPr>
        </p:nvSpPr>
        <p:spPr>
          <a:xfrm>
            <a:off x="0" y="0"/>
            <a:ext cx="9144000" cy="6857999"/>
          </a:xfrm>
        </p:spPr>
        <p:txBody>
          <a:bodyPr>
            <a:normAutofit/>
          </a:bodyPr>
          <a:lstStyle/>
          <a:p>
            <a:pPr algn="r"/>
            <a:r>
              <a:rPr lang="ar-SA" sz="2800" dirty="0" smtClean="0">
                <a:cs typeface="Akhbar MT" pitchFamily="2" charset="-78"/>
              </a:rPr>
              <a:t>2- كتابات المؤرخ اليهودي يوسف بن متى:</a:t>
            </a:r>
            <a:r>
              <a:rPr lang="ar-SA" sz="1800" dirty="0" smtClean="0">
                <a:cs typeface="Akhbar MT" pitchFamily="2" charset="-78"/>
              </a:rPr>
              <a:t/>
            </a:r>
            <a:br>
              <a:rPr lang="ar-SA" sz="1800" dirty="0" smtClean="0">
                <a:cs typeface="Akhbar MT" pitchFamily="2" charset="-78"/>
              </a:rPr>
            </a:br>
            <a:r>
              <a:rPr lang="ar-SA" sz="1800" dirty="0" smtClean="0">
                <a:cs typeface="Akhbar MT" pitchFamily="2" charset="-78"/>
              </a:rPr>
              <a:t>اسمة: يوسف بن متى او يوسفيوس فيلافيوس.</a:t>
            </a:r>
            <a:br>
              <a:rPr lang="ar-SA" sz="1800" dirty="0" smtClean="0">
                <a:cs typeface="Akhbar MT" pitchFamily="2" charset="-78"/>
              </a:rPr>
            </a:br>
            <a:r>
              <a:rPr lang="ar-SA" sz="1800" dirty="0" smtClean="0">
                <a:cs typeface="Akhbar MT" pitchFamily="2" charset="-78"/>
              </a:rPr>
              <a:t>مولدة: اورشليم عام 37م.</a:t>
            </a:r>
            <a:br>
              <a:rPr lang="ar-SA" sz="1800" dirty="0" smtClean="0">
                <a:cs typeface="Akhbar MT" pitchFamily="2" charset="-78"/>
              </a:rPr>
            </a:br>
            <a:r>
              <a:rPr lang="ar-SA" sz="1800" dirty="0" smtClean="0">
                <a:cs typeface="Akhbar MT" pitchFamily="2" charset="-78"/>
              </a:rPr>
              <a:t>وفاته: روما عام 98م(100)م</a:t>
            </a:r>
            <a:br>
              <a:rPr lang="ar-SA" sz="1800" dirty="0" smtClean="0">
                <a:cs typeface="Akhbar MT" pitchFamily="2" charset="-78"/>
              </a:rPr>
            </a:br>
            <a:r>
              <a:rPr lang="ar-SA" sz="1800" dirty="0" smtClean="0">
                <a:cs typeface="Akhbar MT" pitchFamily="2" charset="-78"/>
              </a:rPr>
              <a:t>الحدثة الاولى:</a:t>
            </a:r>
            <a:br>
              <a:rPr lang="ar-SA" sz="1800" dirty="0" smtClean="0">
                <a:cs typeface="Akhbar MT" pitchFamily="2" charset="-78"/>
              </a:rPr>
            </a:br>
            <a:r>
              <a:rPr lang="ar-SA" sz="1800" dirty="0" smtClean="0">
                <a:cs typeface="Akhbar MT" pitchFamily="2" charset="-78"/>
              </a:rPr>
              <a:t>ارسل الى روما في عام 64من المحكمة العليا عند اليهود (السنهدرين)للدفاع عن الاحبار الذين سجنوا  بامرمن المفوض الروماني, ونجح في مهمته ثم عاد الى القدس.</a:t>
            </a:r>
            <a:br>
              <a:rPr lang="ar-SA" sz="1800" dirty="0" smtClean="0">
                <a:cs typeface="Akhbar MT" pitchFamily="2" charset="-78"/>
              </a:rPr>
            </a:br>
            <a:r>
              <a:rPr lang="ar-SA" sz="1800" dirty="0" smtClean="0">
                <a:cs typeface="Akhbar MT" pitchFamily="2" charset="-78"/>
              </a:rPr>
              <a:t>الحدثة الثانية:</a:t>
            </a:r>
            <a:br>
              <a:rPr lang="ar-SA" sz="1800" dirty="0" smtClean="0">
                <a:cs typeface="Akhbar MT" pitchFamily="2" charset="-78"/>
              </a:rPr>
            </a:br>
            <a:r>
              <a:rPr lang="ar-SA" sz="1800" dirty="0" smtClean="0">
                <a:cs typeface="Akhbar MT" pitchFamily="2" charset="-78"/>
              </a:rPr>
              <a:t>اشتراك في ثورة ضد الرومان انتهت باسره  الاان القائد الروماني(فسبيان )انقذه ونال تقديره ثم صحب ابنة (تيوس)الى القدس عام 70 ثم عاد الى روما باسم (فيلا فيوس)باعتاره عبد تم تحريرهمن (فسبيان) ومنح الحقوق التي يستحقها.</a:t>
            </a:r>
            <a:br>
              <a:rPr lang="ar-SA" sz="1800" dirty="0" smtClean="0">
                <a:cs typeface="Akhbar MT" pitchFamily="2" charset="-78"/>
              </a:rPr>
            </a:br>
            <a:r>
              <a:rPr lang="ar-SA" sz="1800" dirty="0" smtClean="0">
                <a:cs typeface="Akhbar MT" pitchFamily="2" charset="-78"/>
              </a:rPr>
              <a:t>في روما كتب يوسف اليهودي كتبه المعرفة من اهمها:</a:t>
            </a:r>
            <a:br>
              <a:rPr lang="ar-SA" sz="1800" dirty="0" smtClean="0">
                <a:cs typeface="Akhbar MT" pitchFamily="2" charset="-78"/>
              </a:rPr>
            </a:br>
            <a:r>
              <a:rPr lang="ar-SA" sz="1800" dirty="0" smtClean="0">
                <a:cs typeface="Akhbar MT" pitchFamily="2" charset="-78"/>
              </a:rPr>
              <a:t>1- اثار اليهود.</a:t>
            </a:r>
            <a:br>
              <a:rPr lang="ar-SA" sz="1800" dirty="0" smtClean="0">
                <a:cs typeface="Akhbar MT" pitchFamily="2" charset="-78"/>
              </a:rPr>
            </a:br>
            <a:r>
              <a:rPr lang="ar-SA" sz="1800" dirty="0" smtClean="0">
                <a:cs typeface="Akhbar MT" pitchFamily="2" charset="-78"/>
              </a:rPr>
              <a:t>2- الحروب اليهودية في سبعة  اجزاء بالارمية ثم الى ترجم الى اليونانية.</a:t>
            </a:r>
            <a:br>
              <a:rPr lang="ar-SA" sz="1800" dirty="0" smtClean="0">
                <a:cs typeface="Akhbar MT" pitchFamily="2" charset="-78"/>
              </a:rPr>
            </a:br>
            <a:r>
              <a:rPr lang="ar-SA" sz="1800" dirty="0" smtClean="0">
                <a:cs typeface="Akhbar MT" pitchFamily="2" charset="-78"/>
              </a:rPr>
              <a:t>3- تاريخ اليهود القديم في(20 جزاء منذ با الخليقة وحتىم66).</a:t>
            </a:r>
            <a:br>
              <a:rPr lang="ar-SA" sz="1800" dirty="0" smtClean="0">
                <a:cs typeface="Akhbar MT" pitchFamily="2" charset="-78"/>
              </a:rPr>
            </a:br>
            <a:r>
              <a:rPr lang="ar-SA" sz="1800" dirty="0" smtClean="0">
                <a:cs typeface="Akhbar MT" pitchFamily="2" charset="-78"/>
              </a:rPr>
              <a:t>انه كان متحيز لقومة اليهود.</a:t>
            </a:r>
            <a:br>
              <a:rPr lang="ar-SA" sz="1800" dirty="0" smtClean="0">
                <a:cs typeface="Akhbar MT" pitchFamily="2" charset="-78"/>
              </a:rPr>
            </a:br>
            <a:r>
              <a:rPr lang="ar-SA" sz="1800" dirty="0" smtClean="0">
                <a:cs typeface="Akhbar MT" pitchFamily="2" charset="-78"/>
              </a:rPr>
              <a:t>رغبتة في ارضاء حماته من اباطرة الرومان واعتماده على كتاب العهد القديم في كتابتة</a:t>
            </a:r>
            <a:r>
              <a:rPr lang="ar-SA" sz="1800" dirty="0">
                <a:cs typeface="Akhbar MT" pitchFamily="2" charset="-78"/>
              </a:rPr>
              <a:t> </a:t>
            </a:r>
            <a:r>
              <a:rPr lang="ar-SA" sz="1800" dirty="0" smtClean="0">
                <a:cs typeface="Akhbar MT" pitchFamily="2" charset="-78"/>
              </a:rPr>
              <a:t>ومولفاته لها قيمة تاريخية بخاصة الفترة التي عصرها والحروب التي شارك بها تحتوي على معلومات عن العرب والانباط.وكان الانباط على ايامه يقطنون في منطقة واسعة تمتد من(نهلر الفرات—تتاخم الشام) الى البحر الاحمر .</a:t>
            </a:r>
            <a:br>
              <a:rPr lang="ar-SA" sz="1800" dirty="0" smtClean="0">
                <a:cs typeface="Akhbar MT" pitchFamily="2" charset="-78"/>
              </a:rPr>
            </a:br>
            <a:r>
              <a:rPr lang="ar-SA" sz="1800" dirty="0" smtClean="0">
                <a:cs typeface="Akhbar MT" pitchFamily="2" charset="-78"/>
              </a:rPr>
              <a:t>انه يعتبر بلاد العرب هي مملكة الانباط فقط.</a:t>
            </a:r>
            <a:br>
              <a:rPr lang="ar-SA" sz="1800" dirty="0" smtClean="0">
                <a:cs typeface="Akhbar MT" pitchFamily="2" charset="-78"/>
              </a:rPr>
            </a:br>
            <a:r>
              <a:rPr lang="ar-SA" sz="1800" dirty="0" smtClean="0">
                <a:cs typeface="Akhbar MT" pitchFamily="2" charset="-78"/>
              </a:rPr>
              <a:t/>
            </a:r>
            <a:br>
              <a:rPr lang="ar-SA" sz="1800" dirty="0" smtClean="0">
                <a:cs typeface="Akhbar MT" pitchFamily="2" charset="-78"/>
              </a:rPr>
            </a:br>
            <a:r>
              <a:rPr lang="ar-SA" sz="1800" dirty="0" smtClean="0"/>
              <a:t/>
            </a:r>
            <a:br>
              <a:rPr lang="ar-SA" sz="1800" dirty="0" smtClean="0"/>
            </a:br>
            <a:endParaRPr lang="ar-SA" sz="1800" dirty="0"/>
          </a:p>
        </p:txBody>
      </p:sp>
    </p:spTree>
    <p:extLst>
      <p:ext uri="{BB962C8B-B14F-4D97-AF65-F5344CB8AC3E}">
        <p14:creationId xmlns:p14="http://schemas.microsoft.com/office/powerpoint/2010/main" val="18083842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1"/>
          <p:cNvSpPr>
            <a:spLocks noGrp="1"/>
          </p:cNvSpPr>
          <p:nvPr>
            <p:ph type="title"/>
          </p:nvPr>
        </p:nvSpPr>
        <p:spPr>
          <a:xfrm>
            <a:off x="0" y="0"/>
            <a:ext cx="9144000" cy="504056"/>
          </a:xfrm>
        </p:spPr>
        <p:style>
          <a:lnRef idx="2">
            <a:schemeClr val="dk1"/>
          </a:lnRef>
          <a:fillRef idx="1">
            <a:schemeClr val="lt1"/>
          </a:fillRef>
          <a:effectRef idx="0">
            <a:schemeClr val="dk1"/>
          </a:effectRef>
          <a:fontRef idx="minor">
            <a:schemeClr val="dk1"/>
          </a:fontRef>
        </p:style>
        <p:txBody>
          <a:bodyPr>
            <a:normAutofit fontScale="90000"/>
          </a:bodyPr>
          <a:lstStyle/>
          <a:p>
            <a:pPr algn="r"/>
            <a:r>
              <a:rPr lang="ar-SA" sz="3600" b="1" dirty="0" smtClean="0">
                <a:latin typeface="Arabic Typesetting" panose="03020402040406030203" pitchFamily="66" charset="-78"/>
                <a:cs typeface="Arabic Typesetting" panose="03020402040406030203" pitchFamily="66" charset="-78"/>
              </a:rPr>
              <a:t>كتابات الرحالة اليونان والرومان</a:t>
            </a:r>
            <a:endParaRPr lang="ar-SA" sz="1400" b="1" dirty="0">
              <a:latin typeface="Arabic Typesetting" panose="03020402040406030203" pitchFamily="66" charset="-78"/>
              <a:cs typeface="Arabic Typesetting" panose="03020402040406030203" pitchFamily="66" charset="-78"/>
            </a:endParaRPr>
          </a:p>
        </p:txBody>
      </p:sp>
      <p:sp>
        <p:nvSpPr>
          <p:cNvPr id="9" name="عنوان 1"/>
          <p:cNvSpPr txBox="1">
            <a:spLocks/>
          </p:cNvSpPr>
          <p:nvPr/>
        </p:nvSpPr>
        <p:spPr>
          <a:xfrm>
            <a:off x="0" y="476672"/>
            <a:ext cx="9144000" cy="6381328"/>
          </a:xfrm>
          <a:prstGeom prst="rect">
            <a:avLst/>
          </a:prstGeom>
          <a:ln>
            <a:noFill/>
          </a:ln>
        </p:spPr>
        <p:style>
          <a:lnRef idx="2">
            <a:schemeClr val="dk1"/>
          </a:lnRef>
          <a:fillRef idx="1">
            <a:schemeClr val="lt1"/>
          </a:fillRef>
          <a:effectRef idx="0">
            <a:schemeClr val="dk1"/>
          </a:effectRef>
          <a:fontRef idx="minor">
            <a:schemeClr val="dk1"/>
          </a:fontRef>
        </p:style>
        <p:txBody>
          <a:bodyPr vert="horz" lIns="91440" tIns="45720" rIns="91440" bIns="45720" rtlCol="1" anchor="ctr">
            <a:normAutofit fontScale="90000" lnSpcReduction="20000"/>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285750" indent="-285750" algn="r">
              <a:buFont typeface="Wingdings" panose="05000000000000000000" pitchFamily="2" charset="2"/>
              <a:buChar char="ü"/>
            </a:pPr>
            <a:endParaRPr lang="ar-SA" sz="1600" b="1" dirty="0" smtClean="0">
              <a:latin typeface="Arabic Typesetting" panose="03020402040406030203" pitchFamily="66" charset="-78"/>
              <a:cs typeface="Akhbar MT" pitchFamily="2" charset="-78"/>
            </a:endParaRPr>
          </a:p>
          <a:p>
            <a:pPr marL="285750" indent="-285750" algn="r">
              <a:buFont typeface="Wingdings" panose="05000000000000000000" pitchFamily="2" charset="2"/>
              <a:buChar char="ü"/>
            </a:pPr>
            <a:endParaRPr lang="ar-SA" sz="1600" b="1" dirty="0">
              <a:latin typeface="Arabic Typesetting" panose="03020402040406030203" pitchFamily="66" charset="-78"/>
              <a:cs typeface="Akhbar MT" pitchFamily="2" charset="-78"/>
            </a:endParaRPr>
          </a:p>
          <a:p>
            <a:pPr marL="285750" indent="-285750" algn="r">
              <a:buFont typeface="Wingdings" panose="05000000000000000000" pitchFamily="2" charset="2"/>
              <a:buChar char="ü"/>
            </a:pPr>
            <a:endParaRPr lang="ar-SA" sz="1600" b="1" dirty="0" smtClean="0">
              <a:latin typeface="Arabic Typesetting" panose="03020402040406030203" pitchFamily="66" charset="-78"/>
              <a:cs typeface="Akhbar MT" pitchFamily="2" charset="-78"/>
            </a:endParaRPr>
          </a:p>
          <a:p>
            <a:pPr marL="285750" indent="-285750" algn="r">
              <a:buFont typeface="Wingdings" panose="05000000000000000000" pitchFamily="2" charset="2"/>
              <a:buChar char="ü"/>
            </a:pPr>
            <a:endParaRPr lang="ar-SA" sz="1600" b="1" dirty="0">
              <a:latin typeface="Arabic Typesetting" panose="03020402040406030203" pitchFamily="66" charset="-78"/>
              <a:cs typeface="Akhbar MT" pitchFamily="2" charset="-78"/>
            </a:endParaRPr>
          </a:p>
          <a:p>
            <a:pPr marL="285750" indent="-285750" algn="r">
              <a:buFont typeface="Wingdings" panose="05000000000000000000" pitchFamily="2" charset="2"/>
              <a:buChar char="ü"/>
            </a:pPr>
            <a:endParaRPr lang="ar-SA" sz="1600" b="1" dirty="0" smtClean="0">
              <a:latin typeface="Arabic Typesetting" panose="03020402040406030203" pitchFamily="66" charset="-78"/>
              <a:cs typeface="Akhbar MT" pitchFamily="2" charset="-78"/>
            </a:endParaRPr>
          </a:p>
          <a:p>
            <a:pPr marL="285750" indent="-285750" algn="r">
              <a:buFont typeface="Wingdings" panose="05000000000000000000" pitchFamily="2" charset="2"/>
              <a:buChar char="ü"/>
            </a:pPr>
            <a:endParaRPr lang="ar-SA" sz="1600" b="1" dirty="0" smtClean="0">
              <a:latin typeface="Arabic Typesetting" panose="03020402040406030203" pitchFamily="66" charset="-78"/>
              <a:cs typeface="Akhbar MT" pitchFamily="2" charset="-78"/>
            </a:endParaRPr>
          </a:p>
          <a:p>
            <a:pPr marL="285750" indent="-285750" algn="r">
              <a:buFont typeface="Wingdings" panose="05000000000000000000" pitchFamily="2" charset="2"/>
              <a:buChar char="ü"/>
            </a:pPr>
            <a:endParaRPr lang="ar-SA" sz="1600" b="1" dirty="0">
              <a:latin typeface="Arabic Typesetting" panose="03020402040406030203" pitchFamily="66" charset="-78"/>
              <a:cs typeface="Akhbar MT" pitchFamily="2" charset="-78"/>
            </a:endParaRPr>
          </a:p>
          <a:p>
            <a:pPr marL="285750" indent="-285750" algn="r">
              <a:buFont typeface="Wingdings" panose="05000000000000000000" pitchFamily="2" charset="2"/>
              <a:buChar char="ü"/>
            </a:pPr>
            <a:endParaRPr lang="ar-SA" sz="1600" b="1" dirty="0" smtClean="0">
              <a:latin typeface="Arabic Typesetting" panose="03020402040406030203" pitchFamily="66" charset="-78"/>
              <a:cs typeface="Akhbar MT" pitchFamily="2" charset="-78"/>
            </a:endParaRPr>
          </a:p>
          <a:p>
            <a:pPr marL="285750" indent="-285750" algn="r">
              <a:buFont typeface="Wingdings" panose="05000000000000000000" pitchFamily="2" charset="2"/>
              <a:buChar char="ü"/>
            </a:pPr>
            <a:endParaRPr lang="ar-SA" sz="1600" b="1" dirty="0">
              <a:latin typeface="Arabic Typesetting" panose="03020402040406030203" pitchFamily="66" charset="-78"/>
              <a:cs typeface="Akhbar MT" pitchFamily="2" charset="-78"/>
            </a:endParaRPr>
          </a:p>
          <a:p>
            <a:pPr marL="285750" indent="-285750" algn="r">
              <a:buFont typeface="Wingdings" panose="05000000000000000000" pitchFamily="2" charset="2"/>
              <a:buChar char="ü"/>
            </a:pPr>
            <a:endParaRPr lang="ar-SA" sz="1600" b="1" dirty="0" smtClean="0">
              <a:latin typeface="Arabic Typesetting" panose="03020402040406030203" pitchFamily="66" charset="-78"/>
              <a:cs typeface="Akhbar MT" pitchFamily="2" charset="-78"/>
            </a:endParaRPr>
          </a:p>
          <a:p>
            <a:pPr marL="285750" indent="-285750" algn="r">
              <a:buFont typeface="Wingdings" panose="05000000000000000000" pitchFamily="2" charset="2"/>
              <a:buChar char="ü"/>
            </a:pPr>
            <a:endParaRPr lang="ar-SA" sz="1600" b="1" dirty="0">
              <a:latin typeface="Arabic Typesetting" panose="03020402040406030203" pitchFamily="66" charset="-78"/>
              <a:cs typeface="Akhbar MT" pitchFamily="2" charset="-78"/>
            </a:endParaRPr>
          </a:p>
          <a:p>
            <a:pPr marL="285750" indent="-285750" algn="r">
              <a:buFont typeface="Wingdings" panose="05000000000000000000" pitchFamily="2" charset="2"/>
              <a:buChar char="ü"/>
            </a:pPr>
            <a:endParaRPr lang="ar-SA" sz="1600" b="1" dirty="0" smtClean="0">
              <a:latin typeface="Arabic Typesetting" panose="03020402040406030203" pitchFamily="66" charset="-78"/>
              <a:cs typeface="Akhbar MT" pitchFamily="2" charset="-78"/>
            </a:endParaRPr>
          </a:p>
          <a:p>
            <a:pPr marL="285750" indent="-285750" algn="r">
              <a:buFont typeface="Wingdings" panose="05000000000000000000" pitchFamily="2" charset="2"/>
              <a:buChar char="ü"/>
            </a:pPr>
            <a:endParaRPr lang="ar-SA" sz="1600" b="1" dirty="0">
              <a:latin typeface="Arabic Typesetting" panose="03020402040406030203" pitchFamily="66" charset="-78"/>
              <a:cs typeface="Akhbar MT" pitchFamily="2" charset="-78"/>
            </a:endParaRPr>
          </a:p>
          <a:p>
            <a:pPr marL="285750" indent="-285750" algn="r">
              <a:lnSpc>
                <a:spcPct val="110000"/>
              </a:lnSpc>
              <a:buFont typeface="Wingdings" panose="05000000000000000000" pitchFamily="2" charset="2"/>
              <a:buChar char="ü"/>
            </a:pPr>
            <a:r>
              <a:rPr lang="ar-SA" sz="1600" b="1" dirty="0" smtClean="0">
                <a:latin typeface="Arabic Typesetting" panose="03020402040406030203" pitchFamily="66" charset="-78"/>
                <a:cs typeface="Akhbar MT" pitchFamily="2" charset="-78"/>
              </a:rPr>
              <a:t>ان </a:t>
            </a:r>
            <a:r>
              <a:rPr lang="ar-SA" sz="2000" b="1" dirty="0" smtClean="0">
                <a:latin typeface="Arabic Typesetting" panose="03020402040406030203" pitchFamily="66" charset="-78"/>
                <a:cs typeface="Akhbar MT" pitchFamily="2" charset="-78"/>
              </a:rPr>
              <a:t>هذه الكتابات وان احتوت على اخطاء فيها معلومات تاريخية وجغرافية عن بلاد العرب قبل الاسلام .واسماء القبائل العربية واصحاب هذه المعلومات استقوا معلومتهم عن طريق الجنود اليونان والرومان الذين اشتراكو في الحملات الموجهة الى بلاد العرب ومن السياح الذين اختلطوا بقبائل العرب واقامو</a:t>
            </a:r>
            <a:r>
              <a:rPr lang="ar-SA" sz="2000" b="1" dirty="0">
                <a:latin typeface="Arabic Typesetting" panose="03020402040406030203" pitchFamily="66" charset="-78"/>
                <a:cs typeface="Akhbar MT" pitchFamily="2" charset="-78"/>
              </a:rPr>
              <a:t>ا</a:t>
            </a:r>
            <a:r>
              <a:rPr lang="ar-SA" sz="2000" b="1" dirty="0" smtClean="0">
                <a:latin typeface="Arabic Typesetting" panose="03020402040406030203" pitchFamily="66" charset="-78"/>
                <a:cs typeface="Akhbar MT" pitchFamily="2" charset="-78"/>
              </a:rPr>
              <a:t> فيها وخاصة بلاد الانباط والتجار والبحارة .</a:t>
            </a:r>
          </a:p>
          <a:p>
            <a:pPr marL="285750" indent="-285750" algn="r">
              <a:lnSpc>
                <a:spcPct val="200000"/>
              </a:lnSpc>
              <a:buFont typeface="Wingdings" panose="05000000000000000000" pitchFamily="2" charset="2"/>
              <a:buChar char="ü"/>
            </a:pPr>
            <a:r>
              <a:rPr lang="ar-SA" sz="2000" b="1" dirty="0" smtClean="0">
                <a:solidFill>
                  <a:srgbClr val="0070C0"/>
                </a:solidFill>
                <a:latin typeface="Arabic Typesetting" panose="03020402040406030203" pitchFamily="66" charset="-78"/>
                <a:cs typeface="Akhbar MT" pitchFamily="2" charset="-78"/>
              </a:rPr>
              <a:t>الاسكندرية من اهم المراكز التي تعني عناية خاصة بجامع المعلومات عن بلاد  العرب وعادت سكانها ليقدموها الى من يرغب من تجار البحر المتوسط.</a:t>
            </a:r>
          </a:p>
          <a:p>
            <a:pPr marL="285750" indent="-285750" algn="r">
              <a:lnSpc>
                <a:spcPct val="200000"/>
              </a:lnSpc>
              <a:buFont typeface="Wingdings" panose="05000000000000000000" pitchFamily="2" charset="2"/>
              <a:buChar char="ü"/>
            </a:pPr>
            <a:r>
              <a:rPr lang="ar-SA" sz="2000" b="1" dirty="0" smtClean="0">
                <a:solidFill>
                  <a:srgbClr val="92D050"/>
                </a:solidFill>
                <a:latin typeface="Arabic Typesetting" panose="03020402040406030203" pitchFamily="66" charset="-78"/>
                <a:cs typeface="Akhbar MT" pitchFamily="2" charset="-78"/>
              </a:rPr>
              <a:t>استقى الكتاب الاغريق والرومان معرفهم من المصادر العالمية.</a:t>
            </a:r>
          </a:p>
          <a:p>
            <a:pPr marL="285750" indent="-285750" algn="r">
              <a:buFont typeface="Wingdings" panose="05000000000000000000" pitchFamily="2" charset="2"/>
              <a:buChar char="ü"/>
            </a:pPr>
            <a:r>
              <a:rPr lang="ar-SA" sz="2000" b="1" dirty="0" smtClean="0">
                <a:solidFill>
                  <a:srgbClr val="92D050"/>
                </a:solidFill>
                <a:latin typeface="Arabic Typesetting" panose="03020402040406030203" pitchFamily="66" charset="-78"/>
                <a:cs typeface="Akhbar MT" pitchFamily="2" charset="-78"/>
              </a:rPr>
              <a:t>هؤلاء الكتاب الكلاسيكيين انما كانوا يحكمون على </a:t>
            </a:r>
            <a:r>
              <a:rPr lang="ar-SA" sz="2000" b="1" dirty="0" err="1" smtClean="0">
                <a:solidFill>
                  <a:srgbClr val="92D050"/>
                </a:solidFill>
                <a:latin typeface="Arabic Typesetting" panose="03020402040406030203" pitchFamily="66" charset="-78"/>
                <a:cs typeface="Akhbar MT" pitchFamily="2" charset="-78"/>
              </a:rPr>
              <a:t>مايرونة</a:t>
            </a:r>
            <a:r>
              <a:rPr lang="ar-SA" sz="2000" b="1" dirty="0" smtClean="0">
                <a:solidFill>
                  <a:srgbClr val="92D050"/>
                </a:solidFill>
                <a:latin typeface="Arabic Typesetting" panose="03020402040406030203" pitchFamily="66" charset="-78"/>
                <a:cs typeface="Akhbar MT" pitchFamily="2" charset="-78"/>
              </a:rPr>
              <a:t> </a:t>
            </a:r>
            <a:r>
              <a:rPr lang="ar-SA" sz="2000" b="1" dirty="0" err="1" smtClean="0">
                <a:solidFill>
                  <a:srgbClr val="92D050"/>
                </a:solidFill>
                <a:latin typeface="Arabic Typesetting" panose="03020402040406030203" pitchFamily="66" charset="-78"/>
                <a:cs typeface="Akhbar MT" pitchFamily="2" charset="-78"/>
              </a:rPr>
              <a:t>ويسمعونة</a:t>
            </a:r>
            <a:r>
              <a:rPr lang="ar-SA" sz="2000" b="1" dirty="0" smtClean="0">
                <a:solidFill>
                  <a:srgbClr val="92D050"/>
                </a:solidFill>
                <a:latin typeface="Arabic Typesetting" panose="03020402040406030203" pitchFamily="66" charset="-78"/>
                <a:cs typeface="Akhbar MT" pitchFamily="2" charset="-78"/>
              </a:rPr>
              <a:t> من وجهة نظرهم وعقليتهم واداركهم </a:t>
            </a:r>
            <a:r>
              <a:rPr lang="ar-SA" sz="2000" b="1" dirty="0" err="1" smtClean="0">
                <a:solidFill>
                  <a:srgbClr val="92D050"/>
                </a:solidFill>
                <a:latin typeface="Arabic Typesetting" panose="03020402040406030203" pitchFamily="66" charset="-78"/>
                <a:cs typeface="Akhbar MT" pitchFamily="2" charset="-78"/>
              </a:rPr>
              <a:t>وتاثرهم</a:t>
            </a:r>
            <a:r>
              <a:rPr lang="ar-SA" sz="2000" b="1" dirty="0" smtClean="0">
                <a:solidFill>
                  <a:srgbClr val="92D050"/>
                </a:solidFill>
                <a:latin typeface="Arabic Typesetting" panose="03020402040406030203" pitchFamily="66" charset="-78"/>
                <a:cs typeface="Akhbar MT" pitchFamily="2" charset="-78"/>
              </a:rPr>
              <a:t> بعادات بلادهم الدينية  لم يكونوا يعرفوا لغة البلاد.</a:t>
            </a:r>
          </a:p>
          <a:p>
            <a:pPr marL="285750" indent="-285750" algn="r">
              <a:lnSpc>
                <a:spcPct val="210000"/>
              </a:lnSpc>
              <a:buFont typeface="Wingdings" panose="05000000000000000000" pitchFamily="2" charset="2"/>
              <a:buChar char="ü"/>
            </a:pPr>
            <a:r>
              <a:rPr lang="ar-SA" sz="2000" b="1" dirty="0" smtClean="0">
                <a:solidFill>
                  <a:srgbClr val="FF0000"/>
                </a:solidFill>
                <a:latin typeface="Arabic Typesetting" panose="03020402040406030203" pitchFamily="66" charset="-78"/>
                <a:cs typeface="Akhbar MT" pitchFamily="2" charset="-78"/>
              </a:rPr>
              <a:t>اقدام العلماء الذين تحدثوا عن العرب:</a:t>
            </a:r>
          </a:p>
          <a:p>
            <a:pPr algn="r"/>
            <a:r>
              <a:rPr lang="ar-SA" sz="2000" b="1" dirty="0" smtClean="0">
                <a:solidFill>
                  <a:srgbClr val="FF0000"/>
                </a:solidFill>
                <a:latin typeface="Arabic Typesetting" panose="03020402040406030203" pitchFamily="66" charset="-78"/>
                <a:cs typeface="Akhbar MT" pitchFamily="2" charset="-78"/>
              </a:rPr>
              <a:t>1- </a:t>
            </a:r>
            <a:r>
              <a:rPr lang="ar-SA" sz="2000" b="1" dirty="0" err="1" smtClean="0">
                <a:solidFill>
                  <a:srgbClr val="FF0000"/>
                </a:solidFill>
                <a:latin typeface="Arabic Typesetting" panose="03020402040406030203" pitchFamily="66" charset="-78"/>
                <a:cs typeface="Akhbar MT" pitchFamily="2" charset="-78"/>
              </a:rPr>
              <a:t>إسكليوس</a:t>
            </a:r>
            <a:r>
              <a:rPr lang="ar-SA" sz="2000" b="1" dirty="0" smtClean="0">
                <a:solidFill>
                  <a:srgbClr val="FF0000"/>
                </a:solidFill>
                <a:latin typeface="Arabic Typesetting" panose="03020402040406030203" pitchFamily="66" charset="-78"/>
                <a:cs typeface="Akhbar MT" pitchFamily="2" charset="-78"/>
              </a:rPr>
              <a:t>(525-456)</a:t>
            </a:r>
          </a:p>
          <a:p>
            <a:pPr algn="r"/>
            <a:r>
              <a:rPr lang="ar-SA" sz="2000" b="1" dirty="0" smtClean="0">
                <a:solidFill>
                  <a:srgbClr val="FF0000"/>
                </a:solidFill>
                <a:latin typeface="Arabic Typesetting" panose="03020402040406030203" pitchFamily="66" charset="-78"/>
                <a:cs typeface="Akhbar MT" pitchFamily="2" charset="-78"/>
              </a:rPr>
              <a:t>2- هيرودوت(484-430)</a:t>
            </a:r>
          </a:p>
          <a:p>
            <a:pPr algn="r"/>
            <a:r>
              <a:rPr lang="ar-SA" sz="2000" b="1" dirty="0" smtClean="0">
                <a:solidFill>
                  <a:srgbClr val="FF0000"/>
                </a:solidFill>
                <a:latin typeface="Arabic Typesetting" panose="03020402040406030203" pitchFamily="66" charset="-78"/>
                <a:cs typeface="Akhbar MT" pitchFamily="2" charset="-78"/>
              </a:rPr>
              <a:t>3-  </a:t>
            </a:r>
            <a:r>
              <a:rPr lang="ar-SA" sz="2000" b="1" dirty="0" err="1" smtClean="0">
                <a:solidFill>
                  <a:srgbClr val="FF0000"/>
                </a:solidFill>
                <a:latin typeface="Arabic Typesetting" panose="03020402040406030203" pitchFamily="66" charset="-78"/>
                <a:cs typeface="Akhbar MT" pitchFamily="2" charset="-78"/>
              </a:rPr>
              <a:t>قمبيز</a:t>
            </a:r>
            <a:r>
              <a:rPr lang="ar-SA" sz="2000" b="1" dirty="0" smtClean="0">
                <a:solidFill>
                  <a:srgbClr val="FF0000"/>
                </a:solidFill>
                <a:latin typeface="Arabic Typesetting" panose="03020402040406030203" pitchFamily="66" charset="-78"/>
                <a:cs typeface="Akhbar MT" pitchFamily="2" charset="-78"/>
              </a:rPr>
              <a:t>(530- 522)</a:t>
            </a:r>
          </a:p>
          <a:p>
            <a:pPr algn="r"/>
            <a:r>
              <a:rPr lang="ar-SA" sz="2000" b="1" dirty="0" smtClean="0">
                <a:solidFill>
                  <a:schemeClr val="tx1"/>
                </a:solidFill>
                <a:latin typeface="Arabic Typesetting" panose="03020402040406030203" pitchFamily="66" charset="-78"/>
                <a:cs typeface="Akhbar MT" pitchFamily="2" charset="-78"/>
              </a:rPr>
              <a:t>انظر الجدول رقم 1</a:t>
            </a:r>
          </a:p>
          <a:p>
            <a:pPr algn="r"/>
            <a:endParaRPr lang="ar-SA" sz="2000" b="1" dirty="0" smtClean="0">
              <a:solidFill>
                <a:schemeClr val="tx1"/>
              </a:solidFill>
              <a:latin typeface="Arabic Typesetting" panose="03020402040406030203" pitchFamily="66" charset="-78"/>
              <a:cs typeface="Akhbar MT" pitchFamily="2" charset="-78"/>
            </a:endParaRPr>
          </a:p>
          <a:p>
            <a:pPr marL="285750" indent="-285750" algn="r">
              <a:buFont typeface="Wingdings" panose="05000000000000000000" pitchFamily="2" charset="2"/>
              <a:buChar char="ü"/>
            </a:pPr>
            <a:endParaRPr lang="ar-SA" sz="1600" b="1" dirty="0" smtClean="0">
              <a:solidFill>
                <a:schemeClr val="tx1"/>
              </a:solidFill>
              <a:latin typeface="Arabic Typesetting" panose="03020402040406030203" pitchFamily="66" charset="-78"/>
              <a:cs typeface="Akhbar MT" pitchFamily="2" charset="-78"/>
            </a:endParaRPr>
          </a:p>
          <a:p>
            <a:pPr marL="285750" indent="-285750" algn="r">
              <a:buFont typeface="Wingdings" panose="05000000000000000000" pitchFamily="2" charset="2"/>
              <a:buChar char="ü"/>
            </a:pPr>
            <a:endParaRPr lang="ar-SA" sz="1600" b="1" dirty="0">
              <a:solidFill>
                <a:srgbClr val="92D050"/>
              </a:solidFill>
              <a:latin typeface="Arabic Typesetting" panose="03020402040406030203" pitchFamily="66" charset="-78"/>
              <a:cs typeface="Akhbar MT" pitchFamily="2" charset="-78"/>
            </a:endParaRPr>
          </a:p>
          <a:p>
            <a:pPr marL="285750" indent="-285750" algn="r">
              <a:buFont typeface="Wingdings" panose="05000000000000000000" pitchFamily="2" charset="2"/>
              <a:buChar char="ü"/>
            </a:pPr>
            <a:endParaRPr lang="ar-SA" sz="1600" b="1" dirty="0" smtClean="0">
              <a:solidFill>
                <a:srgbClr val="FFFF00"/>
              </a:solidFill>
              <a:latin typeface="Arabic Typesetting" panose="03020402040406030203" pitchFamily="66" charset="-78"/>
              <a:cs typeface="Akhbar MT" pitchFamily="2" charset="-78"/>
            </a:endParaRPr>
          </a:p>
          <a:p>
            <a:pPr algn="r"/>
            <a:endParaRPr lang="ar-SA" sz="1600" b="1" dirty="0">
              <a:latin typeface="Arabic Typesetting" panose="03020402040406030203" pitchFamily="66" charset="-78"/>
              <a:cs typeface="Akhbar MT" pitchFamily="2" charset="-78"/>
            </a:endParaRPr>
          </a:p>
          <a:p>
            <a:pPr algn="r"/>
            <a:endParaRPr lang="ar-SA" sz="1600" b="1" dirty="0" smtClean="0">
              <a:latin typeface="Arabic Typesetting" panose="03020402040406030203" pitchFamily="66" charset="-78"/>
              <a:cs typeface="Akhbar MT" pitchFamily="2" charset="-78"/>
            </a:endParaRPr>
          </a:p>
          <a:p>
            <a:pPr algn="r"/>
            <a:endParaRPr lang="ar-SA" sz="1600" b="1" dirty="0">
              <a:latin typeface="Arabic Typesetting" panose="03020402040406030203" pitchFamily="66" charset="-78"/>
              <a:cs typeface="Akhbar MT" pitchFamily="2" charset="-78"/>
            </a:endParaRPr>
          </a:p>
          <a:p>
            <a:pPr algn="r"/>
            <a:endParaRPr lang="ar-SA" sz="1600" b="1" dirty="0" smtClean="0">
              <a:latin typeface="Arabic Typesetting" panose="03020402040406030203" pitchFamily="66" charset="-78"/>
              <a:cs typeface="Akhbar MT" pitchFamily="2" charset="-78"/>
            </a:endParaRPr>
          </a:p>
          <a:p>
            <a:pPr algn="r"/>
            <a:endParaRPr lang="ar-SA" sz="1600" b="1" dirty="0">
              <a:latin typeface="Arabic Typesetting" panose="03020402040406030203" pitchFamily="66" charset="-78"/>
              <a:cs typeface="Akhbar MT" pitchFamily="2" charset="-78"/>
            </a:endParaRPr>
          </a:p>
          <a:p>
            <a:pPr algn="r"/>
            <a:endParaRPr lang="ar-SA" sz="1600" b="1" dirty="0" smtClean="0">
              <a:latin typeface="Arabic Typesetting" panose="03020402040406030203" pitchFamily="66" charset="-78"/>
              <a:cs typeface="Akhbar MT" pitchFamily="2" charset="-78"/>
            </a:endParaRPr>
          </a:p>
          <a:p>
            <a:pPr algn="r"/>
            <a:endParaRPr lang="ar-SA" sz="1600" b="1" dirty="0">
              <a:latin typeface="Arabic Typesetting" panose="03020402040406030203" pitchFamily="66" charset="-78"/>
              <a:cs typeface="Akhbar MT" pitchFamily="2" charset="-78"/>
            </a:endParaRPr>
          </a:p>
          <a:p>
            <a:pPr algn="r"/>
            <a:endParaRPr lang="ar-SA" sz="1600" b="1" dirty="0" smtClean="0">
              <a:latin typeface="Arabic Typesetting" panose="03020402040406030203" pitchFamily="66" charset="-78"/>
              <a:cs typeface="Akhbar MT" pitchFamily="2" charset="-78"/>
            </a:endParaRPr>
          </a:p>
          <a:p>
            <a:pPr algn="r"/>
            <a:endParaRPr lang="ar-SA" sz="1600" b="1" dirty="0">
              <a:latin typeface="Arabic Typesetting" panose="03020402040406030203" pitchFamily="66" charset="-78"/>
              <a:cs typeface="Akhbar MT" pitchFamily="2" charset="-78"/>
            </a:endParaRPr>
          </a:p>
          <a:p>
            <a:pPr algn="r"/>
            <a:endParaRPr lang="ar-SA" sz="1600" b="1" dirty="0" smtClean="0">
              <a:latin typeface="Arabic Typesetting" panose="03020402040406030203" pitchFamily="66" charset="-78"/>
              <a:cs typeface="Akhbar MT" pitchFamily="2" charset="-78"/>
            </a:endParaRPr>
          </a:p>
          <a:p>
            <a:pPr algn="r"/>
            <a:endParaRPr lang="ar-SA" sz="1600" b="1" dirty="0">
              <a:latin typeface="Arabic Typesetting" panose="03020402040406030203" pitchFamily="66" charset="-78"/>
              <a:cs typeface="Akhbar MT" pitchFamily="2" charset="-78"/>
            </a:endParaRPr>
          </a:p>
          <a:p>
            <a:pPr algn="r"/>
            <a:endParaRPr lang="ar-SA" sz="1600" b="1" dirty="0" smtClean="0">
              <a:latin typeface="Arabic Typesetting" panose="03020402040406030203" pitchFamily="66" charset="-78"/>
              <a:cs typeface="Akhbar MT" pitchFamily="2" charset="-78"/>
            </a:endParaRPr>
          </a:p>
          <a:p>
            <a:pPr algn="r"/>
            <a:endParaRPr lang="ar-SA" sz="1600" b="1" dirty="0">
              <a:latin typeface="Arabic Typesetting" panose="03020402040406030203" pitchFamily="66" charset="-78"/>
              <a:cs typeface="Akhbar MT" pitchFamily="2" charset="-78"/>
            </a:endParaRPr>
          </a:p>
          <a:p>
            <a:pPr algn="r"/>
            <a:endParaRPr lang="ar-SA" sz="1600" b="1" dirty="0" smtClean="0">
              <a:latin typeface="Arabic Typesetting" panose="03020402040406030203" pitchFamily="66" charset="-78"/>
              <a:cs typeface="Akhbar MT" pitchFamily="2" charset="-78"/>
            </a:endParaRPr>
          </a:p>
          <a:p>
            <a:pPr algn="r"/>
            <a:endParaRPr lang="ar-SA" sz="1600" b="1" dirty="0">
              <a:latin typeface="Arabic Typesetting" panose="03020402040406030203" pitchFamily="66" charset="-78"/>
              <a:cs typeface="Akhbar MT" pitchFamily="2" charset="-78"/>
            </a:endParaRPr>
          </a:p>
          <a:p>
            <a:pPr algn="r"/>
            <a:endParaRPr lang="ar-SA" sz="1600" b="1" dirty="0" smtClean="0">
              <a:latin typeface="Arabic Typesetting" panose="03020402040406030203" pitchFamily="66" charset="-78"/>
              <a:cs typeface="Akhbar MT" pitchFamily="2" charset="-78"/>
            </a:endParaRPr>
          </a:p>
          <a:p>
            <a:pPr algn="r"/>
            <a:endParaRPr lang="ar-SA" sz="1600" b="1" dirty="0">
              <a:latin typeface="Arabic Typesetting" panose="03020402040406030203" pitchFamily="66" charset="-78"/>
              <a:cs typeface="Akhbar MT" pitchFamily="2" charset="-78"/>
            </a:endParaRPr>
          </a:p>
          <a:p>
            <a:pPr algn="r"/>
            <a:endParaRPr lang="ar-SA" sz="1600" b="1" dirty="0" smtClean="0">
              <a:latin typeface="Arabic Typesetting" panose="03020402040406030203" pitchFamily="66" charset="-78"/>
              <a:cs typeface="Akhbar MT" pitchFamily="2" charset="-78"/>
            </a:endParaRPr>
          </a:p>
          <a:p>
            <a:pPr algn="r"/>
            <a:endParaRPr lang="ar-SA" sz="1600" b="1" dirty="0">
              <a:latin typeface="Arabic Typesetting" panose="03020402040406030203" pitchFamily="66" charset="-78"/>
              <a:cs typeface="Akhbar MT" pitchFamily="2" charset="-78"/>
            </a:endParaRPr>
          </a:p>
        </p:txBody>
      </p:sp>
    </p:spTree>
    <p:extLst>
      <p:ext uri="{BB962C8B-B14F-4D97-AF65-F5344CB8AC3E}">
        <p14:creationId xmlns:p14="http://schemas.microsoft.com/office/powerpoint/2010/main" val="3812417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جدول 3"/>
          <p:cNvGraphicFramePr>
            <a:graphicFrameLocks noGrp="1"/>
          </p:cNvGraphicFramePr>
          <p:nvPr>
            <p:extLst>
              <p:ext uri="{D42A27DB-BD31-4B8C-83A1-F6EECF244321}">
                <p14:modId xmlns:p14="http://schemas.microsoft.com/office/powerpoint/2010/main" val="3723745610"/>
              </p:ext>
            </p:extLst>
          </p:nvPr>
        </p:nvGraphicFramePr>
        <p:xfrm>
          <a:off x="1" y="0"/>
          <a:ext cx="9143998" cy="6858000"/>
        </p:xfrm>
        <a:graphic>
          <a:graphicData uri="http://schemas.openxmlformats.org/drawingml/2006/table">
            <a:tbl>
              <a:tblPr rtl="1" firstRow="1" bandRow="1">
                <a:tableStyleId>{5C22544A-7EE6-4342-B048-85BDC9FD1C3A}</a:tableStyleId>
              </a:tblPr>
              <a:tblGrid>
                <a:gridCol w="2303258"/>
                <a:gridCol w="3324808"/>
                <a:gridCol w="3515932"/>
              </a:tblGrid>
              <a:tr h="249093">
                <a:tc>
                  <a:txBody>
                    <a:bodyPr/>
                    <a:lstStyle/>
                    <a:p>
                      <a:pPr algn="r" rtl="1">
                        <a:lnSpc>
                          <a:spcPct val="100000"/>
                        </a:lnSpc>
                      </a:pPr>
                      <a:r>
                        <a:rPr lang="ar-SA" sz="800" b="0" dirty="0" smtClean="0"/>
                        <a:t>اسم العلم</a:t>
                      </a:r>
                      <a:endParaRPr lang="ar-SA" sz="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00000"/>
                        </a:lnSpc>
                      </a:pPr>
                      <a:r>
                        <a:rPr lang="ar-SA" sz="800" dirty="0" smtClean="0"/>
                        <a:t>مؤلفاته</a:t>
                      </a:r>
                      <a:endParaRPr lang="ar-SA" sz="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00000"/>
                        </a:lnSpc>
                      </a:pPr>
                      <a:r>
                        <a:rPr lang="ar-SA" sz="800" dirty="0" smtClean="0"/>
                        <a:t>معلومات</a:t>
                      </a:r>
                      <a:r>
                        <a:rPr lang="ar-SA" sz="800" baseline="0" dirty="0" smtClean="0"/>
                        <a:t> اضافية</a:t>
                      </a:r>
                      <a:endParaRPr lang="ar-SA" sz="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64283">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800" b="0" dirty="0" smtClean="0">
                          <a:solidFill>
                            <a:schemeClr val="tx1"/>
                          </a:solidFill>
                          <a:latin typeface="Arabic Typesetting" panose="03020402040406030203" pitchFamily="66" charset="-78"/>
                          <a:cs typeface="Akhbar MT" pitchFamily="2" charset="-78"/>
                        </a:rPr>
                        <a:t>هيرودوت(484-430)</a:t>
                      </a:r>
                    </a:p>
                    <a:p>
                      <a:pPr algn="r" rtl="1">
                        <a:lnSpc>
                          <a:spcPct val="100000"/>
                        </a:lnSpc>
                      </a:pPr>
                      <a:endParaRPr lang="ar-SA" sz="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800" b="0" dirty="0" smtClean="0"/>
                        <a:t>اول عرض ترحيبي عن مصر والذ</a:t>
                      </a:r>
                      <a:r>
                        <a:rPr lang="ar-SA" sz="800" b="0" baseline="0" dirty="0" smtClean="0"/>
                        <a:t> ي باقي سليمان حتى اليوم+ </a:t>
                      </a:r>
                      <a:r>
                        <a:rPr lang="ar-SA" sz="800" b="0" baseline="0" dirty="0" err="1" smtClean="0"/>
                        <a:t>كتابةالثاني</a:t>
                      </a:r>
                      <a:r>
                        <a:rPr lang="ar-SA" sz="800" b="0" baseline="0" dirty="0" smtClean="0"/>
                        <a:t>(</a:t>
                      </a:r>
                      <a:r>
                        <a:rPr lang="ar-SA" sz="800" b="0" baseline="0" dirty="0" err="1" smtClean="0"/>
                        <a:t>يوتربي</a:t>
                      </a:r>
                      <a:r>
                        <a:rPr lang="ar-SA" sz="800" b="0" baseline="0" dirty="0" smtClean="0"/>
                        <a:t>)+روية ملحمة الكفاح بين الفرس </a:t>
                      </a:r>
                      <a:r>
                        <a:rPr lang="ar-SA" sz="800" b="0" baseline="0" dirty="0" err="1" smtClean="0"/>
                        <a:t>والهلينين</a:t>
                      </a:r>
                      <a:endParaRPr lang="ar-SA" sz="800" b="0" dirty="0" smtClean="0"/>
                    </a:p>
                    <a:p>
                      <a:pPr algn="r" rtl="1">
                        <a:lnSpc>
                          <a:spcPct val="100000"/>
                        </a:lnSpc>
                      </a:pPr>
                      <a:endParaRPr lang="ar-SA" sz="800" b="0" dirty="0"/>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00000"/>
                        </a:lnSpc>
                      </a:pPr>
                      <a:r>
                        <a:rPr lang="ar-SA" sz="800" b="0" dirty="0" smtClean="0"/>
                        <a:t>كتابه</a:t>
                      </a:r>
                      <a:r>
                        <a:rPr lang="ar-SA" sz="800" b="0" baseline="0" dirty="0" smtClean="0"/>
                        <a:t> غير مطرد </a:t>
                      </a:r>
                      <a:r>
                        <a:rPr lang="ar-SA" sz="800" b="0" baseline="0" dirty="0" err="1" smtClean="0"/>
                        <a:t>وقصصي+ميلة</a:t>
                      </a:r>
                      <a:r>
                        <a:rPr lang="ar-SA" sz="800" b="0" baseline="0" dirty="0" smtClean="0"/>
                        <a:t> الى الانحراف الذي تسلسل الى </a:t>
                      </a:r>
                      <a:r>
                        <a:rPr lang="ar-SA" sz="800" b="0" baseline="0" dirty="0" err="1" smtClean="0"/>
                        <a:t>رويتة+ذكر</a:t>
                      </a:r>
                      <a:r>
                        <a:rPr lang="ar-SA" sz="800" b="0" baseline="0" dirty="0" smtClean="0"/>
                        <a:t> الحروب التي درت بين</a:t>
                      </a:r>
                    </a:p>
                    <a:p>
                      <a:pPr marL="0" marR="0" indent="0" algn="r" defTabSz="914400" rtl="1" eaLnBrk="1" fontAlgn="auto" latinLnBrk="0" hangingPunct="1">
                        <a:lnSpc>
                          <a:spcPct val="100000"/>
                        </a:lnSpc>
                        <a:spcBef>
                          <a:spcPts val="0"/>
                        </a:spcBef>
                        <a:spcAft>
                          <a:spcPts val="0"/>
                        </a:spcAft>
                        <a:buClrTx/>
                        <a:buSzTx/>
                        <a:buFontTx/>
                        <a:buNone/>
                        <a:tabLst/>
                        <a:defRPr/>
                      </a:pPr>
                      <a:r>
                        <a:rPr lang="ar-SA" sz="800" b="0" baseline="0" dirty="0" smtClean="0"/>
                        <a:t>فارس ومصر على </a:t>
                      </a:r>
                      <a:r>
                        <a:rPr lang="ar-SA" sz="800" b="0" baseline="0" dirty="0" err="1" smtClean="0"/>
                        <a:t>ايامالملك</a:t>
                      </a:r>
                      <a:r>
                        <a:rPr lang="ar-SA" sz="800" b="0" baseline="0" dirty="0" smtClean="0"/>
                        <a:t> </a:t>
                      </a:r>
                      <a:r>
                        <a:rPr lang="ar-SA" sz="800" b="0" i="0" baseline="0" dirty="0" err="1" smtClean="0"/>
                        <a:t>الفارسي</a:t>
                      </a:r>
                      <a:r>
                        <a:rPr lang="ar-SA" sz="800" b="0" dirty="0" err="1" smtClean="0">
                          <a:solidFill>
                            <a:schemeClr val="tx1"/>
                          </a:solidFill>
                          <a:latin typeface="Arabic Typesetting" panose="03020402040406030203" pitchFamily="66" charset="-78"/>
                          <a:cs typeface="Akhbar MT" pitchFamily="2" charset="-78"/>
                        </a:rPr>
                        <a:t>قمبيز</a:t>
                      </a:r>
                      <a:r>
                        <a:rPr lang="ar-SA" sz="800" b="0" dirty="0" smtClean="0">
                          <a:solidFill>
                            <a:schemeClr val="tx1"/>
                          </a:solidFill>
                          <a:latin typeface="Arabic Typesetting" panose="03020402040406030203" pitchFamily="66" charset="-78"/>
                          <a:cs typeface="Akhbar MT" pitchFamily="2" charset="-78"/>
                        </a:rPr>
                        <a:t>(530- 522)</a:t>
                      </a:r>
                    </a:p>
                    <a:p>
                      <a:pPr marL="0" marR="0" indent="0" algn="r" defTabSz="914400" rtl="1" eaLnBrk="1" fontAlgn="auto" latinLnBrk="0" hangingPunct="1">
                        <a:lnSpc>
                          <a:spcPct val="100000"/>
                        </a:lnSpc>
                        <a:spcBef>
                          <a:spcPts val="0"/>
                        </a:spcBef>
                        <a:spcAft>
                          <a:spcPts val="0"/>
                        </a:spcAft>
                        <a:buClrTx/>
                        <a:buSzTx/>
                        <a:buFontTx/>
                        <a:buNone/>
                        <a:tabLst/>
                        <a:defRPr/>
                      </a:pPr>
                      <a:r>
                        <a:rPr lang="ar-SA" sz="800" b="0" dirty="0" smtClean="0">
                          <a:solidFill>
                            <a:schemeClr val="tx1"/>
                          </a:solidFill>
                          <a:latin typeface="Arabic Typesetting" panose="03020402040406030203" pitchFamily="66" charset="-78"/>
                          <a:cs typeface="Akhbar MT" pitchFamily="2" charset="-78"/>
                        </a:rPr>
                        <a:t>سمعة </a:t>
                      </a:r>
                      <a:r>
                        <a:rPr lang="ar-SA" sz="800" b="0" dirty="0" err="1" smtClean="0">
                          <a:solidFill>
                            <a:schemeClr val="tx1"/>
                          </a:solidFill>
                          <a:latin typeface="Arabic Typesetting" panose="03020402040406030203" pitchFamily="66" charset="-78"/>
                          <a:cs typeface="Akhbar MT" pitchFamily="2" charset="-78"/>
                        </a:rPr>
                        <a:t>هيردوات</a:t>
                      </a:r>
                      <a:r>
                        <a:rPr lang="ar-SA" sz="800" b="0" dirty="0" smtClean="0">
                          <a:solidFill>
                            <a:schemeClr val="tx1"/>
                          </a:solidFill>
                          <a:latin typeface="Arabic Typesetting" panose="03020402040406030203" pitchFamily="66" charset="-78"/>
                          <a:cs typeface="Akhbar MT" pitchFamily="2" charset="-78"/>
                        </a:rPr>
                        <a:t> الطيبة في عالم</a:t>
                      </a:r>
                      <a:r>
                        <a:rPr lang="ar-SA" sz="800" b="0" baseline="0" dirty="0" smtClean="0">
                          <a:solidFill>
                            <a:schemeClr val="tx1"/>
                          </a:solidFill>
                          <a:latin typeface="Arabic Typesetting" panose="03020402040406030203" pitchFamily="66" charset="-78"/>
                          <a:cs typeface="Akhbar MT" pitchFamily="2" charset="-78"/>
                        </a:rPr>
                        <a:t> التاريخ.</a:t>
                      </a:r>
                    </a:p>
                    <a:p>
                      <a:pPr marL="0" marR="0" indent="0" algn="r" defTabSz="914400" rtl="1" eaLnBrk="1" fontAlgn="auto" latinLnBrk="0" hangingPunct="1">
                        <a:lnSpc>
                          <a:spcPct val="100000"/>
                        </a:lnSpc>
                        <a:spcBef>
                          <a:spcPts val="0"/>
                        </a:spcBef>
                        <a:spcAft>
                          <a:spcPts val="0"/>
                        </a:spcAft>
                        <a:buClrTx/>
                        <a:buSzTx/>
                        <a:buFontTx/>
                        <a:buNone/>
                        <a:tabLst/>
                        <a:defRPr/>
                      </a:pPr>
                      <a:r>
                        <a:rPr lang="ar-SA" sz="800" b="0" baseline="0" dirty="0" smtClean="0">
                          <a:solidFill>
                            <a:schemeClr val="tx1"/>
                          </a:solidFill>
                          <a:latin typeface="Arabic Typesetting" panose="03020402040406030203" pitchFamily="66" charset="-78"/>
                          <a:cs typeface="Akhbar MT" pitchFamily="2" charset="-78"/>
                        </a:rPr>
                        <a:t>دعاة (سيشرون)  بابي التاريخ.+ </a:t>
                      </a:r>
                      <a:r>
                        <a:rPr lang="ar-SA" sz="800" b="0" baseline="0" dirty="0" err="1" smtClean="0">
                          <a:solidFill>
                            <a:schemeClr val="tx1"/>
                          </a:solidFill>
                          <a:latin typeface="Arabic Typesetting" panose="03020402040406030203" pitchFamily="66" charset="-78"/>
                          <a:cs typeface="Akhbar MT" pitchFamily="2" charset="-78"/>
                        </a:rPr>
                        <a:t>تاثر</a:t>
                      </a:r>
                      <a:r>
                        <a:rPr lang="ar-SA" sz="800" b="0" baseline="0" dirty="0" smtClean="0">
                          <a:solidFill>
                            <a:schemeClr val="tx1"/>
                          </a:solidFill>
                          <a:latin typeface="Arabic Typesetting" panose="03020402040406030203" pitchFamily="66" charset="-78"/>
                          <a:cs typeface="Akhbar MT" pitchFamily="2" charset="-78"/>
                        </a:rPr>
                        <a:t>  </a:t>
                      </a:r>
                      <a:r>
                        <a:rPr lang="ar-SA" sz="800" b="0" baseline="0" dirty="0" err="1" smtClean="0">
                          <a:solidFill>
                            <a:schemeClr val="tx1"/>
                          </a:solidFill>
                          <a:latin typeface="Arabic Typesetting" panose="03020402040406030203" pitchFamily="66" charset="-78"/>
                          <a:cs typeface="Akhbar MT" pitchFamily="2" charset="-78"/>
                        </a:rPr>
                        <a:t>بالافكار</a:t>
                      </a:r>
                      <a:r>
                        <a:rPr lang="ar-SA" sz="800" b="0" baseline="0" dirty="0" smtClean="0">
                          <a:solidFill>
                            <a:schemeClr val="tx1"/>
                          </a:solidFill>
                          <a:latin typeface="Arabic Typesetting" panose="03020402040406030203" pitchFamily="66" charset="-78"/>
                          <a:cs typeface="Akhbar MT" pitchFamily="2" charset="-78"/>
                        </a:rPr>
                        <a:t> الساذجة التي سادت </a:t>
                      </a:r>
                      <a:r>
                        <a:rPr lang="ar-SA" sz="800" b="0" baseline="0" dirty="0" err="1" smtClean="0">
                          <a:solidFill>
                            <a:schemeClr val="tx1"/>
                          </a:solidFill>
                          <a:latin typeface="Arabic Typesetting" panose="03020402040406030203" pitchFamily="66" charset="-78"/>
                          <a:cs typeface="Akhbar MT" pitchFamily="2" charset="-78"/>
                        </a:rPr>
                        <a:t>عصرة+قصصه</a:t>
                      </a:r>
                      <a:r>
                        <a:rPr lang="ar-SA" sz="800" b="0" baseline="0" dirty="0" smtClean="0">
                          <a:solidFill>
                            <a:schemeClr val="tx1"/>
                          </a:solidFill>
                          <a:latin typeface="Arabic Typesetting" panose="03020402040406030203" pitchFamily="66" charset="-78"/>
                          <a:cs typeface="Akhbar MT" pitchFamily="2" charset="-78"/>
                        </a:rPr>
                        <a:t> فيها الكثير من الساذجة+ هو التراث الشعبي معايرة غير دقيقة </a:t>
                      </a:r>
                      <a:r>
                        <a:rPr lang="ar-SA" sz="800" b="0" baseline="0" dirty="0" err="1" smtClean="0">
                          <a:solidFill>
                            <a:schemeClr val="tx1"/>
                          </a:solidFill>
                          <a:latin typeface="Arabic Typesetting" panose="03020402040406030203" pitchFamily="66" charset="-78"/>
                          <a:cs typeface="Akhbar MT" pitchFamily="2" charset="-78"/>
                        </a:rPr>
                        <a:t>وتاكيد</a:t>
                      </a:r>
                      <a:r>
                        <a:rPr lang="ar-SA" sz="800" b="0" baseline="0" dirty="0" smtClean="0">
                          <a:solidFill>
                            <a:schemeClr val="tx1"/>
                          </a:solidFill>
                          <a:latin typeface="Arabic Typesetting" panose="03020402040406030203" pitchFamily="66" charset="-78"/>
                          <a:cs typeface="Akhbar MT" pitchFamily="2" charset="-78"/>
                        </a:rPr>
                        <a:t> النواة </a:t>
                      </a:r>
                      <a:r>
                        <a:rPr lang="ar-SA" sz="800" b="0" baseline="0" dirty="0" err="1" smtClean="0">
                          <a:solidFill>
                            <a:schemeClr val="tx1"/>
                          </a:solidFill>
                          <a:latin typeface="Arabic Typesetting" panose="03020402040406030203" pitchFamily="66" charset="-78"/>
                          <a:cs typeface="Akhbar MT" pitchFamily="2" charset="-78"/>
                        </a:rPr>
                        <a:t>الحقيقية+امتلات</a:t>
                      </a:r>
                      <a:r>
                        <a:rPr lang="ar-SA" sz="800" b="0" baseline="0" dirty="0" smtClean="0">
                          <a:solidFill>
                            <a:schemeClr val="tx1"/>
                          </a:solidFill>
                          <a:latin typeface="Arabic Typesetting" panose="03020402040406030203" pitchFamily="66" charset="-78"/>
                          <a:cs typeface="Akhbar MT" pitchFamily="2" charset="-78"/>
                        </a:rPr>
                        <a:t>   بالمبالغة والتحريف.</a:t>
                      </a:r>
                      <a:endParaRPr lang="ar-SA" sz="800" b="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431">
                <a:tc>
                  <a:txBody>
                    <a:bodyPr/>
                    <a:lstStyle/>
                    <a:p>
                      <a:pPr algn="r" rtl="1">
                        <a:lnSpc>
                          <a:spcPct val="100000"/>
                        </a:lnSpc>
                      </a:pPr>
                      <a:r>
                        <a:rPr lang="ar-SA" sz="800" b="0" dirty="0" err="1" smtClean="0">
                          <a:solidFill>
                            <a:schemeClr val="tx1"/>
                          </a:solidFill>
                        </a:rPr>
                        <a:t>ثيو</a:t>
                      </a:r>
                      <a:r>
                        <a:rPr lang="ar-SA" sz="800" b="0" baseline="0" dirty="0" smtClean="0">
                          <a:solidFill>
                            <a:schemeClr val="tx1"/>
                          </a:solidFill>
                        </a:rPr>
                        <a:t> فراست(371-287)</a:t>
                      </a:r>
                      <a:endParaRPr lang="ar-SA" sz="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00000"/>
                        </a:lnSpc>
                      </a:pPr>
                      <a:endParaRPr lang="ar-SA" sz="800" b="0" dirty="0"/>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00000"/>
                        </a:lnSpc>
                      </a:pPr>
                      <a:r>
                        <a:rPr lang="ar-SA" sz="800" b="0" dirty="0" smtClean="0"/>
                        <a:t>تطرق</a:t>
                      </a:r>
                      <a:r>
                        <a:rPr lang="ar-SA" sz="800" b="0" baseline="0" dirty="0" smtClean="0"/>
                        <a:t> في </a:t>
                      </a:r>
                      <a:r>
                        <a:rPr lang="ar-SA" sz="800" b="0" baseline="0" dirty="0" err="1" smtClean="0"/>
                        <a:t>كتابتة</a:t>
                      </a:r>
                      <a:r>
                        <a:rPr lang="ar-SA" sz="800" b="0" baseline="0" dirty="0" smtClean="0"/>
                        <a:t> عن </a:t>
                      </a:r>
                      <a:r>
                        <a:rPr lang="ar-SA" sz="800" b="0" baseline="0" dirty="0" err="1" smtClean="0"/>
                        <a:t>احاديثة</a:t>
                      </a:r>
                      <a:r>
                        <a:rPr lang="ar-SA" sz="800" b="0" baseline="0" dirty="0" smtClean="0"/>
                        <a:t> عن ا لنباتات  الى ذكر بلاد العرب وبخاصة الجنوبية + اهم المناطق التي تصدر التمر واللبان والبخور.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9093">
                <a:tc>
                  <a:txBody>
                    <a:bodyPr/>
                    <a:lstStyle/>
                    <a:p>
                      <a:pPr algn="r">
                        <a:lnSpc>
                          <a:spcPct val="100000"/>
                        </a:lnSpc>
                      </a:pPr>
                      <a:r>
                        <a:rPr lang="ar-SA" sz="800" b="0" dirty="0" err="1" smtClean="0">
                          <a:solidFill>
                            <a:schemeClr val="tx1"/>
                          </a:solidFill>
                          <a:latin typeface="Arabic Typesetting" panose="03020402040406030203" pitchFamily="66" charset="-78"/>
                          <a:cs typeface="Akhbar MT" pitchFamily="2" charset="-78"/>
                        </a:rPr>
                        <a:t>ايراتو</a:t>
                      </a:r>
                      <a:r>
                        <a:rPr lang="ar-SA" sz="800" b="0" baseline="0" dirty="0" smtClean="0">
                          <a:solidFill>
                            <a:schemeClr val="tx1"/>
                          </a:solidFill>
                          <a:latin typeface="Arabic Typesetting" panose="03020402040406030203" pitchFamily="66" charset="-78"/>
                          <a:cs typeface="Akhbar MT" pitchFamily="2" charset="-78"/>
                        </a:rPr>
                        <a:t> </a:t>
                      </a:r>
                      <a:r>
                        <a:rPr lang="ar-SA" sz="800" b="0" baseline="0" dirty="0" err="1" smtClean="0">
                          <a:solidFill>
                            <a:schemeClr val="tx1"/>
                          </a:solidFill>
                          <a:latin typeface="Arabic Typesetting" panose="03020402040406030203" pitchFamily="66" charset="-78"/>
                          <a:cs typeface="Akhbar MT" pitchFamily="2" charset="-78"/>
                        </a:rPr>
                        <a:t>سثينيس</a:t>
                      </a:r>
                      <a:r>
                        <a:rPr lang="ar-SA" sz="800" b="0" baseline="0" dirty="0" smtClean="0">
                          <a:solidFill>
                            <a:schemeClr val="tx1"/>
                          </a:solidFill>
                          <a:latin typeface="Arabic Typesetting" panose="03020402040406030203" pitchFamily="66" charset="-78"/>
                          <a:cs typeface="Akhbar MT" pitchFamily="2" charset="-78"/>
                        </a:rPr>
                        <a:t>(276-194)</a:t>
                      </a:r>
                      <a:endParaRPr lang="ar-SA" sz="800" b="0" dirty="0" smtClean="0">
                        <a:solidFill>
                          <a:schemeClr val="tx1"/>
                        </a:solidFill>
                        <a:latin typeface="Arabic Typesetting" panose="03020402040406030203" pitchFamily="66" charset="-78"/>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00000"/>
                        </a:lnSpc>
                      </a:pPr>
                      <a:endParaRPr lang="ar-SA" sz="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00000"/>
                        </a:lnSpc>
                      </a:pPr>
                      <a:r>
                        <a:rPr lang="ar-SA" sz="800" b="0" dirty="0" err="1" smtClean="0"/>
                        <a:t>افادمن</a:t>
                      </a:r>
                      <a:r>
                        <a:rPr lang="ar-SA" sz="800" b="0" dirty="0" smtClean="0"/>
                        <a:t> الكتاب اليونان </a:t>
                      </a:r>
                      <a:r>
                        <a:rPr lang="ar-SA" sz="800" b="0" baseline="0" dirty="0" smtClean="0"/>
                        <a:t> كما يبدو في جغرافية </a:t>
                      </a:r>
                      <a:r>
                        <a:rPr lang="ar-SA" sz="800" b="0" baseline="0" dirty="0" err="1" smtClean="0"/>
                        <a:t>سترابو</a:t>
                      </a:r>
                      <a:endParaRPr lang="ar-SA" sz="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431">
                <a:tc>
                  <a:txBody>
                    <a:bodyPr/>
                    <a:lstStyle/>
                    <a:p>
                      <a:pPr algn="r" rtl="1">
                        <a:lnSpc>
                          <a:spcPct val="100000"/>
                        </a:lnSpc>
                      </a:pPr>
                      <a:r>
                        <a:rPr lang="ar-SA" sz="800" b="0" dirty="0" err="1" smtClean="0"/>
                        <a:t>ديودوار</a:t>
                      </a:r>
                      <a:r>
                        <a:rPr lang="ar-SA" sz="800" b="0" baseline="0" dirty="0" smtClean="0"/>
                        <a:t> الصقلي(القرن الاول)</a:t>
                      </a:r>
                      <a:endParaRPr lang="ar-SA" sz="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00000"/>
                        </a:lnSpc>
                      </a:pPr>
                      <a:r>
                        <a:rPr lang="ar-SA" sz="800" b="0" dirty="0" smtClean="0"/>
                        <a:t>التاريخ العام</a:t>
                      </a:r>
                      <a:r>
                        <a:rPr lang="ar-SA" sz="800" b="0" baseline="0" dirty="0" smtClean="0"/>
                        <a:t>  في اربعين جزاء ,وتبقى منها 15جزاء تعرض فيها التاريخ لفترة  </a:t>
                      </a:r>
                      <a:r>
                        <a:rPr lang="ar-SA" sz="800" b="0" baseline="0" dirty="0" err="1" smtClean="0"/>
                        <a:t>مابين</a:t>
                      </a:r>
                      <a:r>
                        <a:rPr lang="ar-SA" sz="800" b="0" baseline="0" dirty="0" smtClean="0"/>
                        <a:t>(480 ,333ق.م)</a:t>
                      </a:r>
                      <a:endParaRPr lang="ar-SA" sz="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00000"/>
                        </a:lnSpc>
                      </a:pPr>
                      <a:endParaRPr lang="ar-SA" sz="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05332">
                <a:tc>
                  <a:txBody>
                    <a:bodyPr/>
                    <a:lstStyle/>
                    <a:p>
                      <a:pPr algn="r" rtl="1">
                        <a:lnSpc>
                          <a:spcPct val="100000"/>
                        </a:lnSpc>
                      </a:pPr>
                      <a:r>
                        <a:rPr lang="ar-SA" sz="800" b="0" dirty="0" err="1" smtClean="0"/>
                        <a:t>سترابو</a:t>
                      </a:r>
                      <a:r>
                        <a:rPr lang="ar-SA" sz="800" b="0" dirty="0" smtClean="0"/>
                        <a:t>(24,66)</a:t>
                      </a:r>
                      <a:endParaRPr lang="ar-SA" sz="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00000"/>
                        </a:lnSpc>
                      </a:pPr>
                      <a:endParaRPr lang="en-US" sz="800" b="0" dirty="0" smtClean="0"/>
                    </a:p>
                    <a:p>
                      <a:pPr algn="r" rtl="1">
                        <a:lnSpc>
                          <a:spcPct val="100000"/>
                        </a:lnSpc>
                      </a:pPr>
                      <a:endParaRPr lang="ar-SA" sz="800" b="0" smtClean="0"/>
                    </a:p>
                    <a:p>
                      <a:pPr algn="r" rtl="1">
                        <a:lnSpc>
                          <a:spcPct val="100000"/>
                        </a:lnSpc>
                      </a:pPr>
                      <a:endParaRPr lang="ar-SA" sz="800" b="0" smtClean="0"/>
                    </a:p>
                    <a:p>
                      <a:pPr algn="r" rtl="1">
                        <a:lnSpc>
                          <a:spcPct val="100000"/>
                        </a:lnSpc>
                      </a:pPr>
                      <a:endParaRPr lang="en-US" sz="800" b="0" dirty="0" smtClean="0"/>
                    </a:p>
                    <a:p>
                      <a:pPr algn="r" rtl="1">
                        <a:lnSpc>
                          <a:spcPct val="100000"/>
                        </a:lnSpc>
                      </a:pPr>
                      <a:endParaRPr lang="en-US" sz="800" b="0"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ar-SA" sz="800" b="0" dirty="0" smtClean="0">
                          <a:solidFill>
                            <a:srgbClr val="FF0000"/>
                          </a:solidFill>
                        </a:rPr>
                        <a:t>الكتاب السادس عشر من </a:t>
                      </a:r>
                      <a:r>
                        <a:rPr lang="ar-SA" sz="800" b="0" dirty="0" err="1" smtClean="0">
                          <a:solidFill>
                            <a:srgbClr val="FF0000"/>
                          </a:solidFill>
                        </a:rPr>
                        <a:t>مولفاتة</a:t>
                      </a:r>
                      <a:r>
                        <a:rPr lang="ar-SA" sz="800" b="0" dirty="0" smtClean="0">
                          <a:solidFill>
                            <a:srgbClr val="FF0000"/>
                          </a:solidFill>
                        </a:rPr>
                        <a:t>(</a:t>
                      </a:r>
                      <a:r>
                        <a:rPr lang="en-US" sz="800" b="0" dirty="0" err="1" smtClean="0">
                          <a:solidFill>
                            <a:srgbClr val="FF0000"/>
                          </a:solidFill>
                        </a:rPr>
                        <a:t>geographica</a:t>
                      </a:r>
                      <a:r>
                        <a:rPr lang="ar-SA" sz="800" b="0" dirty="0" smtClean="0">
                          <a:solidFill>
                            <a:srgbClr val="FF0000"/>
                          </a:solidFill>
                        </a:rPr>
                        <a:t>)</a:t>
                      </a:r>
                    </a:p>
                    <a:p>
                      <a:pPr algn="r" rtl="1">
                        <a:lnSpc>
                          <a:spcPct val="100000"/>
                        </a:lnSpc>
                      </a:pPr>
                      <a:endParaRPr lang="en-US" sz="800" b="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800" b="0" dirty="0" smtClean="0"/>
                        <a:t>من مواطني(</a:t>
                      </a:r>
                      <a:r>
                        <a:rPr lang="ar-SA" sz="800" b="0" dirty="0" err="1" smtClean="0"/>
                        <a:t>بونتس</a:t>
                      </a:r>
                      <a:r>
                        <a:rPr lang="ar-SA" sz="800" b="0" dirty="0" smtClean="0"/>
                        <a:t>)</a:t>
                      </a:r>
                      <a:r>
                        <a:rPr lang="ar-SA" sz="800" b="0" baseline="0" dirty="0" smtClean="0"/>
                        <a:t> ويتحدث </a:t>
                      </a:r>
                      <a:r>
                        <a:rPr lang="ar-SA" sz="800" b="0" baseline="0" dirty="0" err="1" smtClean="0"/>
                        <a:t>اليوناناية</a:t>
                      </a:r>
                      <a:r>
                        <a:rPr lang="ar-SA" sz="800" b="0" baseline="0" dirty="0" smtClean="0"/>
                        <a:t> وعاش في </a:t>
                      </a:r>
                      <a:r>
                        <a:rPr lang="ar-SA" sz="800" b="0" baseline="0" dirty="0" err="1" smtClean="0"/>
                        <a:t>الاسكنداريه</a:t>
                      </a:r>
                      <a:r>
                        <a:rPr lang="ar-SA" sz="800" b="0" baseline="0" dirty="0" smtClean="0"/>
                        <a:t> بضع </a:t>
                      </a:r>
                      <a:r>
                        <a:rPr lang="ar-SA" sz="800" b="0" baseline="0" dirty="0" err="1" smtClean="0"/>
                        <a:t>سنين,صحب</a:t>
                      </a:r>
                      <a:r>
                        <a:rPr lang="ar-SA" sz="800" b="0" baseline="0" dirty="0" smtClean="0"/>
                        <a:t> صديقة الولي الروماني (</a:t>
                      </a:r>
                      <a:r>
                        <a:rPr lang="ar-SA" sz="800" b="0" baseline="0" dirty="0" err="1" smtClean="0"/>
                        <a:t>اليوس</a:t>
                      </a:r>
                      <a:r>
                        <a:rPr lang="ar-SA" sz="800" b="0" baseline="0" dirty="0" smtClean="0"/>
                        <a:t> </a:t>
                      </a:r>
                      <a:r>
                        <a:rPr lang="ar-SA" sz="800" b="0" baseline="0" dirty="0" err="1" smtClean="0"/>
                        <a:t>جاليوس</a:t>
                      </a:r>
                      <a:r>
                        <a:rPr lang="ar-SA" sz="800" b="0" baseline="0" dirty="0" smtClean="0"/>
                        <a:t>) في حملته على بلاد العرب  عام 24)</a:t>
                      </a:r>
                    </a:p>
                    <a:p>
                      <a:pPr algn="r" rtl="1">
                        <a:lnSpc>
                          <a:spcPct val="100000"/>
                        </a:lnSpc>
                      </a:pPr>
                      <a:r>
                        <a:rPr lang="ar-SA" sz="800" b="0" smtClean="0">
                          <a:solidFill>
                            <a:srgbClr val="FF0000"/>
                          </a:solidFill>
                        </a:rPr>
                        <a:t>وصف </a:t>
                      </a:r>
                      <a:r>
                        <a:rPr lang="ar-SA" sz="800" b="0" baseline="0" smtClean="0">
                          <a:solidFill>
                            <a:srgbClr val="FF0000"/>
                          </a:solidFill>
                        </a:rPr>
                        <a:t> مدئن العرب وقبائلهم على ايامة +وصف شيقا  للاحاول الاجتماعية  والتجارية  والامر ذاتة لحملة (اليوس جاليوس) قدم لنا وصف شاهد عيان + معلومات جديدة  عن بلاد العرب التي مرت بها</a:t>
                      </a:r>
                    </a:p>
                    <a:p>
                      <a:pPr algn="r" rtl="1">
                        <a:lnSpc>
                          <a:spcPct val="100000"/>
                        </a:lnSpc>
                      </a:pPr>
                      <a:r>
                        <a:rPr lang="ar-SA" sz="800" b="0" baseline="0" smtClean="0">
                          <a:solidFill>
                            <a:srgbClr val="FF0000"/>
                          </a:solidFill>
                        </a:rPr>
                        <a:t>+ان استرابو كان كاتبا مرحا لاتعوزة المهارة .</a:t>
                      </a:r>
                    </a:p>
                    <a:p>
                      <a:pPr algn="r" rtl="1">
                        <a:lnSpc>
                          <a:spcPct val="100000"/>
                        </a:lnSpc>
                      </a:pPr>
                      <a:endParaRPr lang="ar-SA" sz="800" b="0" baseline="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0085">
                <a:tc>
                  <a:txBody>
                    <a:bodyPr/>
                    <a:lstStyle/>
                    <a:p>
                      <a:pPr algn="r" rtl="1">
                        <a:lnSpc>
                          <a:spcPct val="100000"/>
                        </a:lnSpc>
                      </a:pPr>
                      <a:r>
                        <a:rPr lang="ar-SA" sz="800" b="0" dirty="0" err="1" smtClean="0"/>
                        <a:t>اجاثار</a:t>
                      </a:r>
                      <a:r>
                        <a:rPr lang="ar-SA" sz="800" b="0" dirty="0" smtClean="0"/>
                        <a:t> </a:t>
                      </a:r>
                      <a:r>
                        <a:rPr lang="ar-SA" sz="800" b="0" dirty="0" err="1" smtClean="0"/>
                        <a:t>خيدس</a:t>
                      </a:r>
                      <a:r>
                        <a:rPr lang="ar-SA" sz="800" b="0" baseline="0" dirty="0" smtClean="0"/>
                        <a:t> </a:t>
                      </a:r>
                      <a:r>
                        <a:rPr lang="ar-SA" sz="800" b="0" baseline="0" dirty="0" err="1" smtClean="0"/>
                        <a:t>السفودي</a:t>
                      </a:r>
                      <a:r>
                        <a:rPr lang="ar-SA" sz="800" b="0" baseline="0" dirty="0" smtClean="0"/>
                        <a:t> (الجغرافي المؤرخ من القرن الثاني الميلادي</a:t>
                      </a:r>
                      <a:endParaRPr lang="ar-SA" sz="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00000"/>
                        </a:lnSpc>
                      </a:pPr>
                      <a:endParaRPr lang="ar-SA" sz="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800" b="0" dirty="0" smtClean="0"/>
                        <a:t>لم يتجنب الاستعانة (</a:t>
                      </a:r>
                      <a:r>
                        <a:rPr lang="ar-SA" sz="800" b="0" dirty="0" err="1" smtClean="0"/>
                        <a:t>بهيردوت</a:t>
                      </a:r>
                      <a:r>
                        <a:rPr lang="ar-SA" sz="800" b="0" dirty="0" smtClean="0"/>
                        <a:t>)</a:t>
                      </a:r>
                      <a:r>
                        <a:rPr lang="ar-SA" sz="800" b="0" baseline="0" dirty="0" smtClean="0"/>
                        <a:t> على نطاق وسع, وان انساق وراء جمهرة نقادة</a:t>
                      </a:r>
                      <a:endParaRPr lang="ar-SA" sz="800" b="0" dirty="0" smtClean="0"/>
                    </a:p>
                    <a:p>
                      <a:pPr algn="r" rtl="1">
                        <a:lnSpc>
                          <a:spcPct val="100000"/>
                        </a:lnSpc>
                      </a:pPr>
                      <a:endParaRPr lang="ar-SA" sz="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9035">
                <a:tc>
                  <a:txBody>
                    <a:bodyPr/>
                    <a:lstStyle/>
                    <a:p>
                      <a:pPr algn="r" rtl="1">
                        <a:lnSpc>
                          <a:spcPct val="100000"/>
                        </a:lnSpc>
                      </a:pPr>
                      <a:r>
                        <a:rPr lang="ar-SA" sz="800" b="0" dirty="0" smtClean="0"/>
                        <a:t>بليني الاكبر(32,79)</a:t>
                      </a:r>
                      <a:endParaRPr lang="ar-SA" sz="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00000"/>
                        </a:lnSpc>
                      </a:pPr>
                      <a:r>
                        <a:rPr lang="ar-SA" sz="800" b="0" dirty="0" smtClean="0"/>
                        <a:t>موسوعة (</a:t>
                      </a:r>
                      <a:r>
                        <a:rPr lang="en-US" sz="800" b="0" dirty="0" smtClean="0"/>
                        <a:t>HISTORIA</a:t>
                      </a:r>
                      <a:r>
                        <a:rPr lang="en-US" sz="800" b="0" baseline="0" dirty="0" smtClean="0"/>
                        <a:t>  NATURALIS(</a:t>
                      </a:r>
                      <a:endParaRPr lang="ar-SA" sz="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00000"/>
                        </a:lnSpc>
                      </a:pPr>
                      <a:r>
                        <a:rPr lang="ar-SA" sz="800" b="0" dirty="0" smtClean="0"/>
                        <a:t>هي</a:t>
                      </a:r>
                      <a:r>
                        <a:rPr lang="ar-SA" sz="800" b="0" baseline="0" dirty="0" smtClean="0"/>
                        <a:t> تجميع  ضخم لقدامى المؤلفين  وقد نالت بلاد العرب والشرق نصيبا من </a:t>
                      </a:r>
                      <a:r>
                        <a:rPr lang="ar-SA" sz="800" b="0" baseline="0" dirty="0" err="1" smtClean="0"/>
                        <a:t>اهتمامة</a:t>
                      </a:r>
                      <a:r>
                        <a:rPr lang="ar-SA" sz="800" b="0" baseline="0" dirty="0" smtClean="0"/>
                        <a:t>.</a:t>
                      </a:r>
                      <a:endParaRPr lang="ar-SA" sz="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60786">
                <a:tc>
                  <a:txBody>
                    <a:bodyPr/>
                    <a:lstStyle/>
                    <a:p>
                      <a:pPr algn="r" rtl="1">
                        <a:lnSpc>
                          <a:spcPct val="100000"/>
                        </a:lnSpc>
                      </a:pPr>
                      <a:r>
                        <a:rPr lang="ar-SA" sz="800" b="0" dirty="0" smtClean="0"/>
                        <a:t>مؤرخ يوناني مجهول</a:t>
                      </a:r>
                      <a:endParaRPr lang="ar-SA" sz="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00000"/>
                        </a:lnSpc>
                      </a:pPr>
                      <a:r>
                        <a:rPr lang="ar-SA" sz="800" b="0" dirty="0" smtClean="0"/>
                        <a:t>له كتاب باسم(الطوف</a:t>
                      </a:r>
                      <a:r>
                        <a:rPr lang="ar-SA" sz="800" b="0" baseline="0" dirty="0" smtClean="0"/>
                        <a:t> حول البحر الارتيري)</a:t>
                      </a:r>
                      <a:endParaRPr lang="ar-SA" sz="800" b="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00000"/>
                        </a:lnSpc>
                      </a:pPr>
                      <a:r>
                        <a:rPr lang="ar-SA" sz="800" b="0" dirty="0" smtClean="0"/>
                        <a:t>وصف فيه</a:t>
                      </a:r>
                      <a:r>
                        <a:rPr lang="ar-SA" sz="800" b="0" baseline="0" dirty="0" smtClean="0"/>
                        <a:t> رحلته في البحر </a:t>
                      </a:r>
                      <a:r>
                        <a:rPr lang="ar-SA" sz="800" b="0" baseline="0" dirty="0" err="1" smtClean="0"/>
                        <a:t>البحرالاحمر</a:t>
                      </a:r>
                      <a:r>
                        <a:rPr lang="ar-SA" sz="800" b="0" baseline="0" dirty="0" smtClean="0"/>
                        <a:t> وسواحل بلاد العرب الجنوبية </a:t>
                      </a:r>
                    </a:p>
                    <a:p>
                      <a:pPr algn="r" rtl="1">
                        <a:lnSpc>
                          <a:spcPct val="100000"/>
                        </a:lnSpc>
                      </a:pPr>
                      <a:r>
                        <a:rPr lang="ar-SA" sz="800" b="0" baseline="0" dirty="0" smtClean="0">
                          <a:solidFill>
                            <a:srgbClr val="FF0000"/>
                          </a:solidFill>
                        </a:rPr>
                        <a:t>اختلف الباحثون في التاريخ  لهذا الكاتب </a:t>
                      </a:r>
                      <a:r>
                        <a:rPr lang="ar-SA" sz="800" b="0" baseline="0" dirty="0" err="1" smtClean="0">
                          <a:solidFill>
                            <a:srgbClr val="FF0000"/>
                          </a:solidFill>
                        </a:rPr>
                        <a:t>قيال</a:t>
                      </a:r>
                      <a:r>
                        <a:rPr lang="ar-SA" sz="800" b="0" baseline="0" dirty="0" smtClean="0">
                          <a:solidFill>
                            <a:srgbClr val="FF0000"/>
                          </a:solidFill>
                        </a:rPr>
                        <a:t> </a:t>
                      </a:r>
                      <a:r>
                        <a:rPr lang="ar-SA" sz="800" b="0" baseline="0" dirty="0" err="1" smtClean="0">
                          <a:solidFill>
                            <a:srgbClr val="FF0000"/>
                          </a:solidFill>
                        </a:rPr>
                        <a:t>انة</a:t>
                      </a:r>
                      <a:r>
                        <a:rPr lang="ar-SA" sz="800" b="0" baseline="0" dirty="0" smtClean="0">
                          <a:solidFill>
                            <a:srgbClr val="FF0000"/>
                          </a:solidFill>
                        </a:rPr>
                        <a:t> في :</a:t>
                      </a:r>
                    </a:p>
                    <a:p>
                      <a:pPr algn="r" rtl="1">
                        <a:lnSpc>
                          <a:spcPct val="100000"/>
                        </a:lnSpc>
                      </a:pPr>
                      <a:r>
                        <a:rPr lang="ar-SA" sz="800" b="0" baseline="0" dirty="0" smtClean="0">
                          <a:solidFill>
                            <a:srgbClr val="FF0000"/>
                          </a:solidFill>
                        </a:rPr>
                        <a:t>العام(60-50م) حولي عام 75م راي ثاني </a:t>
                      </a:r>
                    </a:p>
                    <a:p>
                      <a:pPr algn="r" rtl="1">
                        <a:lnSpc>
                          <a:spcPct val="100000"/>
                        </a:lnSpc>
                      </a:pPr>
                      <a:r>
                        <a:rPr lang="ar-SA" sz="800" b="0" baseline="0" dirty="0" smtClean="0">
                          <a:solidFill>
                            <a:srgbClr val="FF0000"/>
                          </a:solidFill>
                        </a:rPr>
                        <a:t>عام 80م راي ثالث</a:t>
                      </a:r>
                    </a:p>
                    <a:p>
                      <a:pPr algn="r" rtl="1">
                        <a:lnSpc>
                          <a:spcPct val="100000"/>
                        </a:lnSpc>
                      </a:pPr>
                      <a:r>
                        <a:rPr lang="ar-SA" sz="800" b="0" baseline="0" dirty="0" smtClean="0">
                          <a:solidFill>
                            <a:srgbClr val="FF0000"/>
                          </a:solidFill>
                        </a:rPr>
                        <a:t>م106 راي رابع</a:t>
                      </a:r>
                    </a:p>
                    <a:p>
                      <a:pPr algn="r" rtl="1">
                        <a:lnSpc>
                          <a:spcPct val="100000"/>
                        </a:lnSpc>
                      </a:pPr>
                      <a:r>
                        <a:rPr lang="ar-SA" sz="800" b="0" baseline="0" dirty="0" smtClean="0">
                          <a:solidFill>
                            <a:srgbClr val="FF0000"/>
                          </a:solidFill>
                        </a:rPr>
                        <a:t>النصف الاول من القرن 3 على راي خامس</a:t>
                      </a:r>
                      <a:endParaRPr lang="ar-SA" sz="800" b="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87431">
                <a:tc>
                  <a:txBody>
                    <a:bodyPr/>
                    <a:lstStyle/>
                    <a:p>
                      <a:pPr algn="r" rtl="1">
                        <a:lnSpc>
                          <a:spcPct val="100000"/>
                        </a:lnSpc>
                      </a:pPr>
                      <a:r>
                        <a:rPr lang="ar-SA" sz="800" b="0" dirty="0" err="1" smtClean="0"/>
                        <a:t>كلوديوس</a:t>
                      </a:r>
                      <a:r>
                        <a:rPr lang="ar-SA" sz="800" b="0" dirty="0" smtClean="0"/>
                        <a:t> </a:t>
                      </a:r>
                      <a:r>
                        <a:rPr lang="ar-SA" sz="800" b="0" dirty="0" err="1" smtClean="0"/>
                        <a:t>بتولمايوس</a:t>
                      </a:r>
                      <a:endParaRPr lang="ar-SA" sz="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00000"/>
                        </a:lnSpc>
                      </a:pPr>
                      <a:r>
                        <a:rPr lang="ar-SA" sz="800" b="0" dirty="0" smtClean="0"/>
                        <a:t>جغرافية </a:t>
                      </a:r>
                      <a:r>
                        <a:rPr lang="ar-SA" sz="800" b="0" dirty="0" err="1" smtClean="0"/>
                        <a:t>بطللموس</a:t>
                      </a:r>
                      <a:endParaRPr lang="ar-SA" sz="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00000"/>
                        </a:lnSpc>
                      </a:pPr>
                      <a:r>
                        <a:rPr lang="ar-SA" sz="800" b="0" dirty="0" smtClean="0"/>
                        <a:t>اخراج</a:t>
                      </a:r>
                      <a:r>
                        <a:rPr lang="ar-SA" sz="800" b="0" baseline="0" dirty="0" smtClean="0"/>
                        <a:t> كتابة الجغرافيا حولي 150م</a:t>
                      </a:r>
                    </a:p>
                    <a:p>
                      <a:pPr algn="r" rtl="1">
                        <a:lnSpc>
                          <a:spcPct val="100000"/>
                        </a:lnSpc>
                      </a:pPr>
                      <a:r>
                        <a:rPr lang="ar-SA" sz="800" b="0" baseline="0" dirty="0" smtClean="0"/>
                        <a:t>جمع </a:t>
                      </a:r>
                      <a:r>
                        <a:rPr lang="ar-SA" sz="800" b="0" baseline="0" dirty="0" err="1" smtClean="0"/>
                        <a:t>فية</a:t>
                      </a:r>
                      <a:r>
                        <a:rPr lang="ar-SA" sz="800" b="0" baseline="0" dirty="0" smtClean="0"/>
                        <a:t> </a:t>
                      </a:r>
                      <a:r>
                        <a:rPr lang="ar-SA" sz="800" b="0" baseline="0" dirty="0" err="1" smtClean="0"/>
                        <a:t>بتولمايوس</a:t>
                      </a:r>
                      <a:r>
                        <a:rPr lang="ar-SA" sz="800" b="0" baseline="0" dirty="0" smtClean="0"/>
                        <a:t>(138-165م)معلومات كثيرة  عن بلاد العرب.</a:t>
                      </a:r>
                    </a:p>
                    <a:p>
                      <a:pPr algn="r" rtl="1">
                        <a:lnSpc>
                          <a:spcPct val="100000"/>
                        </a:lnSpc>
                      </a:pPr>
                      <a:r>
                        <a:rPr lang="ar-SA" sz="800" b="0" baseline="0" dirty="0" smtClean="0"/>
                        <a:t>قسم الاقاليم  حسب درجات الطول والعرض+ زينة بالخرائط  تصور وجهة نظر العلم الى العالم في عصرة</a:t>
                      </a:r>
                    </a:p>
                    <a:p>
                      <a:pPr algn="r" rtl="1">
                        <a:lnSpc>
                          <a:spcPct val="100000"/>
                        </a:lnSpc>
                      </a:pPr>
                      <a:r>
                        <a:rPr lang="ar-SA" sz="800" b="0" baseline="0" dirty="0" smtClean="0"/>
                        <a:t>يشير العلماء ان </a:t>
                      </a:r>
                      <a:r>
                        <a:rPr lang="ar-SA" sz="800" b="0" baseline="0" dirty="0" err="1" smtClean="0"/>
                        <a:t>معلوماتةة</a:t>
                      </a:r>
                      <a:r>
                        <a:rPr lang="ar-SA" sz="800" b="0" baseline="0" dirty="0" smtClean="0"/>
                        <a:t> عن حضرموت تشير الى ان مصدره+ تاجر او </a:t>
                      </a:r>
                      <a:r>
                        <a:rPr lang="ar-SA" sz="800" b="0" baseline="0" dirty="0" err="1" smtClean="0"/>
                        <a:t>مبعوثارومانيا</a:t>
                      </a:r>
                      <a:r>
                        <a:rPr lang="ar-SA" sz="800" b="0" baseline="0" dirty="0" smtClean="0"/>
                        <a:t>.</a:t>
                      </a:r>
                    </a:p>
                    <a:p>
                      <a:pPr algn="r" rtl="1">
                        <a:lnSpc>
                          <a:spcPct val="100000"/>
                        </a:lnSpc>
                      </a:pPr>
                      <a:r>
                        <a:rPr lang="ar-SA" sz="800" b="0" baseline="0" dirty="0" smtClean="0"/>
                        <a:t>ربما انه اقام في شبوة فترة : ذلك لن وصف </a:t>
                      </a:r>
                      <a:r>
                        <a:rPr lang="ar-SA" sz="800" b="0" baseline="0" dirty="0" err="1" smtClean="0"/>
                        <a:t>يتولمايوس</a:t>
                      </a:r>
                      <a:r>
                        <a:rPr lang="ar-SA" sz="800" b="0" baseline="0" dirty="0" smtClean="0"/>
                        <a:t>  </a:t>
                      </a:r>
                      <a:r>
                        <a:rPr lang="ar-SA" sz="800" b="0" baseline="0" dirty="0" err="1" smtClean="0"/>
                        <a:t>للاودية</a:t>
                      </a:r>
                      <a:r>
                        <a:rPr lang="ar-SA" sz="800" b="0" baseline="0" dirty="0" smtClean="0"/>
                        <a:t>  </a:t>
                      </a:r>
                      <a:r>
                        <a:rPr lang="ar-SA" sz="800" b="0" baseline="0" dirty="0" err="1" smtClean="0"/>
                        <a:t>وللاماكن</a:t>
                      </a:r>
                      <a:r>
                        <a:rPr lang="ar-SA" sz="800" b="0" baseline="0" dirty="0" smtClean="0"/>
                        <a:t> يشير الى </a:t>
                      </a:r>
                      <a:r>
                        <a:rPr lang="ar-SA" sz="800" b="0" baseline="0" dirty="0" err="1" smtClean="0"/>
                        <a:t>معرفتة</a:t>
                      </a:r>
                      <a:r>
                        <a:rPr lang="ar-SA" sz="800" b="0" baseline="0" dirty="0" smtClean="0"/>
                        <a:t> بها.</a:t>
                      </a:r>
                    </a:p>
                    <a:p>
                      <a:pPr algn="r" rtl="1">
                        <a:lnSpc>
                          <a:spcPct val="100000"/>
                        </a:lnSpc>
                      </a:pPr>
                      <a:r>
                        <a:rPr lang="ar-SA" sz="800" b="0" baseline="0" dirty="0" smtClean="0"/>
                        <a:t>والامر جدا مختلف لسبا التي لم تكن </a:t>
                      </a:r>
                      <a:r>
                        <a:rPr lang="ar-SA" sz="800" b="0" baseline="0" dirty="0" err="1" smtClean="0"/>
                        <a:t>معلوماحضرموتتة</a:t>
                      </a:r>
                      <a:r>
                        <a:rPr lang="ar-SA" sz="800" b="0" baseline="0" dirty="0" smtClean="0"/>
                        <a:t> ,عنها تتفق ومستوى </a:t>
                      </a:r>
                      <a:r>
                        <a:rPr lang="ar-SA" sz="800" b="0" baseline="0" dirty="0" err="1" smtClean="0"/>
                        <a:t>معلوماتة</a:t>
                      </a:r>
                      <a:r>
                        <a:rPr lang="ar-SA" sz="800" b="0" baseline="0" dirty="0" smtClean="0"/>
                        <a:t> عن </a:t>
                      </a:r>
                      <a:endParaRPr lang="ar-SA" sz="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976326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a:spLocks noGrp="1"/>
          </p:cNvSpPr>
          <p:nvPr>
            <p:ph type="title"/>
          </p:nvPr>
        </p:nvSpPr>
        <p:spPr>
          <a:xfrm>
            <a:off x="0" y="28422"/>
            <a:ext cx="9144000" cy="504056"/>
          </a:xfrm>
          <a:ln>
            <a:noFill/>
          </a:ln>
        </p:spPr>
        <p:style>
          <a:lnRef idx="2">
            <a:schemeClr val="dk1"/>
          </a:lnRef>
          <a:fillRef idx="1">
            <a:schemeClr val="lt1"/>
          </a:fillRef>
          <a:effectRef idx="0">
            <a:schemeClr val="dk1"/>
          </a:effectRef>
          <a:fontRef idx="minor">
            <a:schemeClr val="dk1"/>
          </a:fontRef>
        </p:style>
        <p:txBody>
          <a:bodyPr>
            <a:normAutofit fontScale="90000"/>
          </a:bodyPr>
          <a:lstStyle/>
          <a:p>
            <a:r>
              <a:rPr lang="ar-SA" sz="3600" b="1" dirty="0" smtClean="0">
                <a:latin typeface="Arabic Typesetting" panose="03020402040406030203" pitchFamily="66" charset="-78"/>
                <a:cs typeface="Arabic Typesetting" panose="03020402040406030203" pitchFamily="66" charset="-78"/>
              </a:rPr>
              <a:t/>
            </a:r>
            <a:br>
              <a:rPr lang="ar-SA" sz="3600" b="1" dirty="0" smtClean="0">
                <a:latin typeface="Arabic Typesetting" panose="03020402040406030203" pitchFamily="66" charset="-78"/>
                <a:cs typeface="Arabic Typesetting" panose="03020402040406030203" pitchFamily="66" charset="-78"/>
              </a:rPr>
            </a:br>
            <a:r>
              <a:rPr lang="ar-SA" sz="3600" b="1" dirty="0" smtClean="0">
                <a:latin typeface="Arabic Typesetting" panose="03020402040406030203" pitchFamily="66" charset="-78"/>
                <a:cs typeface="Arabic Typesetting" panose="03020402040406030203" pitchFamily="66" charset="-78"/>
              </a:rPr>
              <a:t>الكتابات المسيحية.</a:t>
            </a:r>
            <a:br>
              <a:rPr lang="ar-SA" sz="3600" b="1" dirty="0" smtClean="0">
                <a:latin typeface="Arabic Typesetting" panose="03020402040406030203" pitchFamily="66" charset="-78"/>
                <a:cs typeface="Arabic Typesetting" panose="03020402040406030203" pitchFamily="66" charset="-78"/>
              </a:rPr>
            </a:br>
            <a:endParaRPr lang="ar-SA" sz="1400" b="1" dirty="0">
              <a:latin typeface="Arabic Typesetting" panose="03020402040406030203" pitchFamily="66" charset="-78"/>
              <a:cs typeface="Arabic Typesetting" panose="03020402040406030203" pitchFamily="66" charset="-78"/>
            </a:endParaRPr>
          </a:p>
        </p:txBody>
      </p:sp>
      <p:sp>
        <p:nvSpPr>
          <p:cNvPr id="4" name="عنوان 1"/>
          <p:cNvSpPr txBox="1">
            <a:spLocks/>
          </p:cNvSpPr>
          <p:nvPr/>
        </p:nvSpPr>
        <p:spPr>
          <a:xfrm>
            <a:off x="0" y="764704"/>
            <a:ext cx="9144000" cy="4104456"/>
          </a:xfrm>
          <a:prstGeom prst="rect">
            <a:avLst/>
          </a:prstGeom>
          <a:ln w="25400" cap="flat" cmpd="sng" algn="ctr">
            <a:noFill/>
            <a:prstDash val="solid"/>
          </a:ln>
        </p:spPr>
        <p:style>
          <a:lnRef idx="2">
            <a:schemeClr val="dk1"/>
          </a:lnRef>
          <a:fillRef idx="1">
            <a:schemeClr val="lt1"/>
          </a:fillRef>
          <a:effectRef idx="0">
            <a:schemeClr val="dk1"/>
          </a:effectRef>
          <a:fontRef idx="minor">
            <a:schemeClr val="dk1"/>
          </a:fontRef>
        </p:style>
        <p:txBody>
          <a:bodyPr vert="horz" lIns="91440" tIns="45720" rIns="91440" bIns="45720" rtlCol="1" anchor="ctr">
            <a:normAutofit fontScale="97500" lnSpcReduction="10000"/>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571500" indent="-571500" algn="r">
              <a:buFont typeface="Wingdings" panose="05000000000000000000" pitchFamily="2" charset="2"/>
              <a:buChar char="ü"/>
            </a:pPr>
            <a:r>
              <a:rPr lang="ar-SA" sz="3600" b="1" dirty="0" smtClean="0">
                <a:latin typeface="Arabic Typesetting" panose="03020402040406030203" pitchFamily="66" charset="-78"/>
                <a:cs typeface="Arabic Typesetting" panose="03020402040406030203" pitchFamily="66" charset="-78"/>
              </a:rPr>
              <a:t/>
            </a:r>
            <a:br>
              <a:rPr lang="ar-SA" sz="3600" b="1" dirty="0" smtClean="0">
                <a:latin typeface="Arabic Typesetting" panose="03020402040406030203" pitchFamily="66" charset="-78"/>
                <a:cs typeface="Arabic Typesetting" panose="03020402040406030203" pitchFamily="66" charset="-78"/>
              </a:rPr>
            </a:br>
            <a:r>
              <a:rPr lang="ar-SA" sz="3600" b="1" dirty="0" smtClean="0">
                <a:latin typeface="Arabic Typesetting" panose="03020402040406030203" pitchFamily="66" charset="-78"/>
                <a:cs typeface="Arabic Typesetting" panose="03020402040406030203" pitchFamily="66" charset="-78"/>
              </a:rPr>
              <a:t>اهمية الكتابات المسيحية:</a:t>
            </a:r>
          </a:p>
          <a:p>
            <a:pPr algn="r"/>
            <a:r>
              <a:rPr lang="ar-SA" sz="3600" b="1" dirty="0" smtClean="0">
                <a:latin typeface="Arabic Typesetting" panose="03020402040406030203" pitchFamily="66" charset="-78"/>
                <a:cs typeface="Arabic Typesetting" panose="03020402040406030203" pitchFamily="66" charset="-78"/>
              </a:rPr>
              <a:t>1- تؤرخ لانتشار المسيحية في بلاد العرب.</a:t>
            </a:r>
          </a:p>
          <a:p>
            <a:pPr algn="r"/>
            <a:r>
              <a:rPr lang="ar-SA" sz="3600" b="1" dirty="0" smtClean="0">
                <a:latin typeface="Arabic Typesetting" panose="03020402040406030203" pitchFamily="66" charset="-78"/>
                <a:cs typeface="Arabic Typesetting" panose="03020402040406030203" pitchFamily="66" charset="-78"/>
              </a:rPr>
              <a:t>2- تؤرخ للقبائل العربية .</a:t>
            </a:r>
          </a:p>
          <a:p>
            <a:pPr algn="r"/>
            <a:r>
              <a:rPr lang="ar-SA" sz="3600" b="1" dirty="0" smtClean="0">
                <a:latin typeface="Arabic Typesetting" panose="03020402040406030203" pitchFamily="66" charset="-78"/>
                <a:cs typeface="Arabic Typesetting" panose="03020402040406030203" pitchFamily="66" charset="-78"/>
              </a:rPr>
              <a:t>3- علاقة العرب بالفرس واليونان.</a:t>
            </a:r>
          </a:p>
          <a:p>
            <a:pPr algn="r"/>
            <a:r>
              <a:rPr lang="ar-SA" sz="3600" b="1" dirty="0" smtClean="0">
                <a:latin typeface="Arabic Typesetting" panose="03020402040406030203" pitchFamily="66" charset="-78"/>
                <a:cs typeface="Arabic Typesetting" panose="03020402040406030203" pitchFamily="66" charset="-78"/>
              </a:rPr>
              <a:t>4- تربط الاحداث بالمجامع الكنيسة وبتاريخ القديسين</a:t>
            </a:r>
          </a:p>
          <a:p>
            <a:pPr marL="571500" indent="-571500" algn="r">
              <a:buFont typeface="Wingdings" panose="05000000000000000000" pitchFamily="2" charset="2"/>
              <a:buChar char="ü"/>
            </a:pPr>
            <a:r>
              <a:rPr lang="ar-SA" sz="3600" b="1" dirty="0" smtClean="0">
                <a:latin typeface="Arabic Typesetting" panose="03020402040406030203" pitchFamily="66" charset="-78"/>
                <a:cs typeface="Arabic Typesetting" panose="03020402040406030203" pitchFamily="66" charset="-78"/>
              </a:rPr>
              <a:t>طبع هذه </a:t>
            </a:r>
            <a:r>
              <a:rPr lang="ar-SA" sz="3600" b="1" dirty="0" err="1" smtClean="0">
                <a:latin typeface="Arabic Typesetting" panose="03020402040406030203" pitchFamily="66" charset="-78"/>
                <a:cs typeface="Arabic Typesetting" panose="03020402040406030203" pitchFamily="66" charset="-78"/>
              </a:rPr>
              <a:t>الكتبات</a:t>
            </a:r>
            <a:r>
              <a:rPr lang="ar-SA" sz="3600" b="1" dirty="0">
                <a:latin typeface="Arabic Typesetting" panose="03020402040406030203" pitchFamily="66" charset="-78"/>
                <a:cs typeface="Arabic Typesetting" panose="03020402040406030203" pitchFamily="66" charset="-78"/>
              </a:rPr>
              <a:t> </a:t>
            </a:r>
            <a:r>
              <a:rPr lang="ar-SA" sz="3600" b="1" dirty="0" smtClean="0">
                <a:latin typeface="Arabic Typesetting" panose="03020402040406030203" pitchFamily="66" charset="-78"/>
                <a:cs typeface="Arabic Typesetting" panose="03020402040406030203" pitchFamily="66" charset="-78"/>
              </a:rPr>
              <a:t>الدينية :</a:t>
            </a:r>
          </a:p>
          <a:p>
            <a:pPr algn="r"/>
            <a:r>
              <a:rPr lang="ar-SA" sz="3600" b="1" dirty="0" smtClean="0">
                <a:latin typeface="Arabic Typesetting" panose="03020402040406030203" pitchFamily="66" charset="-78"/>
                <a:cs typeface="Arabic Typesetting" panose="03020402040406030203" pitchFamily="66" charset="-78"/>
              </a:rPr>
              <a:t>دينية اكثر منها تاريخية  وغلبت عليها الصبغة النصرانية</a:t>
            </a:r>
          </a:p>
          <a:p>
            <a:endParaRPr lang="ar-SA" sz="1400" b="1"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0326783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912950658"/>
              </p:ext>
            </p:extLst>
          </p:nvPr>
        </p:nvGraphicFramePr>
        <p:xfrm>
          <a:off x="0" y="979940"/>
          <a:ext cx="9144000" cy="5878060"/>
        </p:xfrm>
        <a:graphic>
          <a:graphicData uri="http://schemas.openxmlformats.org/drawingml/2006/table">
            <a:tbl>
              <a:tblPr rtl="1" firstRow="1" bandRow="1">
                <a:tableStyleId>{5C22544A-7EE6-4342-B048-85BDC9FD1C3A}</a:tableStyleId>
              </a:tblPr>
              <a:tblGrid>
                <a:gridCol w="2152850"/>
                <a:gridCol w="2075806"/>
                <a:gridCol w="4915344"/>
              </a:tblGrid>
              <a:tr h="567704">
                <a:tc>
                  <a:txBody>
                    <a:bodyPr/>
                    <a:lstStyle/>
                    <a:p>
                      <a:pPr rtl="1"/>
                      <a:r>
                        <a:rPr lang="ar-SA" dirty="0" smtClean="0">
                          <a:cs typeface="Akhbar MT" pitchFamily="2" charset="-78"/>
                        </a:rPr>
                        <a:t>اسم العالم</a:t>
                      </a:r>
                      <a:endParaRPr lang="ar-SA"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1"/>
                      <a:r>
                        <a:rPr lang="ar-SA" dirty="0" err="1" smtClean="0">
                          <a:cs typeface="Akhbar MT" pitchFamily="2" charset="-78"/>
                        </a:rPr>
                        <a:t>مولفاتة</a:t>
                      </a:r>
                      <a:endParaRPr lang="ar-SA"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1"/>
                      <a:r>
                        <a:rPr lang="ar-SA" dirty="0" smtClean="0">
                          <a:cs typeface="Akhbar MT" pitchFamily="2" charset="-78"/>
                        </a:rPr>
                        <a:t>معلومته</a:t>
                      </a:r>
                      <a:endParaRPr lang="ar-SA"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914424">
                <a:tc>
                  <a:txBody>
                    <a:bodyPr/>
                    <a:lstStyle/>
                    <a:p>
                      <a:pPr rtl="1"/>
                      <a:r>
                        <a:rPr lang="ar-SA" sz="1200" dirty="0" err="1" smtClean="0">
                          <a:cs typeface="Akhbar MT" pitchFamily="2" charset="-78"/>
                        </a:rPr>
                        <a:t>يوسبيوس</a:t>
                      </a:r>
                      <a:r>
                        <a:rPr lang="ar-SA" sz="1200" dirty="0" smtClean="0">
                          <a:cs typeface="Akhbar MT" pitchFamily="2" charset="-78"/>
                        </a:rPr>
                        <a:t>(264- 349م)</a:t>
                      </a:r>
                      <a:endParaRPr lang="ar-SA" sz="1200"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1"/>
                      <a:endParaRPr lang="ar-SA" sz="1200"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1"/>
                      <a:r>
                        <a:rPr lang="ar-SA" sz="1200" dirty="0" smtClean="0">
                          <a:cs typeface="Akhbar MT" pitchFamily="2" charset="-78"/>
                        </a:rPr>
                        <a:t>1- كان</a:t>
                      </a:r>
                      <a:r>
                        <a:rPr lang="ar-SA" sz="1200" baseline="0" dirty="0" smtClean="0">
                          <a:cs typeface="Akhbar MT" pitchFamily="2" charset="-78"/>
                        </a:rPr>
                        <a:t> واحد من اباء الكنيسة البارزين في عصرة.</a:t>
                      </a:r>
                    </a:p>
                    <a:p>
                      <a:pPr rtl="1"/>
                      <a:r>
                        <a:rPr lang="ar-SA" sz="1200" baseline="0" dirty="0" smtClean="0">
                          <a:cs typeface="Akhbar MT" pitchFamily="2" charset="-78"/>
                        </a:rPr>
                        <a:t>2- اول مؤرخ كنسي يعتد به.</a:t>
                      </a:r>
                    </a:p>
                    <a:p>
                      <a:pPr rtl="1"/>
                      <a:r>
                        <a:rPr lang="ar-SA" sz="1200" baseline="0" dirty="0" smtClean="0">
                          <a:cs typeface="Akhbar MT" pitchFamily="2" charset="-78"/>
                        </a:rPr>
                        <a:t>3- لقب (بابي التاريخ </a:t>
                      </a:r>
                      <a:r>
                        <a:rPr lang="ar-SA" sz="1200" baseline="0" dirty="0" err="1" smtClean="0">
                          <a:cs typeface="Akhbar MT" pitchFamily="2" charset="-78"/>
                        </a:rPr>
                        <a:t>الكنسي+هيرودوت</a:t>
                      </a:r>
                      <a:r>
                        <a:rPr lang="ar-SA" sz="1200" baseline="0" dirty="0" smtClean="0">
                          <a:cs typeface="Akhbar MT" pitchFamily="2" charset="-78"/>
                        </a:rPr>
                        <a:t> النصارى.</a:t>
                      </a:r>
                    </a:p>
                    <a:p>
                      <a:pPr rtl="1"/>
                      <a:r>
                        <a:rPr lang="ar-SA" sz="1200" baseline="0" dirty="0" smtClean="0">
                          <a:cs typeface="Akhbar MT" pitchFamily="2" charset="-78"/>
                        </a:rPr>
                        <a:t>4- ولد في فلسطين او قيصرية كان اسقفا فيها.</a:t>
                      </a:r>
                    </a:p>
                    <a:p>
                      <a:pPr rtl="1"/>
                      <a:r>
                        <a:rPr lang="ar-SA" sz="1200" baseline="0" dirty="0" smtClean="0">
                          <a:cs typeface="Akhbar MT" pitchFamily="2" charset="-78"/>
                        </a:rPr>
                        <a:t>5-صلتة </a:t>
                      </a:r>
                      <a:r>
                        <a:rPr lang="ar-SA" sz="1200" baseline="0" dirty="0" err="1" smtClean="0">
                          <a:cs typeface="Akhbar MT" pitchFamily="2" charset="-78"/>
                        </a:rPr>
                        <a:t>بالامبراطور</a:t>
                      </a:r>
                      <a:r>
                        <a:rPr lang="ar-SA" sz="1200" baseline="0" dirty="0" smtClean="0">
                          <a:cs typeface="Akhbar MT" pitchFamily="2" charset="-78"/>
                        </a:rPr>
                        <a:t> </a:t>
                      </a:r>
                      <a:r>
                        <a:rPr lang="ar-SA" sz="1200" baseline="0" dirty="0" err="1" smtClean="0">
                          <a:cs typeface="Akhbar MT" pitchFamily="2" charset="-78"/>
                        </a:rPr>
                        <a:t>قلسطنين</a:t>
                      </a:r>
                      <a:r>
                        <a:rPr lang="ar-SA" sz="1200" baseline="0" dirty="0" smtClean="0">
                          <a:cs typeface="Akhbar MT" pitchFamily="2" charset="-78"/>
                        </a:rPr>
                        <a:t> (306-337م)+رؤساء الكنيسة +كبار رجال الدولة </a:t>
                      </a:r>
                      <a:r>
                        <a:rPr lang="ar-SA" sz="1200" baseline="0" dirty="0" err="1" smtClean="0">
                          <a:cs typeface="Akhbar MT" pitchFamily="2" charset="-78"/>
                        </a:rPr>
                        <a:t>مكانتة</a:t>
                      </a:r>
                      <a:r>
                        <a:rPr lang="ar-SA" sz="1200" baseline="0" dirty="0" smtClean="0">
                          <a:cs typeface="Akhbar MT" pitchFamily="2" charset="-78"/>
                        </a:rPr>
                        <a:t> من معرفة كثير من الاسرار.</a:t>
                      </a:r>
                    </a:p>
                    <a:p>
                      <a:pPr rtl="1"/>
                      <a:r>
                        <a:rPr lang="ar-SA" sz="1200" baseline="0" dirty="0" smtClean="0">
                          <a:cs typeface="Akhbar MT" pitchFamily="2" charset="-78"/>
                        </a:rPr>
                        <a:t>6- اطلع على عدد من المخطوطات والوثائق الثمينة</a:t>
                      </a:r>
                    </a:p>
                    <a:p>
                      <a:pPr rtl="1"/>
                      <a:r>
                        <a:rPr lang="ar-SA" sz="1200" baseline="0" dirty="0" smtClean="0">
                          <a:cs typeface="Akhbar MT" pitchFamily="2" charset="-78"/>
                        </a:rPr>
                        <a:t>وافادة فيها في </a:t>
                      </a:r>
                      <a:r>
                        <a:rPr lang="ar-SA" sz="1200" baseline="0" dirty="0" err="1" smtClean="0">
                          <a:cs typeface="Akhbar MT" pitchFamily="2" charset="-78"/>
                        </a:rPr>
                        <a:t>مولفاتة</a:t>
                      </a:r>
                      <a:r>
                        <a:rPr lang="ar-SA" sz="1200" baseline="0" dirty="0" smtClean="0">
                          <a:cs typeface="Akhbar MT" pitchFamily="2" charset="-78"/>
                        </a:rPr>
                        <a:t>.</a:t>
                      </a:r>
                      <a:endParaRPr lang="ar-SA" sz="1200"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885827">
                <a:tc>
                  <a:txBody>
                    <a:bodyPr/>
                    <a:lstStyle/>
                    <a:p>
                      <a:pPr rtl="1"/>
                      <a:r>
                        <a:rPr lang="ar-SA" sz="1200" dirty="0" err="1" smtClean="0">
                          <a:cs typeface="Akhbar MT" pitchFamily="2" charset="-78"/>
                        </a:rPr>
                        <a:t>بروكبيوس</a:t>
                      </a:r>
                      <a:endParaRPr lang="ar-SA" sz="1200"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1"/>
                      <a:endParaRPr lang="ar-SA" sz="1200" dirty="0" smtClean="0">
                        <a:cs typeface="Akhbar MT" pitchFamily="2" charset="-78"/>
                      </a:endParaRPr>
                    </a:p>
                    <a:p>
                      <a:pPr rtl="1"/>
                      <a:endParaRPr lang="ar-SA" sz="1200" dirty="0" smtClean="0">
                        <a:cs typeface="Akhbar MT" pitchFamily="2" charset="-78"/>
                      </a:endParaRPr>
                    </a:p>
                    <a:p>
                      <a:pPr rtl="1"/>
                      <a:endParaRPr lang="ar-SA" sz="1200" dirty="0" smtClean="0">
                        <a:cs typeface="Akhbar MT" pitchFamily="2" charset="-78"/>
                      </a:endParaRPr>
                    </a:p>
                    <a:p>
                      <a:pPr rtl="1"/>
                      <a:endParaRPr lang="ar-SA" sz="1200" dirty="0" smtClean="0">
                        <a:cs typeface="Akhbar MT" pitchFamily="2" charset="-78"/>
                      </a:endParaRPr>
                    </a:p>
                    <a:p>
                      <a:pPr rtl="1"/>
                      <a:endParaRPr lang="ar-SA" sz="1200" dirty="0" smtClean="0">
                        <a:cs typeface="Akhbar MT" pitchFamily="2" charset="-78"/>
                      </a:endParaRPr>
                    </a:p>
                    <a:p>
                      <a:pPr rtl="1"/>
                      <a:endParaRPr lang="ar-SA" sz="1200" dirty="0" smtClean="0">
                        <a:cs typeface="Akhbar MT" pitchFamily="2" charset="-78"/>
                      </a:endParaRPr>
                    </a:p>
                    <a:p>
                      <a:pPr rtl="1"/>
                      <a:endParaRPr lang="ar-SA" sz="1200" dirty="0" smtClean="0">
                        <a:cs typeface="Akhbar MT" pitchFamily="2" charset="-78"/>
                      </a:endParaRPr>
                    </a:p>
                    <a:p>
                      <a:pPr rtl="1"/>
                      <a:r>
                        <a:rPr lang="ar-SA" sz="1200" dirty="0" smtClean="0">
                          <a:solidFill>
                            <a:srgbClr val="FF0000"/>
                          </a:solidFill>
                          <a:cs typeface="Akhbar MT" pitchFamily="2" charset="-78"/>
                        </a:rPr>
                        <a:t>تاريخ الحروب</a:t>
                      </a:r>
                      <a:endParaRPr lang="ar-SA" sz="1200" dirty="0">
                        <a:solidFill>
                          <a:srgbClr val="FF0000"/>
                        </a:solidFill>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1"/>
                      <a:r>
                        <a:rPr lang="ar-SA" sz="1200" dirty="0" smtClean="0">
                          <a:cs typeface="Akhbar MT" pitchFamily="2" charset="-78"/>
                        </a:rPr>
                        <a:t>1- توفي عام 563م.</a:t>
                      </a:r>
                    </a:p>
                    <a:p>
                      <a:pPr rtl="1"/>
                      <a:r>
                        <a:rPr lang="ar-SA" sz="1200" dirty="0" smtClean="0">
                          <a:cs typeface="Akhbar MT" pitchFamily="2" charset="-78"/>
                        </a:rPr>
                        <a:t>2- مؤرخ</a:t>
                      </a:r>
                      <a:r>
                        <a:rPr lang="ar-SA" sz="1200" baseline="0" dirty="0" smtClean="0">
                          <a:cs typeface="Akhbar MT" pitchFamily="2" charset="-78"/>
                        </a:rPr>
                        <a:t> كنسي لعصر </a:t>
                      </a:r>
                      <a:r>
                        <a:rPr lang="ar-SA" sz="1200" baseline="0" dirty="0" err="1" smtClean="0">
                          <a:cs typeface="Akhbar MT" pitchFamily="2" charset="-78"/>
                        </a:rPr>
                        <a:t>جستنيان</a:t>
                      </a:r>
                      <a:r>
                        <a:rPr lang="ar-SA" sz="1200" baseline="0" dirty="0" smtClean="0">
                          <a:cs typeface="Akhbar MT" pitchFamily="2" charset="-78"/>
                        </a:rPr>
                        <a:t>(565-527م)وكان </a:t>
                      </a:r>
                      <a:r>
                        <a:rPr lang="ar-SA" sz="1200" baseline="0" dirty="0" err="1" smtClean="0">
                          <a:cs typeface="Akhbar MT" pitchFamily="2" charset="-78"/>
                        </a:rPr>
                        <a:t>ماليئ</a:t>
                      </a:r>
                      <a:r>
                        <a:rPr lang="ar-SA" sz="1200" baseline="0" dirty="0" smtClean="0">
                          <a:cs typeface="Akhbar MT" pitchFamily="2" charset="-78"/>
                        </a:rPr>
                        <a:t> بالا حداث فجعل </a:t>
                      </a:r>
                      <a:r>
                        <a:rPr lang="ar-SA" sz="1200" baseline="0" dirty="0" err="1" smtClean="0">
                          <a:cs typeface="Akhbar MT" pitchFamily="2" charset="-78"/>
                        </a:rPr>
                        <a:t>مادتة</a:t>
                      </a:r>
                      <a:r>
                        <a:rPr lang="ar-SA" sz="1200" baseline="0" dirty="0" smtClean="0">
                          <a:cs typeface="Akhbar MT" pitchFamily="2" charset="-78"/>
                        </a:rPr>
                        <a:t> التاريخية موضع ثقة.</a:t>
                      </a:r>
                    </a:p>
                    <a:p>
                      <a:pPr rtl="1"/>
                      <a:r>
                        <a:rPr lang="ar-SA" sz="1200" baseline="0" dirty="0" smtClean="0">
                          <a:cs typeface="Akhbar MT" pitchFamily="2" charset="-78"/>
                        </a:rPr>
                        <a:t>3- استقى </a:t>
                      </a:r>
                      <a:r>
                        <a:rPr lang="ar-SA" sz="1200" baseline="0" dirty="0" err="1" smtClean="0">
                          <a:cs typeface="Akhbar MT" pitchFamily="2" charset="-78"/>
                        </a:rPr>
                        <a:t>روياتة</a:t>
                      </a:r>
                      <a:r>
                        <a:rPr lang="ar-SA" sz="1200" baseline="0" dirty="0" smtClean="0">
                          <a:cs typeface="Akhbar MT" pitchFamily="2" charset="-78"/>
                        </a:rPr>
                        <a:t> من المرويات </a:t>
                      </a:r>
                      <a:r>
                        <a:rPr lang="ar-SA" sz="1200" baseline="0" dirty="0" err="1" smtClean="0">
                          <a:cs typeface="Akhbar MT" pitchFamily="2" charset="-78"/>
                        </a:rPr>
                        <a:t>الشفهية,و</a:t>
                      </a:r>
                      <a:r>
                        <a:rPr lang="ar-SA" sz="1200" baseline="0" dirty="0" smtClean="0">
                          <a:cs typeface="Akhbar MT" pitchFamily="2" charset="-78"/>
                        </a:rPr>
                        <a:t> غالبها نتيجة </a:t>
                      </a:r>
                      <a:r>
                        <a:rPr lang="ar-SA" sz="1200" baseline="0" dirty="0" err="1" smtClean="0">
                          <a:cs typeface="Akhbar MT" pitchFamily="2" charset="-78"/>
                        </a:rPr>
                        <a:t>معلوماتة</a:t>
                      </a:r>
                      <a:r>
                        <a:rPr lang="ar-SA" sz="1200" baseline="0" dirty="0" smtClean="0">
                          <a:cs typeface="Akhbar MT" pitchFamily="2" charset="-78"/>
                        </a:rPr>
                        <a:t> الشخصية.</a:t>
                      </a:r>
                    </a:p>
                    <a:p>
                      <a:pPr rtl="1"/>
                      <a:r>
                        <a:rPr lang="ar-SA" sz="1200" baseline="0" dirty="0" smtClean="0">
                          <a:cs typeface="Akhbar MT" pitchFamily="2" charset="-78"/>
                        </a:rPr>
                        <a:t>4-  عين عام367م سكرتيرا خاص  +مستشار قانوني للقائد الروماني (</a:t>
                      </a:r>
                      <a:r>
                        <a:rPr lang="ar-SA" sz="1200" baseline="0" dirty="0" err="1" smtClean="0">
                          <a:cs typeface="Akhbar MT" pitchFamily="2" charset="-78"/>
                        </a:rPr>
                        <a:t>بليساريوس</a:t>
                      </a:r>
                      <a:r>
                        <a:rPr lang="ar-SA" sz="1200" baseline="0" dirty="0" smtClean="0">
                          <a:cs typeface="Akhbar MT" pitchFamily="2" charset="-78"/>
                        </a:rPr>
                        <a:t>)+صحبة في </a:t>
                      </a:r>
                      <a:r>
                        <a:rPr lang="ar-SA" sz="1200" baseline="0" dirty="0" err="1" smtClean="0">
                          <a:cs typeface="Akhbar MT" pitchFamily="2" charset="-78"/>
                        </a:rPr>
                        <a:t>حملاتة</a:t>
                      </a:r>
                      <a:r>
                        <a:rPr lang="ar-SA" sz="1200" baseline="0" dirty="0" smtClean="0">
                          <a:cs typeface="Akhbar MT" pitchFamily="2" charset="-78"/>
                        </a:rPr>
                        <a:t> في اسيا وافريقيا وايطاليا .</a:t>
                      </a:r>
                    </a:p>
                    <a:p>
                      <a:pPr rtl="1"/>
                      <a:r>
                        <a:rPr lang="ar-SA" sz="1200" baseline="0" dirty="0" smtClean="0">
                          <a:cs typeface="Akhbar MT" pitchFamily="2" charset="-78"/>
                        </a:rPr>
                        <a:t>5-عين عضوا في مجلس الشيوخ الروماني.</a:t>
                      </a:r>
                    </a:p>
                    <a:p>
                      <a:pPr rtl="1"/>
                      <a:r>
                        <a:rPr lang="ar-SA" sz="1200" baseline="0" dirty="0" smtClean="0">
                          <a:solidFill>
                            <a:srgbClr val="FF0000"/>
                          </a:solidFill>
                          <a:cs typeface="Akhbar MT" pitchFamily="2" charset="-78"/>
                        </a:rPr>
                        <a:t>6- تحدث في كتابة  عن المعارك  التي دارات بين الغساسنة  واللخميين + غزو الاحباش لليمن في الجاهلية.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510105">
                <a:tc>
                  <a:txBody>
                    <a:bodyPr/>
                    <a:lstStyle/>
                    <a:p>
                      <a:pPr rtl="1"/>
                      <a:r>
                        <a:rPr lang="ar-SA" sz="1200" dirty="0" smtClean="0">
                          <a:cs typeface="Akhbar MT" pitchFamily="2" charset="-78"/>
                        </a:rPr>
                        <a:t>كارل </a:t>
                      </a:r>
                      <a:r>
                        <a:rPr lang="ar-SA" sz="1200" dirty="0" err="1" smtClean="0">
                          <a:cs typeface="Akhbar MT" pitchFamily="2" charset="-78"/>
                        </a:rPr>
                        <a:t>مولل</a:t>
                      </a:r>
                      <a:r>
                        <a:rPr lang="ar-SA" sz="1200" baseline="0" dirty="0" err="1" smtClean="0">
                          <a:cs typeface="Akhbar MT" pitchFamily="2" charset="-78"/>
                        </a:rPr>
                        <a:t>ر</a:t>
                      </a:r>
                      <a:r>
                        <a:rPr lang="ar-SA" sz="1200" baseline="0" dirty="0" smtClean="0">
                          <a:cs typeface="Akhbar MT" pitchFamily="2" charset="-78"/>
                        </a:rPr>
                        <a:t> </a:t>
                      </a:r>
                      <a:endParaRPr lang="ar-SA" sz="1200"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200" baseline="0" smtClean="0">
                          <a:cs typeface="Akhbar MT" pitchFamily="2" charset="-78"/>
                        </a:rPr>
                        <a:t>نشر كتاب لمؤلف مجهول (</a:t>
                      </a:r>
                      <a:r>
                        <a:rPr lang="en-US" sz="1200" baseline="0" smtClean="0">
                          <a:cs typeface="Akhbar MT" pitchFamily="2" charset="-78"/>
                        </a:rPr>
                        <a:t>glaucus</a:t>
                      </a:r>
                      <a:r>
                        <a:rPr lang="ar-SA" sz="1200" baseline="0" smtClean="0">
                          <a:cs typeface="Akhbar MT" pitchFamily="2" charset="-78"/>
                        </a:rPr>
                        <a:t>)</a:t>
                      </a:r>
                    </a:p>
                    <a:p>
                      <a:pPr marL="0" marR="0" indent="0" algn="r" defTabSz="914400" rtl="1" eaLnBrk="1" fontAlgn="auto" latinLnBrk="0" hangingPunct="1">
                        <a:lnSpc>
                          <a:spcPct val="100000"/>
                        </a:lnSpc>
                        <a:spcBef>
                          <a:spcPts val="0"/>
                        </a:spcBef>
                        <a:spcAft>
                          <a:spcPts val="0"/>
                        </a:spcAft>
                        <a:buClrTx/>
                        <a:buSzTx/>
                        <a:buFontTx/>
                        <a:buNone/>
                        <a:tabLst/>
                        <a:defRPr/>
                      </a:pPr>
                      <a:r>
                        <a:rPr lang="ar-SA" sz="1200" baseline="0" smtClean="0">
                          <a:cs typeface="Akhbar MT" pitchFamily="2" charset="-78"/>
                        </a:rPr>
                        <a:t>يبحث في اثار العرب</a:t>
                      </a:r>
                      <a:endParaRPr lang="ar-SA" sz="1200"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1"/>
                      <a:r>
                        <a:rPr lang="ar-SA" sz="1200" dirty="0" smtClean="0">
                          <a:cs typeface="Akhbar MT" pitchFamily="2" charset="-78"/>
                        </a:rPr>
                        <a:t>1-  هو</a:t>
                      </a:r>
                      <a:r>
                        <a:rPr lang="ar-SA" sz="1200" baseline="0" dirty="0" smtClean="0">
                          <a:cs typeface="Akhbar MT" pitchFamily="2" charset="-78"/>
                        </a:rPr>
                        <a:t> مستشرق.</a:t>
                      </a:r>
                    </a:p>
                    <a:p>
                      <a:pPr rtl="1"/>
                      <a:r>
                        <a:rPr lang="ar-SA" sz="1200" baseline="0" dirty="0" smtClean="0">
                          <a:cs typeface="Akhbar MT" pitchFamily="2" charset="-78"/>
                        </a:rPr>
                        <a:t>2-عاشو روم وسريان على ايام الامويين </a:t>
                      </a:r>
                      <a:r>
                        <a:rPr lang="ar-SA" sz="1200" baseline="0" dirty="0" err="1" smtClean="0">
                          <a:cs typeface="Akhbar MT" pitchFamily="2" charset="-78"/>
                        </a:rPr>
                        <a:t>والععباسيين</a:t>
                      </a:r>
                      <a:r>
                        <a:rPr lang="ar-SA" sz="1200" baseline="0" dirty="0" smtClean="0">
                          <a:cs typeface="Akhbar MT" pitchFamily="2" charset="-78"/>
                        </a:rPr>
                        <a:t>.</a:t>
                      </a:r>
                    </a:p>
                    <a:p>
                      <a:pPr marL="0" marR="0" indent="0" algn="r" defTabSz="914400" rtl="1" eaLnBrk="1" fontAlgn="auto" latinLnBrk="0" hangingPunct="1">
                        <a:lnSpc>
                          <a:spcPct val="100000"/>
                        </a:lnSpc>
                        <a:spcBef>
                          <a:spcPts val="0"/>
                        </a:spcBef>
                        <a:spcAft>
                          <a:spcPts val="0"/>
                        </a:spcAft>
                        <a:buClrTx/>
                        <a:buSzTx/>
                        <a:buFontTx/>
                        <a:buNone/>
                        <a:tabLst/>
                        <a:defRPr/>
                      </a:pPr>
                      <a:r>
                        <a:rPr lang="ar-SA" sz="1200" baseline="0" dirty="0" smtClean="0">
                          <a:cs typeface="Akhbar MT" pitchFamily="2" charset="-78"/>
                        </a:rPr>
                        <a:t>3- المخطوطات السريانية المحفوظة في المتحف البريطاني+ كتابات المؤرخين النصارى  من روم وسريان </a:t>
                      </a:r>
                      <a:r>
                        <a:rPr lang="ar-SA" sz="1200" baseline="0" dirty="0" err="1" smtClean="0">
                          <a:cs typeface="Akhbar MT" pitchFamily="2" charset="-78"/>
                        </a:rPr>
                        <a:t>كتبو</a:t>
                      </a:r>
                      <a:r>
                        <a:rPr lang="ar-SA" sz="1200" baseline="0" dirty="0" smtClean="0">
                          <a:cs typeface="Akhbar MT" pitchFamily="2" charset="-78"/>
                        </a:rPr>
                        <a:t> عن العرب في الجاهلية  والاسلام  تحدثوا عن انتشار المسيحية في بلاد العرب+ علاقة الروم  بالعرب والفرس.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5" name="عنوان 4"/>
          <p:cNvSpPr>
            <a:spLocks noGrp="1"/>
          </p:cNvSpPr>
          <p:nvPr>
            <p:ph type="title"/>
          </p:nvPr>
        </p:nvSpPr>
        <p:spPr>
          <a:xfrm>
            <a:off x="457200" y="274638"/>
            <a:ext cx="8229600" cy="418058"/>
          </a:xfrm>
        </p:spPr>
        <p:txBody>
          <a:bodyPr>
            <a:normAutofit fontScale="90000"/>
          </a:bodyPr>
          <a:lstStyle/>
          <a:p>
            <a:r>
              <a:rPr lang="ar-SA" dirty="0" smtClean="0">
                <a:cs typeface="Akhbar MT" pitchFamily="2" charset="-78"/>
              </a:rPr>
              <a:t>جدول 2</a:t>
            </a:r>
            <a:endParaRPr lang="ar-SA" dirty="0">
              <a:cs typeface="Akhbar MT" pitchFamily="2" charset="-78"/>
            </a:endParaRPr>
          </a:p>
        </p:txBody>
      </p:sp>
    </p:spTree>
    <p:extLst>
      <p:ext uri="{BB962C8B-B14F-4D97-AF65-F5344CB8AC3E}">
        <p14:creationId xmlns:p14="http://schemas.microsoft.com/office/powerpoint/2010/main" val="9965112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txBox="1">
            <a:spLocks/>
          </p:cNvSpPr>
          <p:nvPr/>
        </p:nvSpPr>
        <p:spPr>
          <a:xfrm>
            <a:off x="0" y="0"/>
            <a:ext cx="9144000" cy="648072"/>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1" anchor="ctr">
            <a:normAutofit/>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r"/>
            <a:r>
              <a:rPr lang="ar-SA" sz="3600" b="1" dirty="0" smtClean="0">
                <a:latin typeface="Arabic Typesetting" panose="03020402040406030203" pitchFamily="66" charset="-78"/>
                <a:cs typeface="Arabic Typesetting" panose="03020402040406030203" pitchFamily="66" charset="-78"/>
              </a:rPr>
              <a:t>المصادر العربية (القران الكريم</a:t>
            </a:r>
            <a:endParaRPr lang="ar-SA" sz="1400" b="1" dirty="0">
              <a:latin typeface="Arabic Typesetting" panose="03020402040406030203" pitchFamily="66" charset="-78"/>
              <a:cs typeface="Arabic Typesetting" panose="03020402040406030203" pitchFamily="66" charset="-78"/>
            </a:endParaRPr>
          </a:p>
        </p:txBody>
      </p:sp>
      <p:sp>
        <p:nvSpPr>
          <p:cNvPr id="4" name="مستطيل 3"/>
          <p:cNvSpPr/>
          <p:nvPr/>
        </p:nvSpPr>
        <p:spPr>
          <a:xfrm>
            <a:off x="0" y="1443841"/>
            <a:ext cx="9144000" cy="4801314"/>
          </a:xfrm>
          <a:prstGeom prst="rect">
            <a:avLst/>
          </a:prstGeom>
        </p:spPr>
        <p:txBody>
          <a:bodyPr wrap="square">
            <a:spAutoFit/>
          </a:bodyPr>
          <a:lstStyle/>
          <a:p>
            <a:r>
              <a:rPr lang="en-US" b="1" dirty="0"/>
              <a:t/>
            </a:r>
            <a:br>
              <a:rPr lang="en-US" b="1" dirty="0"/>
            </a:br>
            <a:r>
              <a:rPr lang="ar-SA" b="1" dirty="0"/>
              <a:t>أ </a:t>
            </a:r>
            <a:r>
              <a:rPr lang="ar-SA" b="1" dirty="0">
                <a:solidFill>
                  <a:srgbClr val="FF0000"/>
                </a:solidFill>
              </a:rPr>
              <a:t>- يعتبر القرآن الكريم أساس التشريع الإسلامي ، والمصدر الأول لتاريخ العرب في عصر الجاهلية ، وأصدق المصادر العربية المدونة على الإطلاق ، لأنه تنزيل من الله تعالى لا سبيل إلى الشك في صحة نصه ، ففيه ذكر لبعض مظاهر حياة العرب السياسية والاقتصادية والاجتماعية </a:t>
            </a:r>
            <a:r>
              <a:rPr lang="ar-SA" b="1" dirty="0" smtClean="0">
                <a:solidFill>
                  <a:srgbClr val="FF0000"/>
                </a:solidFill>
              </a:rPr>
              <a:t>والدينية.</a:t>
            </a:r>
          </a:p>
          <a:p>
            <a:r>
              <a:rPr lang="en-US" b="1" dirty="0">
                <a:solidFill>
                  <a:srgbClr val="00B050"/>
                </a:solidFill>
              </a:rPr>
              <a:t/>
            </a:r>
            <a:br>
              <a:rPr lang="en-US" b="1" dirty="0">
                <a:solidFill>
                  <a:srgbClr val="00B050"/>
                </a:solidFill>
              </a:rPr>
            </a:br>
            <a:r>
              <a:rPr lang="ar-SA" b="1" dirty="0">
                <a:solidFill>
                  <a:srgbClr val="00B050"/>
                </a:solidFill>
              </a:rPr>
              <a:t>ب – ذكر بعض أخبار الشعوب البائدة</a:t>
            </a:r>
            <a:r>
              <a:rPr lang="en-US" b="1" dirty="0">
                <a:solidFill>
                  <a:srgbClr val="00B050"/>
                </a:solidFill>
              </a:rPr>
              <a:t> (</a:t>
            </a:r>
            <a:r>
              <a:rPr lang="ar-SA" b="1" dirty="0">
                <a:solidFill>
                  <a:srgbClr val="00B050"/>
                </a:solidFill>
              </a:rPr>
              <a:t>عاد وثمود) وفيه أخبار عن أصحاب الفيل ، وسيل العرم وأصحاب الأخدود  هجرة الخليل  وولدة اسماعيل الى الارض الطهرة  في الحجاز واقامت اسماعيل هنالك، فهذه الأخبار أوردها الله تعالى في كتابه العزيز عبرة وعظه للعرب المعارضين للإسلام ، وقد أثبتت الحقائق التاريخية الثابتة والكشوف الأثرية صحة ما جاء في القرآن الكريم من أخبار العرب البائدة </a:t>
            </a:r>
            <a:r>
              <a:rPr lang="ar-SA" b="1" dirty="0" smtClean="0">
                <a:solidFill>
                  <a:srgbClr val="00B050"/>
                </a:solidFill>
              </a:rPr>
              <a:t>ودقتها</a:t>
            </a:r>
            <a:r>
              <a:rPr lang="en-US" b="1" dirty="0" smtClean="0">
                <a:solidFill>
                  <a:srgbClr val="00B050"/>
                </a:solidFill>
              </a:rPr>
              <a:t>. </a:t>
            </a:r>
            <a:r>
              <a:rPr lang="ar-SA" b="1" dirty="0" smtClean="0">
                <a:solidFill>
                  <a:srgbClr val="00B050"/>
                </a:solidFill>
              </a:rPr>
              <a:t> </a:t>
            </a:r>
          </a:p>
          <a:p>
            <a:endParaRPr lang="ar-SA" b="1" dirty="0"/>
          </a:p>
          <a:p>
            <a:r>
              <a:rPr lang="ar-SA" b="1" dirty="0" smtClean="0">
                <a:solidFill>
                  <a:srgbClr val="7030A0"/>
                </a:solidFill>
              </a:rPr>
              <a:t>ج- ان الله حفظة من التحريف والتبديل  ودون في البداية </a:t>
            </a:r>
            <a:r>
              <a:rPr lang="ar-SA" b="1" dirty="0" err="1" smtClean="0">
                <a:solidFill>
                  <a:srgbClr val="7030A0"/>
                </a:solidFill>
              </a:rPr>
              <a:t>باملاء</a:t>
            </a:r>
            <a:r>
              <a:rPr lang="ar-SA" b="1" dirty="0" smtClean="0">
                <a:solidFill>
                  <a:srgbClr val="7030A0"/>
                </a:solidFill>
              </a:rPr>
              <a:t> الرسول وتلى فيما بعد امامة  وحمل </a:t>
            </a:r>
            <a:r>
              <a:rPr lang="ar-SA" b="1" dirty="0" err="1" smtClean="0">
                <a:solidFill>
                  <a:srgbClr val="7030A0"/>
                </a:solidFill>
              </a:rPr>
              <a:t>تصديقة</a:t>
            </a:r>
            <a:r>
              <a:rPr lang="ar-SA" b="1" dirty="0" smtClean="0">
                <a:solidFill>
                  <a:srgbClr val="7030A0"/>
                </a:solidFill>
              </a:rPr>
              <a:t> النهائي قبل وفاته</a:t>
            </a:r>
            <a:r>
              <a:rPr lang="ar-SA" b="1" dirty="0" smtClean="0"/>
              <a:t>.</a:t>
            </a:r>
          </a:p>
          <a:p>
            <a:endParaRPr lang="ar-SA" b="1" dirty="0"/>
          </a:p>
          <a:p>
            <a:endParaRPr lang="ar-SA" b="1" dirty="0" smtClean="0"/>
          </a:p>
          <a:p>
            <a:r>
              <a:rPr lang="ar-SA" b="1" dirty="0" smtClean="0"/>
              <a:t>د- حفظ الله القران الكريم بعدة وسائل منها:</a:t>
            </a:r>
          </a:p>
          <a:p>
            <a:r>
              <a:rPr lang="ar-SA" b="1" dirty="0" smtClean="0"/>
              <a:t>1- صدور الصحابة من الحفاظ </a:t>
            </a:r>
            <a:r>
              <a:rPr lang="ar-SA" b="1" dirty="0" err="1" smtClean="0"/>
              <a:t>ويعلمونة</a:t>
            </a:r>
            <a:r>
              <a:rPr lang="ar-SA" b="1" dirty="0" smtClean="0"/>
              <a:t> لزوجتاهم وابنائهم.</a:t>
            </a:r>
          </a:p>
          <a:p>
            <a:r>
              <a:rPr lang="ar-SA" b="1" dirty="0" smtClean="0"/>
              <a:t>2-جمعة </a:t>
            </a:r>
            <a:r>
              <a:rPr lang="ar-SA" b="1" dirty="0" err="1" smtClean="0"/>
              <a:t>وكتابتة</a:t>
            </a:r>
            <a:r>
              <a:rPr lang="ar-SA" b="1" dirty="0" smtClean="0"/>
              <a:t> .</a:t>
            </a:r>
            <a:endParaRPr lang="ar-SA" dirty="0"/>
          </a:p>
        </p:txBody>
      </p:sp>
    </p:spTree>
    <p:extLst>
      <p:ext uri="{BB962C8B-B14F-4D97-AF65-F5344CB8AC3E}">
        <p14:creationId xmlns:p14="http://schemas.microsoft.com/office/powerpoint/2010/main" val="1256234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1582339"/>
            <a:ext cx="9144000" cy="4524315"/>
          </a:xfrm>
          <a:prstGeom prst="rect">
            <a:avLst/>
          </a:prstGeom>
        </p:spPr>
        <p:txBody>
          <a:bodyPr wrap="square">
            <a:spAutoFit/>
          </a:bodyPr>
          <a:lstStyle/>
          <a:p>
            <a:endParaRPr lang="ar-SA" b="1" dirty="0"/>
          </a:p>
          <a:p>
            <a:pPr marL="285750" indent="-285750">
              <a:buFont typeface="Wingdings" panose="05000000000000000000" pitchFamily="2" charset="2"/>
              <a:buChar char="ü"/>
            </a:pPr>
            <a:r>
              <a:rPr lang="ar-SA" b="1" dirty="0" smtClean="0"/>
              <a:t>الحديث </a:t>
            </a:r>
            <a:r>
              <a:rPr lang="ar-SA" b="1" dirty="0"/>
              <a:t>هو المصدر الثاني للشريعة الإسلامية ، لأنه يتضمن أحكاماً وقوانين للمجتمع الإسلامي المتطور ، فيعتبر أصدق المصادر التاريخية بعد القرآن الكريم لتدوين تاريخ الجاهلية القريب من الإسلام ، على الرغم من أن الحديث لم يدون بالفعل إلا في أواخر القرن الثاني الهجري في خلافة عمر بن عبد العزيز</a:t>
            </a:r>
            <a:r>
              <a:rPr lang="en-US" b="1" dirty="0" smtClean="0"/>
              <a:t>.</a:t>
            </a:r>
          </a:p>
          <a:p>
            <a:pPr marL="285750" indent="-285750">
              <a:buFont typeface="Wingdings" panose="05000000000000000000" pitchFamily="2" charset="2"/>
              <a:buChar char="ü"/>
            </a:pPr>
            <a:endParaRPr lang="en-US" b="1" dirty="0"/>
          </a:p>
          <a:p>
            <a:pPr marL="285750" indent="-285750">
              <a:buFont typeface="Wingdings" panose="05000000000000000000" pitchFamily="2" charset="2"/>
              <a:buChar char="ü"/>
            </a:pPr>
            <a:r>
              <a:rPr lang="en-US" b="1" dirty="0"/>
              <a:t/>
            </a:r>
            <a:br>
              <a:rPr lang="en-US" b="1" dirty="0"/>
            </a:br>
            <a:r>
              <a:rPr lang="ar-SA" b="1" dirty="0">
                <a:solidFill>
                  <a:srgbClr val="7030A0"/>
                </a:solidFill>
              </a:rPr>
              <a:t>فالحديث يمثل أقدم الروايات الشفوية التي وصلت إلينا عن طريق التدوين وأدقها لاعتماده على الإسناد ، بالإضافة إلى تعرض الأحاديث لكل ما كان قائماً من نظم الحياة الدينية والفكرية والاجتماعية والسياسية والاقتصادية. ولما كان كثير من الأحاديث موضوعة ، فلابد للباحث في الأحاديث من الاعتماد على المجموعات الصحاح كجامع الصحيح للبخاري وشروحه ، وصحيح مسلم ، وسنن الترمذي</a:t>
            </a:r>
            <a:r>
              <a:rPr lang="en-US" b="1" dirty="0" smtClean="0">
                <a:solidFill>
                  <a:srgbClr val="7030A0"/>
                </a:solidFill>
              </a:rPr>
              <a:t>.</a:t>
            </a:r>
            <a:endParaRPr lang="ar-SA" b="1" dirty="0" smtClean="0">
              <a:solidFill>
                <a:srgbClr val="7030A0"/>
              </a:solidFill>
            </a:endParaRPr>
          </a:p>
          <a:p>
            <a:pPr marL="285750" indent="-285750">
              <a:buFont typeface="Wingdings" panose="05000000000000000000" pitchFamily="2" charset="2"/>
              <a:buChar char="ü"/>
            </a:pPr>
            <a:endParaRPr lang="ar-SA" b="1" dirty="0"/>
          </a:p>
          <a:p>
            <a:pPr marL="285750" indent="-285750">
              <a:buFont typeface="Wingdings" panose="05000000000000000000" pitchFamily="2" charset="2"/>
              <a:buChar char="ü"/>
            </a:pPr>
            <a:r>
              <a:rPr lang="ar-SA" b="1" dirty="0" smtClean="0">
                <a:solidFill>
                  <a:srgbClr val="92D050"/>
                </a:solidFill>
              </a:rPr>
              <a:t>ان الحديث مفسر للقران الكريم </a:t>
            </a:r>
            <a:r>
              <a:rPr lang="en-US" b="1" dirty="0" smtClean="0">
                <a:solidFill>
                  <a:srgbClr val="92D050"/>
                </a:solidFill>
              </a:rPr>
              <a:t> </a:t>
            </a:r>
            <a:r>
              <a:rPr lang="ar-SA" b="1" dirty="0" smtClean="0">
                <a:solidFill>
                  <a:srgbClr val="92D050"/>
                </a:solidFill>
              </a:rPr>
              <a:t>لان كثير من </a:t>
            </a:r>
            <a:r>
              <a:rPr lang="ar-SA" b="1" dirty="0" err="1" smtClean="0">
                <a:solidFill>
                  <a:srgbClr val="92D050"/>
                </a:solidFill>
              </a:rPr>
              <a:t>اياته</a:t>
            </a:r>
            <a:r>
              <a:rPr lang="ar-SA" b="1" dirty="0" smtClean="0">
                <a:solidFill>
                  <a:srgbClr val="92D050"/>
                </a:solidFill>
              </a:rPr>
              <a:t> </a:t>
            </a:r>
            <a:r>
              <a:rPr lang="ar-SA" b="1" dirty="0" err="1" smtClean="0">
                <a:solidFill>
                  <a:srgbClr val="92D050"/>
                </a:solidFill>
              </a:rPr>
              <a:t>مطللقة</a:t>
            </a:r>
            <a:r>
              <a:rPr lang="ar-SA" b="1" dirty="0" smtClean="0">
                <a:solidFill>
                  <a:srgbClr val="92D050"/>
                </a:solidFill>
              </a:rPr>
              <a:t> او عامة.</a:t>
            </a:r>
          </a:p>
          <a:p>
            <a:pPr marL="285750" indent="-285750">
              <a:buFont typeface="Wingdings" panose="05000000000000000000" pitchFamily="2" charset="2"/>
              <a:buChar char="ü"/>
            </a:pPr>
            <a:endParaRPr lang="ar-SA" b="1" dirty="0"/>
          </a:p>
          <a:p>
            <a:pPr marL="285750" indent="-285750">
              <a:buFont typeface="Wingdings" panose="05000000000000000000" pitchFamily="2" charset="2"/>
              <a:buChar char="ü"/>
            </a:pPr>
            <a:r>
              <a:rPr lang="ar-SA" b="1" dirty="0" smtClean="0">
                <a:solidFill>
                  <a:srgbClr val="FF0000"/>
                </a:solidFill>
              </a:rPr>
              <a:t>اهمية التاريخ فيما يتصل بتاريخ عرب الحجاز .</a:t>
            </a:r>
          </a:p>
          <a:p>
            <a:r>
              <a:rPr lang="en-US" b="1" dirty="0"/>
              <a:t/>
            </a:r>
            <a:br>
              <a:rPr lang="en-US" b="1" dirty="0"/>
            </a:br>
            <a:endParaRPr lang="ar-SA" dirty="0"/>
          </a:p>
        </p:txBody>
      </p:sp>
      <p:sp>
        <p:nvSpPr>
          <p:cNvPr id="4" name="عنوان 1"/>
          <p:cNvSpPr>
            <a:spLocks noGrp="1"/>
          </p:cNvSpPr>
          <p:nvPr>
            <p:ph type="title"/>
          </p:nvPr>
        </p:nvSpPr>
        <p:spPr>
          <a:xfrm>
            <a:off x="0" y="-13781"/>
            <a:ext cx="9144000" cy="648072"/>
          </a:xfrm>
        </p:spPr>
        <p:style>
          <a:lnRef idx="2">
            <a:schemeClr val="dk1"/>
          </a:lnRef>
          <a:fillRef idx="1">
            <a:schemeClr val="lt1"/>
          </a:fillRef>
          <a:effectRef idx="0">
            <a:schemeClr val="dk1"/>
          </a:effectRef>
          <a:fontRef idx="minor">
            <a:schemeClr val="dk1"/>
          </a:fontRef>
        </p:style>
        <p:txBody>
          <a:bodyPr>
            <a:normAutofit/>
          </a:bodyPr>
          <a:lstStyle/>
          <a:p>
            <a:pPr algn="r"/>
            <a:r>
              <a:rPr lang="ar-SA" sz="3600" b="1" dirty="0" smtClean="0">
                <a:latin typeface="Arabic Typesetting" panose="03020402040406030203" pitchFamily="66" charset="-78"/>
                <a:cs typeface="Arabic Typesetting" panose="03020402040406030203" pitchFamily="66" charset="-78"/>
              </a:rPr>
              <a:t>الحديث</a:t>
            </a:r>
            <a:endParaRPr lang="ar-SA" sz="1400" b="1"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9007071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a:spLocks noGrp="1"/>
          </p:cNvSpPr>
          <p:nvPr>
            <p:ph type="title"/>
          </p:nvPr>
        </p:nvSpPr>
        <p:spPr>
          <a:xfrm>
            <a:off x="22662" y="0"/>
            <a:ext cx="9144000" cy="432048"/>
          </a:xfrm>
        </p:spPr>
        <p:style>
          <a:lnRef idx="2">
            <a:schemeClr val="dk1"/>
          </a:lnRef>
          <a:fillRef idx="1">
            <a:schemeClr val="lt1"/>
          </a:fillRef>
          <a:effectRef idx="0">
            <a:schemeClr val="dk1"/>
          </a:effectRef>
          <a:fontRef idx="minor">
            <a:schemeClr val="dk1"/>
          </a:fontRef>
        </p:style>
        <p:txBody>
          <a:bodyPr>
            <a:normAutofit fontScale="90000"/>
          </a:bodyPr>
          <a:lstStyle/>
          <a:p>
            <a:pPr algn="r"/>
            <a:r>
              <a:rPr lang="ar-SA" sz="3600" b="1" dirty="0" smtClean="0">
                <a:latin typeface="Arabic Typesetting" panose="03020402040406030203" pitchFamily="66" charset="-78"/>
                <a:cs typeface="Arabic Typesetting" panose="03020402040406030203" pitchFamily="66" charset="-78"/>
              </a:rPr>
              <a:t>التفسير</a:t>
            </a:r>
            <a:endParaRPr lang="ar-SA" sz="1400" b="1" dirty="0">
              <a:latin typeface="Arabic Typesetting" panose="03020402040406030203" pitchFamily="66" charset="-78"/>
              <a:cs typeface="Arabic Typesetting" panose="03020402040406030203" pitchFamily="66" charset="-78"/>
            </a:endParaRPr>
          </a:p>
        </p:txBody>
      </p:sp>
      <p:sp>
        <p:nvSpPr>
          <p:cNvPr id="5" name="عنوان 1"/>
          <p:cNvSpPr txBox="1">
            <a:spLocks/>
          </p:cNvSpPr>
          <p:nvPr/>
        </p:nvSpPr>
        <p:spPr>
          <a:xfrm>
            <a:off x="0" y="692696"/>
            <a:ext cx="9144000" cy="6134116"/>
          </a:xfrm>
          <a:prstGeom prst="rect">
            <a:avLst/>
          </a:prstGeom>
          <a:ln>
            <a:noFill/>
          </a:ln>
        </p:spPr>
        <p:style>
          <a:lnRef idx="2">
            <a:schemeClr val="dk1"/>
          </a:lnRef>
          <a:fillRef idx="1">
            <a:schemeClr val="lt1"/>
          </a:fillRef>
          <a:effectRef idx="0">
            <a:schemeClr val="dk1"/>
          </a:effectRef>
          <a:fontRef idx="minor">
            <a:schemeClr val="dk1"/>
          </a:fontRef>
        </p:style>
        <p:txBody>
          <a:bodyPr vert="horz" lIns="91440" tIns="45720" rIns="91440" bIns="45720" rtlCol="1" anchor="ctr">
            <a:normAutofit fontScale="90000" lnSpcReduction="10000"/>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285750" indent="-285750" algn="r">
              <a:buFont typeface="Wingdings" panose="05000000000000000000" pitchFamily="2" charset="2"/>
              <a:buChar char="ü"/>
            </a:pPr>
            <a:r>
              <a:rPr lang="ar-SA" sz="1600" b="1" dirty="0" smtClean="0">
                <a:solidFill>
                  <a:schemeClr val="tx1"/>
                </a:solidFill>
                <a:latin typeface="Arabic Typesetting" panose="03020402040406030203" pitchFamily="66" charset="-78"/>
                <a:cs typeface="Arabic Typesetting" panose="03020402040406030203" pitchFamily="66" charset="-78"/>
              </a:rPr>
              <a:t>ان </a:t>
            </a:r>
            <a:r>
              <a:rPr lang="ar-SA" sz="1600" b="1" dirty="0" smtClean="0">
                <a:solidFill>
                  <a:schemeClr val="tx1"/>
                </a:solidFill>
                <a:latin typeface="Arabic Typesetting" panose="03020402040406030203" pitchFamily="66" charset="-78"/>
                <a:cs typeface="Akhbar MT" pitchFamily="2" charset="-78"/>
              </a:rPr>
              <a:t>القران الكريم  نزل بلغة العرب وعلى اساليب العرب وكلامهم, والسبب طبيعي </a:t>
            </a:r>
            <a:r>
              <a:rPr lang="ar-SA" sz="1600" b="1" u="sng" dirty="0" smtClean="0">
                <a:solidFill>
                  <a:schemeClr val="tx1"/>
                </a:solidFill>
                <a:latin typeface="Arabic Typesetting" panose="03020402040406030203" pitchFamily="66" charset="-78"/>
                <a:cs typeface="Akhbar MT" pitchFamily="2" charset="-78"/>
              </a:rPr>
              <a:t>جدا </a:t>
            </a:r>
            <a:r>
              <a:rPr lang="ar-SA" sz="1600" b="1" u="sng" dirty="0" err="1" smtClean="0">
                <a:solidFill>
                  <a:schemeClr val="tx1"/>
                </a:solidFill>
                <a:latin typeface="Arabic Typesetting" panose="03020402040406030203" pitchFamily="66" charset="-78"/>
                <a:cs typeface="Akhbar MT" pitchFamily="2" charset="-78"/>
              </a:rPr>
              <a:t>لانه</a:t>
            </a:r>
            <a:r>
              <a:rPr lang="ar-SA" sz="1600" b="1" u="sng" dirty="0" smtClean="0">
                <a:solidFill>
                  <a:schemeClr val="tx1"/>
                </a:solidFill>
                <a:latin typeface="Arabic Typesetting" panose="03020402040406030203" pitchFamily="66" charset="-78"/>
                <a:cs typeface="Akhbar MT" pitchFamily="2" charset="-78"/>
              </a:rPr>
              <a:t> يدعو:</a:t>
            </a:r>
          </a:p>
          <a:p>
            <a:pPr algn="r"/>
            <a:r>
              <a:rPr lang="ar-SA" sz="1600" b="1" dirty="0" smtClean="0">
                <a:solidFill>
                  <a:schemeClr val="tx1"/>
                </a:solidFill>
                <a:latin typeface="Arabic Typesetting" panose="03020402040406030203" pitchFamily="66" charset="-78"/>
                <a:cs typeface="Akhbar MT" pitchFamily="2" charset="-78"/>
              </a:rPr>
              <a:t>اولا: العرب بدء ذي بادئ.</a:t>
            </a:r>
          </a:p>
          <a:p>
            <a:pPr algn="r"/>
            <a:r>
              <a:rPr lang="ar-SA" sz="1600" b="1" dirty="0" err="1" smtClean="0">
                <a:solidFill>
                  <a:schemeClr val="tx1"/>
                </a:solidFill>
                <a:latin typeface="Arabic Typesetting" panose="03020402040406030203" pitchFamily="66" charset="-78"/>
                <a:cs typeface="Akhbar MT" pitchFamily="2" charset="-78"/>
              </a:rPr>
              <a:t>ثانيا:الناس</a:t>
            </a:r>
            <a:r>
              <a:rPr lang="ar-SA" sz="1600" b="1" dirty="0" smtClean="0">
                <a:solidFill>
                  <a:schemeClr val="tx1"/>
                </a:solidFill>
                <a:latin typeface="Arabic Typesetting" panose="03020402040406030203" pitchFamily="66" charset="-78"/>
                <a:cs typeface="Akhbar MT" pitchFamily="2" charset="-78"/>
              </a:rPr>
              <a:t> كافة.</a:t>
            </a:r>
          </a:p>
          <a:p>
            <a:pPr algn="r"/>
            <a:r>
              <a:rPr lang="ar-SA" sz="1600" b="1" dirty="0" smtClean="0">
                <a:solidFill>
                  <a:schemeClr val="tx1"/>
                </a:solidFill>
                <a:latin typeface="Arabic Typesetting" panose="03020402040406030203" pitchFamily="66" charset="-78"/>
                <a:cs typeface="Akhbar MT" pitchFamily="2" charset="-78"/>
              </a:rPr>
              <a:t>الى الاسلام ولابد ان يكون بلغة يفهمونها .</a:t>
            </a:r>
          </a:p>
          <a:p>
            <a:pPr marL="342900" indent="-342900" algn="r">
              <a:buFont typeface="Wingdings" panose="05000000000000000000" pitchFamily="2" charset="2"/>
              <a:buChar char="ü"/>
            </a:pPr>
            <a:r>
              <a:rPr lang="ar-SA" sz="1600" b="1" dirty="0" smtClean="0">
                <a:solidFill>
                  <a:srgbClr val="92D050"/>
                </a:solidFill>
                <a:latin typeface="Arabic Typesetting" panose="03020402040406030203" pitchFamily="66" charset="-78"/>
                <a:cs typeface="Akhbar MT" pitchFamily="2" charset="-78"/>
              </a:rPr>
              <a:t>بالرغم من ان القران الكريم نزل لسان عربي+ بيئة عربية تتفاخر من نوحي الحضارة بفن القول ولم يكن كلة في متناول الصحابة جميعا </a:t>
            </a:r>
            <a:r>
              <a:rPr lang="ar-SA" sz="1600" b="1" dirty="0" err="1" smtClean="0">
                <a:solidFill>
                  <a:srgbClr val="92D050"/>
                </a:solidFill>
                <a:latin typeface="Arabic Typesetting" panose="03020402040406030203" pitchFamily="66" charset="-78"/>
                <a:cs typeface="Akhbar MT" pitchFamily="2" charset="-78"/>
              </a:rPr>
              <a:t>يستطيعو</a:t>
            </a:r>
            <a:r>
              <a:rPr lang="ar-SA" sz="1600" b="1" dirty="0" smtClean="0">
                <a:solidFill>
                  <a:srgbClr val="92D050"/>
                </a:solidFill>
                <a:latin typeface="Arabic Typesetting" panose="03020402040406030203" pitchFamily="66" charset="-78"/>
                <a:cs typeface="Akhbar MT" pitchFamily="2" charset="-78"/>
              </a:rPr>
              <a:t> ان يفهموه اجمالا وتفصيلا بمجرد ان يسمعوه (عللي) لان العرب كما قال ابن قتيبة  </a:t>
            </a:r>
            <a:r>
              <a:rPr lang="ar-SA" sz="1600" b="1" dirty="0" err="1" smtClean="0">
                <a:solidFill>
                  <a:srgbClr val="92D050"/>
                </a:solidFill>
                <a:latin typeface="Arabic Typesetting" panose="03020402040406030203" pitchFamily="66" charset="-78"/>
                <a:cs typeface="Akhbar MT" pitchFamily="2" charset="-78"/>
              </a:rPr>
              <a:t>لاتستوي</a:t>
            </a:r>
            <a:r>
              <a:rPr lang="ar-SA" sz="1600" b="1" dirty="0" smtClean="0">
                <a:solidFill>
                  <a:srgbClr val="92D050"/>
                </a:solidFill>
                <a:latin typeface="Arabic Typesetting" panose="03020402040406030203" pitchFamily="66" charset="-78"/>
                <a:cs typeface="Akhbar MT" pitchFamily="2" charset="-78"/>
              </a:rPr>
              <a:t> </a:t>
            </a:r>
            <a:r>
              <a:rPr lang="ar-SA" sz="1600" b="1" dirty="0" err="1" smtClean="0">
                <a:solidFill>
                  <a:srgbClr val="92D050"/>
                </a:solidFill>
                <a:latin typeface="Arabic Typesetting" panose="03020402040406030203" pitchFamily="66" charset="-78"/>
                <a:cs typeface="Akhbar MT" pitchFamily="2" charset="-78"/>
              </a:rPr>
              <a:t>بالمعرفه</a:t>
            </a:r>
            <a:r>
              <a:rPr lang="ar-SA" sz="1600" b="1" dirty="0" smtClean="0">
                <a:solidFill>
                  <a:srgbClr val="92D050"/>
                </a:solidFill>
                <a:latin typeface="Arabic Typesetting" panose="03020402040406030203" pitchFamily="66" charset="-78"/>
                <a:cs typeface="Akhbar MT" pitchFamily="2" charset="-78"/>
              </a:rPr>
              <a:t> بجميع </a:t>
            </a:r>
            <a:r>
              <a:rPr lang="ar-SA" sz="1600" b="1" dirty="0" err="1" smtClean="0">
                <a:solidFill>
                  <a:srgbClr val="92D050"/>
                </a:solidFill>
                <a:latin typeface="Arabic Typesetting" panose="03020402040406030203" pitchFamily="66" charset="-78"/>
                <a:cs typeface="Akhbar MT" pitchFamily="2" charset="-78"/>
              </a:rPr>
              <a:t>مافي</a:t>
            </a:r>
            <a:r>
              <a:rPr lang="ar-SA" sz="1600" b="1" dirty="0" smtClean="0">
                <a:solidFill>
                  <a:srgbClr val="92D050"/>
                </a:solidFill>
                <a:latin typeface="Arabic Typesetting" panose="03020402040406030203" pitchFamily="66" charset="-78"/>
                <a:cs typeface="Akhbar MT" pitchFamily="2" charset="-78"/>
              </a:rPr>
              <a:t> القران من الغريب </a:t>
            </a:r>
            <a:r>
              <a:rPr lang="ar-SA" sz="1600" b="1" dirty="0" err="1" smtClean="0">
                <a:solidFill>
                  <a:srgbClr val="92D050"/>
                </a:solidFill>
                <a:latin typeface="Arabic Typesetting" panose="03020402040406030203" pitchFamily="66" charset="-78"/>
                <a:cs typeface="Akhbar MT" pitchFamily="2" charset="-78"/>
              </a:rPr>
              <a:t>والمتشابة</a:t>
            </a:r>
            <a:r>
              <a:rPr lang="ar-SA" sz="1600" b="1" dirty="0" smtClean="0">
                <a:solidFill>
                  <a:srgbClr val="92D050"/>
                </a:solidFill>
                <a:latin typeface="Arabic Typesetting" panose="03020402040406030203" pitchFamily="66" charset="-78"/>
                <a:cs typeface="Akhbar MT" pitchFamily="2" charset="-78"/>
              </a:rPr>
              <a:t>.</a:t>
            </a:r>
          </a:p>
          <a:p>
            <a:pPr marL="342900" indent="-342900" algn="r">
              <a:buFont typeface="Wingdings" panose="05000000000000000000" pitchFamily="2" charset="2"/>
              <a:buChar char="ü"/>
            </a:pPr>
            <a:r>
              <a:rPr lang="ar-SA" sz="1600" b="1" dirty="0" smtClean="0">
                <a:solidFill>
                  <a:srgbClr val="00B0F0"/>
                </a:solidFill>
                <a:latin typeface="Arabic Typesetting" panose="03020402040406030203" pitchFamily="66" charset="-78"/>
                <a:cs typeface="Akhbar MT" pitchFamily="2" charset="-78"/>
              </a:rPr>
              <a:t>ان الصحابة </a:t>
            </a:r>
            <a:r>
              <a:rPr lang="ar-SA" sz="1600" b="1" dirty="0" err="1" smtClean="0">
                <a:solidFill>
                  <a:srgbClr val="00B0F0"/>
                </a:solidFill>
                <a:latin typeface="Arabic Typesetting" panose="03020402040406030203" pitchFamily="66" charset="-78"/>
                <a:cs typeface="Akhbar MT" pitchFamily="2" charset="-78"/>
              </a:rPr>
              <a:t>كانو</a:t>
            </a:r>
            <a:r>
              <a:rPr lang="ar-SA" sz="1600" b="1" dirty="0" smtClean="0">
                <a:solidFill>
                  <a:srgbClr val="00B0F0"/>
                </a:solidFill>
                <a:latin typeface="Arabic Typesetting" panose="03020402040406030203" pitchFamily="66" charset="-78"/>
                <a:cs typeface="Akhbar MT" pitchFamily="2" charset="-78"/>
              </a:rPr>
              <a:t> اقدار الناس على فهم القران </a:t>
            </a:r>
            <a:r>
              <a:rPr lang="ar-SA" sz="1600" b="1" dirty="0" err="1" smtClean="0">
                <a:solidFill>
                  <a:srgbClr val="00B0F0"/>
                </a:solidFill>
                <a:latin typeface="Arabic Typesetting" panose="03020402040406030203" pitchFamily="66" charset="-78"/>
                <a:cs typeface="Akhbar MT" pitchFamily="2" charset="-78"/>
              </a:rPr>
              <a:t>لانة</a:t>
            </a:r>
            <a:r>
              <a:rPr lang="ar-SA" sz="1600" b="1" dirty="0" smtClean="0">
                <a:solidFill>
                  <a:srgbClr val="00B0F0"/>
                </a:solidFill>
                <a:latin typeface="Arabic Typesetting" panose="03020402040406030203" pitchFamily="66" charset="-78"/>
                <a:cs typeface="Akhbar MT" pitchFamily="2" charset="-78"/>
              </a:rPr>
              <a:t> نزل بلغتهم+ مشاهتهم للظروف التي نزل فيها واختلفوا في الفهم حسب اختلافهم في ادوات </a:t>
            </a:r>
            <a:r>
              <a:rPr lang="ar-SA" sz="1600" b="1" u="sng" dirty="0" smtClean="0">
                <a:solidFill>
                  <a:srgbClr val="00B0F0"/>
                </a:solidFill>
                <a:latin typeface="Arabic Typesetting" panose="03020402040406030203" pitchFamily="66" charset="-78"/>
                <a:cs typeface="Akhbar MT" pitchFamily="2" charset="-78"/>
              </a:rPr>
              <a:t>الفهم </a:t>
            </a:r>
            <a:r>
              <a:rPr lang="ar-SA" sz="1600" b="1" u="sng" dirty="0" err="1" smtClean="0">
                <a:solidFill>
                  <a:srgbClr val="00B0F0"/>
                </a:solidFill>
                <a:latin typeface="Arabic Typesetting" panose="03020402040406030203" pitchFamily="66" charset="-78"/>
                <a:cs typeface="Akhbar MT" pitchFamily="2" charset="-78"/>
              </a:rPr>
              <a:t>لاسباب</a:t>
            </a:r>
            <a:r>
              <a:rPr lang="ar-SA" sz="1600" b="1" u="sng" dirty="0" smtClean="0">
                <a:solidFill>
                  <a:srgbClr val="00B0F0"/>
                </a:solidFill>
                <a:latin typeface="Arabic Typesetting" panose="03020402040406030203" pitchFamily="66" charset="-78"/>
                <a:cs typeface="Akhbar MT" pitchFamily="2" charset="-78"/>
              </a:rPr>
              <a:t> منها:</a:t>
            </a:r>
          </a:p>
          <a:p>
            <a:pPr algn="r"/>
            <a:r>
              <a:rPr lang="ar-SA" sz="1600" b="1" dirty="0" smtClean="0">
                <a:solidFill>
                  <a:srgbClr val="00B0F0"/>
                </a:solidFill>
                <a:latin typeface="Arabic Typesetting" panose="03020402040406030203" pitchFamily="66" charset="-78"/>
                <a:cs typeface="Akhbar MT" pitchFamily="2" charset="-78"/>
              </a:rPr>
              <a:t>1- انهم كانوا يعرفون العربية على تفاوت فيما بينهم وان كانت العربية لغتهم.</a:t>
            </a:r>
          </a:p>
          <a:p>
            <a:pPr algn="r"/>
            <a:r>
              <a:rPr lang="ar-SA" sz="1600" b="1" dirty="0" smtClean="0">
                <a:solidFill>
                  <a:srgbClr val="00B0F0"/>
                </a:solidFill>
                <a:latin typeface="Arabic Typesetting" panose="03020402040406030203" pitchFamily="66" charset="-78"/>
                <a:cs typeface="Akhbar MT" pitchFamily="2" charset="-78"/>
              </a:rPr>
              <a:t>2- ان منهم من كان يلازم النبي+  يقيم جانبه + يشاهد الاسباب التي دعت الى نزول </a:t>
            </a:r>
            <a:r>
              <a:rPr lang="ar-SA" sz="1600" b="1" dirty="0" err="1" smtClean="0">
                <a:solidFill>
                  <a:srgbClr val="00B0F0"/>
                </a:solidFill>
                <a:latin typeface="Arabic Typesetting" panose="03020402040406030203" pitchFamily="66" charset="-78"/>
                <a:cs typeface="Akhbar MT" pitchFamily="2" charset="-78"/>
              </a:rPr>
              <a:t>الايات</a:t>
            </a:r>
            <a:r>
              <a:rPr lang="ar-SA" sz="1600" b="1" dirty="0" smtClean="0">
                <a:solidFill>
                  <a:srgbClr val="00B0F0"/>
                </a:solidFill>
                <a:latin typeface="Arabic Typesetting" panose="03020402040406030203" pitchFamily="66" charset="-78"/>
                <a:cs typeface="Akhbar MT" pitchFamily="2" charset="-78"/>
              </a:rPr>
              <a:t> ومنهم من ليس </a:t>
            </a:r>
            <a:r>
              <a:rPr lang="ar-SA" sz="1600" b="1" dirty="0" err="1" smtClean="0">
                <a:solidFill>
                  <a:srgbClr val="00B0F0"/>
                </a:solidFill>
                <a:latin typeface="Arabic Typesetting" panose="03020402040406030203" pitchFamily="66" charset="-78"/>
                <a:cs typeface="Akhbar MT" pitchFamily="2" charset="-78"/>
              </a:rPr>
              <a:t>كذ</a:t>
            </a:r>
            <a:r>
              <a:rPr lang="ar-SA" sz="1600" b="1" dirty="0" smtClean="0">
                <a:solidFill>
                  <a:srgbClr val="00B0F0"/>
                </a:solidFill>
                <a:latin typeface="Arabic Typesetting" panose="03020402040406030203" pitchFamily="66" charset="-78"/>
                <a:cs typeface="Akhbar MT" pitchFamily="2" charset="-78"/>
              </a:rPr>
              <a:t> لك.</a:t>
            </a:r>
          </a:p>
          <a:p>
            <a:pPr algn="r"/>
            <a:r>
              <a:rPr lang="ar-SA" sz="1600" b="1" dirty="0" smtClean="0">
                <a:solidFill>
                  <a:srgbClr val="00B0F0"/>
                </a:solidFill>
                <a:latin typeface="Arabic Typesetting" panose="03020402040406030203" pitchFamily="66" charset="-78"/>
                <a:cs typeface="Akhbar MT" pitchFamily="2" charset="-78"/>
              </a:rPr>
              <a:t>3- اختلافهم في معرفة عادات العرب في اقولهم وافعالهم  فمن  عرف عادات العرب في الحج في الجاهلية استطاع ان يعرف </a:t>
            </a:r>
            <a:r>
              <a:rPr lang="ar-SA" sz="1600" b="1" dirty="0" err="1" smtClean="0">
                <a:solidFill>
                  <a:srgbClr val="00B0F0"/>
                </a:solidFill>
                <a:latin typeface="Arabic Typesetting" panose="03020402040406030203" pitchFamily="66" charset="-78"/>
                <a:cs typeface="Akhbar MT" pitchFamily="2" charset="-78"/>
              </a:rPr>
              <a:t>ايات</a:t>
            </a:r>
            <a:r>
              <a:rPr lang="ar-SA" sz="1600" b="1" dirty="0" smtClean="0">
                <a:solidFill>
                  <a:srgbClr val="00B0F0"/>
                </a:solidFill>
                <a:latin typeface="Arabic Typesetting" panose="03020402040406030203" pitchFamily="66" charset="-78"/>
                <a:cs typeface="Akhbar MT" pitchFamily="2" charset="-78"/>
              </a:rPr>
              <a:t> الحج في القران الكريم  اكثر من غيره.</a:t>
            </a:r>
          </a:p>
          <a:p>
            <a:pPr marL="342900" indent="-342900" algn="r">
              <a:buFont typeface="Wingdings" panose="05000000000000000000" pitchFamily="2" charset="2"/>
              <a:buChar char="ü"/>
            </a:pPr>
            <a:r>
              <a:rPr lang="ar-SA" sz="1600" b="1" dirty="0" smtClean="0">
                <a:solidFill>
                  <a:srgbClr val="7030A0"/>
                </a:solidFill>
                <a:latin typeface="Arabic Typesetting" panose="03020402040406030203" pitchFamily="66" charset="-78"/>
                <a:cs typeface="Akhbar MT" pitchFamily="2" charset="-78"/>
              </a:rPr>
              <a:t>كيفية </a:t>
            </a:r>
            <a:r>
              <a:rPr lang="ar-SA" sz="1600" b="1" dirty="0" err="1" smtClean="0">
                <a:solidFill>
                  <a:srgbClr val="7030A0"/>
                </a:solidFill>
                <a:latin typeface="Arabic Typesetting" panose="03020402040406030203" pitchFamily="66" charset="-78"/>
                <a:cs typeface="Akhbar MT" pitchFamily="2" charset="-78"/>
              </a:rPr>
              <a:t>نشاة</a:t>
            </a:r>
            <a:r>
              <a:rPr lang="ar-SA" sz="1600" b="1" dirty="0" smtClean="0">
                <a:solidFill>
                  <a:srgbClr val="7030A0"/>
                </a:solidFill>
                <a:latin typeface="Arabic Typesetting" panose="03020402040406030203" pitchFamily="66" charset="-78"/>
                <a:cs typeface="Akhbar MT" pitchFamily="2" charset="-78"/>
              </a:rPr>
              <a:t> علم التفسير:</a:t>
            </a:r>
          </a:p>
          <a:p>
            <a:pPr algn="r"/>
            <a:r>
              <a:rPr lang="ar-SA" sz="1600" b="1" dirty="0" smtClean="0">
                <a:solidFill>
                  <a:srgbClr val="7030A0"/>
                </a:solidFill>
                <a:latin typeface="Arabic Typesetting" panose="03020402040406030203" pitchFamily="66" charset="-78"/>
                <a:cs typeface="Akhbar MT" pitchFamily="2" charset="-78"/>
              </a:rPr>
              <a:t>نشاء علم التفسير لفهم القران  وتد بره + تبيان ما  اوجز فيه +وما اشير اليه </a:t>
            </a:r>
            <a:r>
              <a:rPr lang="ar-SA" sz="1600" b="1" dirty="0" err="1" smtClean="0">
                <a:solidFill>
                  <a:srgbClr val="7030A0"/>
                </a:solidFill>
                <a:latin typeface="Arabic Typesetting" panose="03020402040406030203" pitchFamily="66" charset="-78"/>
                <a:cs typeface="Akhbar MT" pitchFamily="2" charset="-78"/>
              </a:rPr>
              <a:t>باشارت</a:t>
            </a:r>
            <a:r>
              <a:rPr lang="ar-SA" sz="1600" b="1" dirty="0" smtClean="0">
                <a:solidFill>
                  <a:srgbClr val="7030A0"/>
                </a:solidFill>
                <a:latin typeface="Arabic Typesetting" panose="03020402040406030203" pitchFamily="66" charset="-78"/>
                <a:cs typeface="Akhbar MT" pitchFamily="2" charset="-78"/>
              </a:rPr>
              <a:t> غامضة +او  </a:t>
            </a:r>
            <a:r>
              <a:rPr lang="ar-SA" sz="1600" b="1" dirty="0" err="1" smtClean="0">
                <a:solidFill>
                  <a:srgbClr val="7030A0"/>
                </a:solidFill>
                <a:latin typeface="Arabic Typesetting" panose="03020402040406030203" pitchFamily="66" charset="-78"/>
                <a:cs typeface="Akhbar MT" pitchFamily="2" charset="-78"/>
              </a:rPr>
              <a:t>ماغمض</a:t>
            </a:r>
            <a:r>
              <a:rPr lang="ar-SA" sz="1600" b="1" dirty="0" smtClean="0">
                <a:solidFill>
                  <a:srgbClr val="7030A0"/>
                </a:solidFill>
                <a:latin typeface="Arabic Typesetting" panose="03020402040406030203" pitchFamily="66" charset="-78"/>
                <a:cs typeface="Akhbar MT" pitchFamily="2" charset="-78"/>
              </a:rPr>
              <a:t> علينا من تشابيه واستعاراته والفاظه او لشرح احكامه </a:t>
            </a:r>
            <a:r>
              <a:rPr lang="ar-SA" sz="1600" b="1" dirty="0" smtClean="0">
                <a:solidFill>
                  <a:schemeClr val="tx1"/>
                </a:solidFill>
                <a:latin typeface="Arabic Typesetting" panose="03020402040406030203" pitchFamily="66" charset="-78"/>
                <a:cs typeface="Akhbar MT" pitchFamily="2" charset="-78"/>
              </a:rPr>
              <a:t>.</a:t>
            </a:r>
          </a:p>
          <a:p>
            <a:pPr marL="342900" indent="-342900" algn="r">
              <a:buFont typeface="Wingdings" panose="05000000000000000000" pitchFamily="2" charset="2"/>
              <a:buChar char="ü"/>
            </a:pPr>
            <a:r>
              <a:rPr lang="ar-SA" sz="1600" b="1" dirty="0" smtClean="0">
                <a:solidFill>
                  <a:schemeClr val="bg1">
                    <a:lumMod val="65000"/>
                  </a:schemeClr>
                </a:solidFill>
                <a:latin typeface="Arabic Typesetting" panose="03020402040406030203" pitchFamily="66" charset="-78"/>
                <a:cs typeface="Akhbar MT" pitchFamily="2" charset="-78"/>
              </a:rPr>
              <a:t>متى نشاء </a:t>
            </a:r>
            <a:r>
              <a:rPr lang="ar-SA" sz="1600" b="1" dirty="0" err="1" smtClean="0">
                <a:solidFill>
                  <a:schemeClr val="bg1">
                    <a:lumMod val="65000"/>
                  </a:schemeClr>
                </a:solidFill>
                <a:latin typeface="Arabic Typesetting" panose="03020402040406030203" pitchFamily="66" charset="-78"/>
                <a:cs typeface="Akhbar MT" pitchFamily="2" charset="-78"/>
              </a:rPr>
              <a:t>علمى</a:t>
            </a:r>
            <a:r>
              <a:rPr lang="ar-SA" sz="1600" b="1" dirty="0" smtClean="0">
                <a:solidFill>
                  <a:schemeClr val="bg1">
                    <a:lumMod val="65000"/>
                  </a:schemeClr>
                </a:solidFill>
                <a:latin typeface="Arabic Typesetting" panose="03020402040406030203" pitchFamily="66" charset="-78"/>
                <a:cs typeface="Akhbar MT" pitchFamily="2" charset="-78"/>
              </a:rPr>
              <a:t> التفسير :</a:t>
            </a:r>
          </a:p>
          <a:p>
            <a:pPr algn="r"/>
            <a:r>
              <a:rPr lang="ar-SA" sz="1600" b="1" dirty="0" smtClean="0">
                <a:solidFill>
                  <a:schemeClr val="bg1">
                    <a:lumMod val="65000"/>
                  </a:schemeClr>
                </a:solidFill>
                <a:latin typeface="Arabic Typesetting" panose="03020402040406030203" pitchFamily="66" charset="-78"/>
                <a:cs typeface="Akhbar MT" pitchFamily="2" charset="-78"/>
              </a:rPr>
              <a:t>في عصر الرسول صلى الله علية وسلم .</a:t>
            </a:r>
          </a:p>
          <a:p>
            <a:pPr marL="285750" indent="-285750" algn="r">
              <a:buFont typeface="Wingdings" panose="05000000000000000000" pitchFamily="2" charset="2"/>
              <a:buChar char="ü"/>
            </a:pPr>
            <a:r>
              <a:rPr lang="ar-SA" sz="1600" b="1" dirty="0" smtClean="0">
                <a:solidFill>
                  <a:schemeClr val="tx1"/>
                </a:solidFill>
                <a:latin typeface="Arabic Typesetting" panose="03020402040406030203" pitchFamily="66" charset="-78"/>
                <a:cs typeface="Akhbar MT" pitchFamily="2" charset="-78"/>
              </a:rPr>
              <a:t>من هو اول المفسرين لعلم التفسير:</a:t>
            </a:r>
          </a:p>
          <a:p>
            <a:pPr algn="r"/>
            <a:r>
              <a:rPr lang="ar-SA" sz="1600" b="1" dirty="0" smtClean="0">
                <a:solidFill>
                  <a:schemeClr val="tx1"/>
                </a:solidFill>
                <a:latin typeface="Arabic Typesetting" panose="03020402040406030203" pitchFamily="66" charset="-78"/>
                <a:cs typeface="Akhbar MT" pitchFamily="2" charset="-78"/>
              </a:rPr>
              <a:t>النبي ___ا صحابة من بعدة ____ على اساس انهم </a:t>
            </a:r>
            <a:r>
              <a:rPr lang="ar-SA" sz="1600" b="1" dirty="0" err="1" smtClean="0">
                <a:solidFill>
                  <a:schemeClr val="tx1"/>
                </a:solidFill>
                <a:latin typeface="Arabic Typesetting" panose="03020402040406030203" pitchFamily="66" charset="-78"/>
                <a:cs typeface="Akhbar MT" pitchFamily="2" charset="-78"/>
              </a:rPr>
              <a:t>الوقفون</a:t>
            </a:r>
            <a:r>
              <a:rPr lang="ar-SA" sz="1600" b="1" dirty="0" smtClean="0">
                <a:solidFill>
                  <a:schemeClr val="tx1"/>
                </a:solidFill>
                <a:latin typeface="Arabic Typesetting" panose="03020402040406030203" pitchFamily="66" charset="-78"/>
                <a:cs typeface="Akhbar MT" pitchFamily="2" charset="-78"/>
              </a:rPr>
              <a:t> على اسراره , المهتدون بهدي النبي.</a:t>
            </a:r>
          </a:p>
          <a:p>
            <a:pPr marL="285750" indent="-285750" algn="r">
              <a:buFont typeface="Wingdings" panose="05000000000000000000" pitchFamily="2" charset="2"/>
              <a:buChar char="ü"/>
            </a:pPr>
            <a:r>
              <a:rPr lang="ar-SA" sz="1600" b="1" dirty="0" smtClean="0">
                <a:solidFill>
                  <a:schemeClr val="accent6">
                    <a:lumMod val="75000"/>
                  </a:schemeClr>
                </a:solidFill>
                <a:latin typeface="Arabic Typesetting" panose="03020402040406030203" pitchFamily="66" charset="-78"/>
                <a:cs typeface="Akhbar MT" pitchFamily="2" charset="-78"/>
              </a:rPr>
              <a:t>اشهر المفسرين من الصحابة هم:</a:t>
            </a:r>
          </a:p>
          <a:p>
            <a:pPr algn="r"/>
            <a:r>
              <a:rPr lang="ar-SA" sz="1600" b="1" dirty="0" smtClean="0">
                <a:solidFill>
                  <a:schemeClr val="accent6">
                    <a:lumMod val="75000"/>
                  </a:schemeClr>
                </a:solidFill>
                <a:latin typeface="Arabic Typesetting" panose="03020402040406030203" pitchFamily="66" charset="-78"/>
                <a:cs typeface="Akhbar MT" pitchFamily="2" charset="-78"/>
              </a:rPr>
              <a:t>1- الامام علي.</a:t>
            </a:r>
          </a:p>
          <a:p>
            <a:pPr algn="r"/>
            <a:r>
              <a:rPr lang="ar-SA" sz="1600" b="1" dirty="0" smtClean="0">
                <a:solidFill>
                  <a:schemeClr val="accent6">
                    <a:lumMod val="75000"/>
                  </a:schemeClr>
                </a:solidFill>
                <a:latin typeface="Arabic Typesetting" panose="03020402040406030203" pitchFamily="66" charset="-78"/>
                <a:cs typeface="Akhbar MT" pitchFamily="2" charset="-78"/>
              </a:rPr>
              <a:t>2- </a:t>
            </a:r>
            <a:r>
              <a:rPr lang="ar-SA" sz="1600" b="1" dirty="0" err="1" smtClean="0">
                <a:solidFill>
                  <a:schemeClr val="accent6">
                    <a:lumMod val="75000"/>
                  </a:schemeClr>
                </a:solidFill>
                <a:latin typeface="Arabic Typesetting" panose="03020402040406030203" pitchFamily="66" charset="-78"/>
                <a:cs typeface="Akhbar MT" pitchFamily="2" charset="-78"/>
              </a:rPr>
              <a:t>عبدلله</a:t>
            </a:r>
            <a:r>
              <a:rPr lang="ar-SA" sz="1600" b="1" dirty="0" smtClean="0">
                <a:solidFill>
                  <a:schemeClr val="accent6">
                    <a:lumMod val="75000"/>
                  </a:schemeClr>
                </a:solidFill>
                <a:latin typeface="Arabic Typesetting" panose="03020402040406030203" pitchFamily="66" charset="-78"/>
                <a:cs typeface="Akhbar MT" pitchFamily="2" charset="-78"/>
              </a:rPr>
              <a:t> بن العباس.</a:t>
            </a:r>
          </a:p>
          <a:p>
            <a:pPr algn="r"/>
            <a:r>
              <a:rPr lang="ar-SA" sz="1600" b="1" dirty="0" smtClean="0">
                <a:solidFill>
                  <a:schemeClr val="accent6">
                    <a:lumMod val="75000"/>
                  </a:schemeClr>
                </a:solidFill>
                <a:latin typeface="Arabic Typesetting" panose="03020402040406030203" pitchFamily="66" charset="-78"/>
                <a:cs typeface="Akhbar MT" pitchFamily="2" charset="-78"/>
              </a:rPr>
              <a:t>3- عبد الله بن مسعود.</a:t>
            </a:r>
          </a:p>
          <a:p>
            <a:pPr marL="285750" indent="-285750" algn="r">
              <a:buFont typeface="Wingdings" panose="05000000000000000000" pitchFamily="2" charset="2"/>
              <a:buChar char="ü"/>
            </a:pPr>
            <a:r>
              <a:rPr lang="ar-SA" sz="1600" b="1" dirty="0" err="1" smtClean="0">
                <a:solidFill>
                  <a:schemeClr val="tx1"/>
                </a:solidFill>
                <a:latin typeface="Arabic Typesetting" panose="03020402040406030203" pitchFamily="66" charset="-78"/>
                <a:cs typeface="Akhbar MT" pitchFamily="2" charset="-78"/>
              </a:rPr>
              <a:t>مالذي</a:t>
            </a:r>
            <a:r>
              <a:rPr lang="ar-SA" sz="1600" b="1" dirty="0" smtClean="0">
                <a:solidFill>
                  <a:schemeClr val="tx1"/>
                </a:solidFill>
                <a:latin typeface="Arabic Typesetting" panose="03020402040406030203" pitchFamily="66" charset="-78"/>
                <a:cs typeface="Akhbar MT" pitchFamily="2" charset="-78"/>
              </a:rPr>
              <a:t>  حدث في عصر التابعين : تضخم التفسير 1- </a:t>
            </a:r>
            <a:r>
              <a:rPr lang="ar-SA" sz="1600" b="1" dirty="0" err="1" smtClean="0">
                <a:solidFill>
                  <a:schemeClr val="tx1"/>
                </a:solidFill>
                <a:latin typeface="Arabic Typesetting" panose="03020402040406030203" pitchFamily="66" charset="-78"/>
                <a:cs typeface="Akhbar MT" pitchFamily="2" charset="-78"/>
              </a:rPr>
              <a:t>الاسرائليات</a:t>
            </a:r>
            <a:r>
              <a:rPr lang="ar-SA" sz="1600" b="1" dirty="0" smtClean="0">
                <a:solidFill>
                  <a:schemeClr val="tx1"/>
                </a:solidFill>
                <a:latin typeface="Arabic Typesetting" panose="03020402040406030203" pitchFamily="66" charset="-78"/>
                <a:cs typeface="Akhbar MT" pitchFamily="2" charset="-78"/>
              </a:rPr>
              <a:t> 2- النصرانيات </a:t>
            </a:r>
            <a:r>
              <a:rPr lang="ar-SA" sz="1600" b="1" dirty="0" err="1" smtClean="0">
                <a:solidFill>
                  <a:schemeClr val="tx1"/>
                </a:solidFill>
                <a:latin typeface="Arabic Typesetting" panose="03020402040406030203" pitchFamily="66" charset="-78"/>
                <a:cs typeface="Akhbar MT" pitchFamily="2" charset="-78"/>
              </a:rPr>
              <a:t>لسسبب</a:t>
            </a:r>
            <a:r>
              <a:rPr lang="ar-SA" sz="1600" b="1" dirty="0" smtClean="0">
                <a:solidFill>
                  <a:schemeClr val="tx1"/>
                </a:solidFill>
                <a:latin typeface="Arabic Typesetting" panose="03020402040406030203" pitchFamily="66" charset="-78"/>
                <a:cs typeface="Akhbar MT" pitchFamily="2" charset="-78"/>
              </a:rPr>
              <a:t> </a:t>
            </a:r>
            <a:r>
              <a:rPr lang="ar-SA" sz="1600" b="1" dirty="0" err="1" smtClean="0">
                <a:solidFill>
                  <a:schemeClr val="tx1"/>
                </a:solidFill>
                <a:latin typeface="Arabic Typesetting" panose="03020402040406030203" pitchFamily="66" charset="-78"/>
                <a:cs typeface="Akhbar MT" pitchFamily="2" charset="-78"/>
              </a:rPr>
              <a:t>اولاخر</a:t>
            </a:r>
            <a:r>
              <a:rPr lang="ar-SA" sz="1600" b="1" dirty="0" smtClean="0">
                <a:solidFill>
                  <a:schemeClr val="tx1"/>
                </a:solidFill>
                <a:latin typeface="Arabic Typesetting" panose="03020402040406030203" pitchFamily="66" charset="-78"/>
                <a:cs typeface="Akhbar MT" pitchFamily="2" charset="-78"/>
              </a:rPr>
              <a:t> ..</a:t>
            </a:r>
          </a:p>
          <a:p>
            <a:pPr marL="285750" indent="-285750" algn="r">
              <a:buFont typeface="Wingdings" panose="05000000000000000000" pitchFamily="2" charset="2"/>
              <a:buChar char="ü"/>
            </a:pPr>
            <a:r>
              <a:rPr lang="ar-SA" sz="1600" b="1" dirty="0" smtClean="0">
                <a:solidFill>
                  <a:schemeClr val="accent6">
                    <a:lumMod val="75000"/>
                  </a:schemeClr>
                </a:solidFill>
                <a:latin typeface="Arabic Typesetting" panose="03020402040406030203" pitchFamily="66" charset="-78"/>
                <a:cs typeface="Akhbar MT" pitchFamily="2" charset="-78"/>
              </a:rPr>
              <a:t>اراء عن التفسير با </a:t>
            </a:r>
            <a:r>
              <a:rPr lang="ar-SA" sz="1600" b="1" dirty="0" err="1" smtClean="0">
                <a:solidFill>
                  <a:schemeClr val="accent6">
                    <a:lumMod val="75000"/>
                  </a:schemeClr>
                </a:solidFill>
                <a:latin typeface="Arabic Typesetting" panose="03020402040406030203" pitchFamily="66" charset="-78"/>
                <a:cs typeface="Akhbar MT" pitchFamily="2" charset="-78"/>
              </a:rPr>
              <a:t>لاسرائليات</a:t>
            </a:r>
            <a:r>
              <a:rPr lang="ar-SA" sz="1600" b="1" dirty="0" smtClean="0">
                <a:solidFill>
                  <a:schemeClr val="accent6">
                    <a:lumMod val="75000"/>
                  </a:schemeClr>
                </a:solidFill>
                <a:latin typeface="Arabic Typesetting" panose="03020402040406030203" pitchFamily="66" charset="-78"/>
                <a:cs typeface="Akhbar MT" pitchFamily="2" charset="-78"/>
              </a:rPr>
              <a:t> النصرانيات:</a:t>
            </a:r>
          </a:p>
          <a:p>
            <a:pPr algn="r"/>
            <a:r>
              <a:rPr lang="ar-SA" sz="1600" b="1" dirty="0" smtClean="0">
                <a:solidFill>
                  <a:schemeClr val="accent6">
                    <a:lumMod val="75000"/>
                  </a:schemeClr>
                </a:solidFill>
                <a:latin typeface="Arabic Typesetting" panose="03020402040406030203" pitchFamily="66" charset="-78"/>
                <a:cs typeface="Akhbar MT" pitchFamily="2" charset="-78"/>
              </a:rPr>
              <a:t>1- الامام احمد بن حنبل (ثلاثة ليس لها اصل التفسير الملاحم والمغازي) أي ليس لها سند عللي لان الغالب عليها </a:t>
            </a:r>
            <a:r>
              <a:rPr lang="ar-SA" sz="1600" b="1" dirty="0" err="1" smtClean="0">
                <a:solidFill>
                  <a:schemeClr val="accent6">
                    <a:lumMod val="75000"/>
                  </a:schemeClr>
                </a:solidFill>
                <a:latin typeface="Arabic Typesetting" panose="03020402040406030203" pitchFamily="66" charset="-78"/>
                <a:cs typeface="Akhbar MT" pitchFamily="2" charset="-78"/>
              </a:rPr>
              <a:t>المرسيل</a:t>
            </a:r>
            <a:r>
              <a:rPr lang="ar-SA" sz="1600" b="1" dirty="0" smtClean="0">
                <a:solidFill>
                  <a:schemeClr val="accent6">
                    <a:lumMod val="75000"/>
                  </a:schemeClr>
                </a:solidFill>
                <a:latin typeface="Arabic Typesetting" panose="03020402040406030203" pitchFamily="66" charset="-78"/>
                <a:cs typeface="Akhbar MT" pitchFamily="2" charset="-78"/>
              </a:rPr>
              <a:t> </a:t>
            </a:r>
          </a:p>
          <a:p>
            <a:pPr algn="r"/>
            <a:r>
              <a:rPr lang="ar-SA" sz="1600" b="1" dirty="0" smtClean="0">
                <a:solidFill>
                  <a:schemeClr val="accent6">
                    <a:lumMod val="75000"/>
                  </a:schemeClr>
                </a:solidFill>
                <a:latin typeface="Arabic Typesetting" panose="03020402040406030203" pitchFamily="66" charset="-78"/>
                <a:cs typeface="Akhbar MT" pitchFamily="2" charset="-78"/>
              </a:rPr>
              <a:t>2- ابن تيمية (والموضوعات  في كتاب التفسير كثيرة .</a:t>
            </a:r>
          </a:p>
          <a:p>
            <a:pPr marL="285750" indent="-285750" algn="r">
              <a:buFont typeface="Wingdings" panose="05000000000000000000" pitchFamily="2" charset="2"/>
              <a:buChar char="ü"/>
            </a:pPr>
            <a:r>
              <a:rPr lang="ar-SA" sz="1600" b="1" dirty="0" smtClean="0">
                <a:solidFill>
                  <a:schemeClr val="tx1"/>
                </a:solidFill>
                <a:latin typeface="Arabic Typesetting" panose="03020402040406030203" pitchFamily="66" charset="-78"/>
                <a:cs typeface="Akhbar MT" pitchFamily="2" charset="-78"/>
              </a:rPr>
              <a:t>اهمية كتاب التفسير:</a:t>
            </a:r>
          </a:p>
          <a:p>
            <a:pPr algn="r"/>
            <a:r>
              <a:rPr lang="ar-SA" sz="1600" b="1" dirty="0" smtClean="0">
                <a:solidFill>
                  <a:schemeClr val="tx1"/>
                </a:solidFill>
                <a:latin typeface="Arabic Typesetting" panose="03020402040406030203" pitchFamily="66" charset="-78"/>
                <a:cs typeface="Akhbar MT" pitchFamily="2" charset="-78"/>
              </a:rPr>
              <a:t>1- تحتوي ثروات تاريخية قيمة .</a:t>
            </a:r>
          </a:p>
          <a:p>
            <a:pPr algn="r"/>
            <a:r>
              <a:rPr lang="ar-SA" sz="1600" b="1" dirty="0" smtClean="0">
                <a:solidFill>
                  <a:schemeClr val="tx1"/>
                </a:solidFill>
                <a:latin typeface="Arabic Typesetting" panose="03020402040406030203" pitchFamily="66" charset="-78"/>
                <a:cs typeface="Akhbar MT" pitchFamily="2" charset="-78"/>
              </a:rPr>
              <a:t>2- تفيد المؤرخ في تدوين التاريخ العربي القديم.</a:t>
            </a:r>
          </a:p>
          <a:p>
            <a:pPr algn="r"/>
            <a:r>
              <a:rPr lang="ar-SA" sz="1600" b="1" dirty="0" smtClean="0">
                <a:solidFill>
                  <a:schemeClr val="tx1"/>
                </a:solidFill>
                <a:latin typeface="Arabic Typesetting" panose="03020402040406030203" pitchFamily="66" charset="-78"/>
                <a:cs typeface="Akhbar MT" pitchFamily="2" charset="-78"/>
              </a:rPr>
              <a:t>3- تشرح </a:t>
            </a:r>
            <a:r>
              <a:rPr lang="ar-SA" sz="1600" b="1" dirty="0" err="1" smtClean="0">
                <a:solidFill>
                  <a:schemeClr val="tx1"/>
                </a:solidFill>
                <a:latin typeface="Arabic Typesetting" panose="03020402040406030203" pitchFamily="66" charset="-78"/>
                <a:cs typeface="Akhbar MT" pitchFamily="2" charset="-78"/>
              </a:rPr>
              <a:t>ماجاء</a:t>
            </a:r>
            <a:r>
              <a:rPr lang="ar-SA" sz="1600" b="1" dirty="0" smtClean="0">
                <a:solidFill>
                  <a:schemeClr val="tx1"/>
                </a:solidFill>
                <a:latin typeface="Arabic Typesetting" panose="03020402040406030203" pitchFamily="66" charset="-78"/>
                <a:cs typeface="Akhbar MT" pitchFamily="2" charset="-78"/>
              </a:rPr>
              <a:t> مجملا في القران .</a:t>
            </a:r>
          </a:p>
          <a:p>
            <a:pPr algn="r"/>
            <a:r>
              <a:rPr lang="ar-SA" sz="1600" b="1" dirty="0" smtClean="0">
                <a:solidFill>
                  <a:schemeClr val="tx1"/>
                </a:solidFill>
                <a:latin typeface="Arabic Typesetting" panose="03020402040406030203" pitchFamily="66" charset="-78"/>
                <a:cs typeface="Akhbar MT" pitchFamily="2" charset="-78"/>
              </a:rPr>
              <a:t>4- تبسط ما كان عالقا </a:t>
            </a:r>
            <a:r>
              <a:rPr lang="ar-SA" sz="1600" b="1" dirty="0" err="1" smtClean="0">
                <a:solidFill>
                  <a:schemeClr val="tx1"/>
                </a:solidFill>
                <a:latin typeface="Arabic Typesetting" panose="03020402040406030203" pitchFamily="66" charset="-78"/>
                <a:cs typeface="Akhbar MT" pitchFamily="2" charset="-78"/>
              </a:rPr>
              <a:t>بلاذ</a:t>
            </a:r>
            <a:r>
              <a:rPr lang="ar-SA" sz="1600" b="1" dirty="0" smtClean="0">
                <a:solidFill>
                  <a:schemeClr val="tx1"/>
                </a:solidFill>
                <a:latin typeface="Arabic Typesetting" panose="03020402040406030203" pitchFamily="66" charset="-78"/>
                <a:cs typeface="Akhbar MT" pitchFamily="2" charset="-78"/>
              </a:rPr>
              <a:t> هان عن العصر الذي سبق عصر الاسلام.</a:t>
            </a:r>
          </a:p>
          <a:p>
            <a:pPr algn="r"/>
            <a:r>
              <a:rPr lang="ar-SA" sz="1600" b="1" dirty="0" smtClean="0">
                <a:solidFill>
                  <a:schemeClr val="tx1"/>
                </a:solidFill>
                <a:latin typeface="Arabic Typesetting" panose="03020402040406030203" pitchFamily="66" charset="-78"/>
                <a:cs typeface="Akhbar MT" pitchFamily="2" charset="-78"/>
              </a:rPr>
              <a:t>5- تحكي </a:t>
            </a:r>
            <a:r>
              <a:rPr lang="ar-SA" sz="1600" b="1" dirty="0" err="1" smtClean="0">
                <a:solidFill>
                  <a:schemeClr val="tx1"/>
                </a:solidFill>
                <a:latin typeface="Arabic Typesetting" panose="03020402040406030203" pitchFamily="66" charset="-78"/>
                <a:cs typeface="Akhbar MT" pitchFamily="2" charset="-78"/>
              </a:rPr>
              <a:t>ماسمعوة</a:t>
            </a:r>
            <a:r>
              <a:rPr lang="ar-SA" sz="1600" b="1" dirty="0" smtClean="0">
                <a:solidFill>
                  <a:schemeClr val="tx1"/>
                </a:solidFill>
                <a:latin typeface="Arabic Typesetting" panose="03020402040406030203" pitchFamily="66" charset="-78"/>
                <a:cs typeface="Akhbar MT" pitchFamily="2" charset="-78"/>
              </a:rPr>
              <a:t> عن القبائل العربية البائدة .</a:t>
            </a:r>
          </a:p>
          <a:p>
            <a:pPr algn="r"/>
            <a:r>
              <a:rPr lang="ar-SA" sz="1600" b="1" dirty="0" smtClean="0">
                <a:solidFill>
                  <a:schemeClr val="tx1"/>
                </a:solidFill>
                <a:latin typeface="Arabic Typesetting" panose="03020402040406030203" pitchFamily="66" charset="-78"/>
                <a:cs typeface="Akhbar MT" pitchFamily="2" charset="-78"/>
              </a:rPr>
              <a:t>6- تبين الاحكام </a:t>
            </a:r>
            <a:r>
              <a:rPr lang="ar-SA" sz="1600" b="1" dirty="0" err="1" smtClean="0">
                <a:solidFill>
                  <a:schemeClr val="tx1"/>
                </a:solidFill>
                <a:latin typeface="Arabic Typesetting" panose="03020402040406030203" pitchFamily="66" charset="-78"/>
                <a:cs typeface="Akhbar MT" pitchFamily="2" charset="-78"/>
              </a:rPr>
              <a:t>والااراء</a:t>
            </a:r>
            <a:r>
              <a:rPr lang="ar-SA" sz="1600" b="1" dirty="0" smtClean="0">
                <a:solidFill>
                  <a:schemeClr val="tx1"/>
                </a:solidFill>
                <a:latin typeface="Arabic Typesetting" panose="03020402040406030203" pitchFamily="66" charset="-78"/>
                <a:cs typeface="Akhbar MT" pitchFamily="2" charset="-78"/>
              </a:rPr>
              <a:t> والمعتقدات.</a:t>
            </a:r>
          </a:p>
          <a:p>
            <a:pPr algn="r"/>
            <a:endParaRPr lang="ar-SA" sz="2400" b="1" dirty="0" smtClean="0">
              <a:solidFill>
                <a:schemeClr val="tx1"/>
              </a:solidFill>
              <a:latin typeface="Arabic Typesetting" panose="03020402040406030203" pitchFamily="66" charset="-78"/>
              <a:cs typeface="Arabic Typesetting" panose="03020402040406030203" pitchFamily="66" charset="-78"/>
            </a:endParaRPr>
          </a:p>
          <a:p>
            <a:pPr algn="r"/>
            <a:endParaRPr lang="ar-SA" sz="2400" b="1" dirty="0" smtClean="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2327250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txBox="1">
            <a:spLocks/>
          </p:cNvSpPr>
          <p:nvPr/>
        </p:nvSpPr>
        <p:spPr>
          <a:xfrm>
            <a:off x="0" y="0"/>
            <a:ext cx="9144000" cy="432048"/>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1" anchor="ctr">
            <a:normAutofit fontScale="70000" lnSpcReduction="20000"/>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r"/>
            <a:r>
              <a:rPr lang="ar-SA" sz="3600" b="1" dirty="0" smtClean="0">
                <a:latin typeface="Arabic Typesetting" panose="03020402040406030203" pitchFamily="66" charset="-78"/>
                <a:cs typeface="Arabic Typesetting" panose="03020402040406030203" pitchFamily="66" charset="-78"/>
              </a:rPr>
              <a:t>كتب السير والمغازي</a:t>
            </a:r>
            <a:endParaRPr lang="ar-SA" sz="1400" b="1" dirty="0">
              <a:latin typeface="Arabic Typesetting" panose="03020402040406030203" pitchFamily="66" charset="-78"/>
              <a:cs typeface="Arabic Typesetting" panose="03020402040406030203" pitchFamily="66" charset="-78"/>
            </a:endParaRPr>
          </a:p>
        </p:txBody>
      </p:sp>
      <p:sp>
        <p:nvSpPr>
          <p:cNvPr id="4" name="عنوان 1"/>
          <p:cNvSpPr txBox="1">
            <a:spLocks/>
          </p:cNvSpPr>
          <p:nvPr/>
        </p:nvSpPr>
        <p:spPr>
          <a:xfrm>
            <a:off x="0" y="498159"/>
            <a:ext cx="9144000" cy="1778713"/>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1" anchor="ctr">
            <a:normAutofit/>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285750" indent="-285750" algn="r">
              <a:buFont typeface="Wingdings" panose="05000000000000000000" pitchFamily="2" charset="2"/>
              <a:buChar char="ü"/>
            </a:pPr>
            <a:r>
              <a:rPr lang="ar-SA" sz="2000" b="1" dirty="0" smtClean="0">
                <a:latin typeface="Arabic Typesetting" panose="03020402040406030203" pitchFamily="66" charset="-78"/>
                <a:cs typeface="Arabic Typesetting" panose="03020402040406030203" pitchFamily="66" charset="-78"/>
              </a:rPr>
              <a:t>اهمية كتاب السير والمغازي:</a:t>
            </a:r>
          </a:p>
          <a:p>
            <a:pPr algn="r"/>
            <a:r>
              <a:rPr lang="ar-SA" sz="2000" b="1" dirty="0" smtClean="0">
                <a:latin typeface="Arabic Typesetting" panose="03020402040406030203" pitchFamily="66" charset="-78"/>
                <a:cs typeface="Arabic Typesetting" panose="03020402040406030203" pitchFamily="66" charset="-78"/>
              </a:rPr>
              <a:t>1- مصادر مساعد في التاريخ العربي القديم عللي لان كتاب السير والمغازي كانوا يعرضون لذكر العرب  </a:t>
            </a:r>
            <a:r>
              <a:rPr lang="ar-SA" sz="2000" b="1" dirty="0" err="1" smtClean="0">
                <a:latin typeface="Arabic Typesetting" panose="03020402040406030203" pitchFamily="66" charset="-78"/>
                <a:cs typeface="Arabic Typesetting" panose="03020402040406030203" pitchFamily="66" charset="-78"/>
              </a:rPr>
              <a:t>الجها</a:t>
            </a:r>
            <a:r>
              <a:rPr lang="ar-SA" sz="2000" b="1" dirty="0" smtClean="0">
                <a:latin typeface="Arabic Typesetting" panose="03020402040406030203" pitchFamily="66" charset="-78"/>
                <a:cs typeface="Arabic Typesetting" panose="03020402040406030203" pitchFamily="66" charset="-78"/>
              </a:rPr>
              <a:t> </a:t>
            </a:r>
            <a:r>
              <a:rPr lang="ar-SA" sz="2000" b="1" dirty="0" err="1" smtClean="0">
                <a:latin typeface="Arabic Typesetting" panose="03020402040406030203" pitchFamily="66" charset="-78"/>
                <a:cs typeface="Arabic Typesetting" panose="03020402040406030203" pitchFamily="66" charset="-78"/>
              </a:rPr>
              <a:t>هلييين</a:t>
            </a:r>
            <a:r>
              <a:rPr lang="ar-SA" sz="2000" b="1" dirty="0" smtClean="0">
                <a:latin typeface="Arabic Typesetting" panose="03020402040406030203" pitchFamily="66" charset="-78"/>
                <a:cs typeface="Arabic Typesetting" panose="03020402040406030203" pitchFamily="66" charset="-78"/>
              </a:rPr>
              <a:t>  والانبياء السابقين.</a:t>
            </a:r>
          </a:p>
          <a:p>
            <a:pPr algn="r"/>
            <a:r>
              <a:rPr lang="ar-SA" sz="2000" b="1" dirty="0" smtClean="0">
                <a:latin typeface="Arabic Typesetting" panose="03020402040406030203" pitchFamily="66" charset="-78"/>
                <a:cs typeface="Arabic Typesetting" panose="03020402040406030203" pitchFamily="66" charset="-78"/>
              </a:rPr>
              <a:t>2- يفصلون في نسب الرسول  وفي اخبار مكة وقريش+ من يتصل  بهم من افراد القبائل.</a:t>
            </a:r>
          </a:p>
          <a:p>
            <a:pPr algn="r"/>
            <a:r>
              <a:rPr lang="ar-SA" sz="2000" b="1" dirty="0" smtClean="0">
                <a:latin typeface="Arabic Typesetting" panose="03020402040406030203" pitchFamily="66" charset="-78"/>
                <a:cs typeface="Arabic Typesetting" panose="03020402040406030203" pitchFamily="66" charset="-78"/>
              </a:rPr>
              <a:t>3-ان </a:t>
            </a:r>
            <a:r>
              <a:rPr lang="ar-SA" sz="2000" b="1" dirty="0" err="1" smtClean="0">
                <a:latin typeface="Arabic Typesetting" panose="03020402040406030203" pitchFamily="66" charset="-78"/>
                <a:cs typeface="Arabic Typesetting" panose="03020402040406030203" pitchFamily="66" charset="-78"/>
              </a:rPr>
              <a:t>هذة</a:t>
            </a:r>
            <a:r>
              <a:rPr lang="ar-SA" sz="2000" b="1" dirty="0" smtClean="0">
                <a:latin typeface="Arabic Typesetting" panose="03020402040406030203" pitchFamily="66" charset="-78"/>
                <a:cs typeface="Arabic Typesetting" panose="03020402040406030203" pitchFamily="66" charset="-78"/>
              </a:rPr>
              <a:t> الكتاب تشمل الكثير من الشعر الجاهلي الذي كان </a:t>
            </a:r>
            <a:r>
              <a:rPr lang="ar-SA" sz="2000" b="1" dirty="0" err="1" smtClean="0">
                <a:latin typeface="Arabic Typesetting" panose="03020402040406030203" pitchFamily="66" charset="-78"/>
                <a:cs typeface="Arabic Typesetting" panose="03020402040406030203" pitchFamily="66" charset="-78"/>
              </a:rPr>
              <a:t>يستخدمة</a:t>
            </a:r>
            <a:r>
              <a:rPr lang="ar-SA" sz="2000" b="1" dirty="0" smtClean="0">
                <a:latin typeface="Arabic Typesetting" panose="03020402040406030203" pitchFamily="66" charset="-78"/>
                <a:cs typeface="Arabic Typesetting" panose="03020402040406030203" pitchFamily="66" charset="-78"/>
              </a:rPr>
              <a:t> كتاب السير والمغازي في الاستشهاد على ما </a:t>
            </a:r>
            <a:r>
              <a:rPr lang="ar-SA" sz="2000" b="1" dirty="0" err="1" smtClean="0">
                <a:latin typeface="Arabic Typesetting" panose="03020402040406030203" pitchFamily="66" charset="-78"/>
                <a:cs typeface="Arabic Typesetting" panose="03020402040406030203" pitchFamily="66" charset="-78"/>
              </a:rPr>
              <a:t>يكتبو</a:t>
            </a:r>
            <a:r>
              <a:rPr lang="ar-SA" sz="2000" b="1" dirty="0" smtClean="0">
                <a:latin typeface="Arabic Typesetting" panose="03020402040406030203" pitchFamily="66" charset="-78"/>
                <a:cs typeface="Arabic Typesetting" panose="03020402040406030203" pitchFamily="66" charset="-78"/>
              </a:rPr>
              <a:t> ن او يتحدثون عنه</a:t>
            </a:r>
            <a:r>
              <a:rPr lang="ar-SA" sz="2800" b="1" dirty="0" smtClean="0">
                <a:latin typeface="Arabic Typesetting" panose="03020402040406030203" pitchFamily="66" charset="-78"/>
                <a:cs typeface="Arabic Typesetting" panose="03020402040406030203" pitchFamily="66" charset="-78"/>
              </a:rPr>
              <a:t>.</a:t>
            </a:r>
          </a:p>
          <a:p>
            <a:pPr algn="r"/>
            <a:endParaRPr lang="ar-SA" sz="2800" b="1" dirty="0">
              <a:latin typeface="Arabic Typesetting" panose="03020402040406030203" pitchFamily="66" charset="-78"/>
              <a:cs typeface="Arabic Typesetting" panose="03020402040406030203" pitchFamily="66" charset="-78"/>
            </a:endParaRPr>
          </a:p>
        </p:txBody>
      </p:sp>
      <p:graphicFrame>
        <p:nvGraphicFramePr>
          <p:cNvPr id="5" name="جدول 4"/>
          <p:cNvGraphicFramePr>
            <a:graphicFrameLocks noGrp="1"/>
          </p:cNvGraphicFramePr>
          <p:nvPr>
            <p:extLst>
              <p:ext uri="{D42A27DB-BD31-4B8C-83A1-F6EECF244321}">
                <p14:modId xmlns:p14="http://schemas.microsoft.com/office/powerpoint/2010/main" val="3660790776"/>
              </p:ext>
            </p:extLst>
          </p:nvPr>
        </p:nvGraphicFramePr>
        <p:xfrm>
          <a:off x="4297" y="2276872"/>
          <a:ext cx="9144000" cy="4563364"/>
        </p:xfrm>
        <a:graphic>
          <a:graphicData uri="http://schemas.openxmlformats.org/drawingml/2006/table">
            <a:tbl>
              <a:tblPr rtl="1" firstRow="1" bandRow="1">
                <a:tableStyleId>{5C22544A-7EE6-4342-B048-85BDC9FD1C3A}</a:tableStyleId>
              </a:tblPr>
              <a:tblGrid>
                <a:gridCol w="2152850"/>
                <a:gridCol w="2075806"/>
                <a:gridCol w="4915344"/>
              </a:tblGrid>
              <a:tr h="595243">
                <a:tc>
                  <a:txBody>
                    <a:bodyPr/>
                    <a:lstStyle/>
                    <a:p>
                      <a:pPr rtl="1"/>
                      <a:r>
                        <a:rPr lang="ar-SA" dirty="0" smtClean="0">
                          <a:cs typeface="Akhbar MT" pitchFamily="2" charset="-78"/>
                        </a:rPr>
                        <a:t>اسم العالم</a:t>
                      </a:r>
                      <a:endParaRPr lang="ar-SA"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1"/>
                      <a:r>
                        <a:rPr lang="ar-SA" dirty="0" err="1" smtClean="0">
                          <a:cs typeface="Akhbar MT" pitchFamily="2" charset="-78"/>
                        </a:rPr>
                        <a:t>مولفاتة</a:t>
                      </a:r>
                      <a:endParaRPr lang="ar-SA"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1"/>
                      <a:r>
                        <a:rPr lang="ar-SA" dirty="0" smtClean="0">
                          <a:cs typeface="Akhbar MT" pitchFamily="2" charset="-78"/>
                        </a:rPr>
                        <a:t>معلومته</a:t>
                      </a:r>
                      <a:endParaRPr lang="ar-SA"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764604">
                <a:tc>
                  <a:txBody>
                    <a:bodyPr/>
                    <a:lstStyle/>
                    <a:p>
                      <a:pPr rtl="1"/>
                      <a:r>
                        <a:rPr lang="ar-SA" sz="1200" dirty="0" smtClean="0">
                          <a:cs typeface="Akhbar MT" pitchFamily="2" charset="-78"/>
                        </a:rPr>
                        <a:t>ابو محمد  عبد الملك</a:t>
                      </a:r>
                      <a:r>
                        <a:rPr lang="ar-SA" sz="1200" baseline="0" dirty="0" smtClean="0">
                          <a:cs typeface="Akhbar MT" pitchFamily="2" charset="-78"/>
                        </a:rPr>
                        <a:t> ابن هشام</a:t>
                      </a:r>
                      <a:endParaRPr lang="ar-SA" sz="1200"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200" dirty="0" smtClean="0">
                          <a:cs typeface="Akhbar MT" pitchFamily="2" charset="-78"/>
                        </a:rPr>
                        <a:t>كتاب   ابن  هشام</a:t>
                      </a:r>
                    </a:p>
                    <a:p>
                      <a:pPr rtl="1"/>
                      <a:endParaRPr lang="ar-SA" sz="1200"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1"/>
                      <a:r>
                        <a:rPr lang="ar-SA" sz="1200" dirty="0" smtClean="0">
                          <a:cs typeface="Akhbar MT" pitchFamily="2" charset="-78"/>
                        </a:rPr>
                        <a:t>1- اول كتاب عربي وصل الينا  يؤرخ لسيرة  نبي الاسلام الاعظم+</a:t>
                      </a:r>
                      <a:r>
                        <a:rPr lang="ar-SA" sz="1200" baseline="0" dirty="0" smtClean="0">
                          <a:cs typeface="Akhbar MT" pitchFamily="2" charset="-78"/>
                        </a:rPr>
                        <a:t> تاريخ  العرب قبل الاسلام.</a:t>
                      </a:r>
                    </a:p>
                    <a:p>
                      <a:pPr rtl="1"/>
                      <a:r>
                        <a:rPr lang="ar-SA" sz="1200" baseline="0" dirty="0" smtClean="0">
                          <a:cs typeface="Akhbar MT" pitchFamily="2" charset="-78"/>
                        </a:rPr>
                        <a:t>2-توفي (213/828 او 218/834).</a:t>
                      </a:r>
                    </a:p>
                    <a:p>
                      <a:pPr rtl="1"/>
                      <a:r>
                        <a:rPr lang="ar-SA" sz="1200" baseline="0" dirty="0" smtClean="0">
                          <a:cs typeface="Akhbar MT" pitchFamily="2" charset="-78"/>
                        </a:rPr>
                        <a:t>3- استند على الروية الشفوية .</a:t>
                      </a:r>
                      <a:endParaRPr lang="ar-SA" sz="1200"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862882">
                <a:tc>
                  <a:txBody>
                    <a:bodyPr/>
                    <a:lstStyle/>
                    <a:p>
                      <a:pPr rtl="1"/>
                      <a:r>
                        <a:rPr lang="ar-SA" sz="1200" dirty="0" smtClean="0">
                          <a:cs typeface="Akhbar MT" pitchFamily="2" charset="-78"/>
                        </a:rPr>
                        <a:t>ابن اسحاق بن حجر العسقلاني</a:t>
                      </a:r>
                      <a:endParaRPr lang="ar-SA" sz="1200"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1"/>
                      <a:r>
                        <a:rPr lang="ar-SA" sz="1200" dirty="0" smtClean="0">
                          <a:solidFill>
                            <a:srgbClr val="FF0000"/>
                          </a:solidFill>
                          <a:cs typeface="Akhbar MT" pitchFamily="2" charset="-78"/>
                        </a:rPr>
                        <a:t>كتاب</a:t>
                      </a:r>
                      <a:r>
                        <a:rPr lang="ar-SA" sz="1200" baseline="0" dirty="0" smtClean="0">
                          <a:solidFill>
                            <a:srgbClr val="FF0000"/>
                          </a:solidFill>
                          <a:cs typeface="Akhbar MT" pitchFamily="2" charset="-78"/>
                        </a:rPr>
                        <a:t> ابن </a:t>
                      </a:r>
                      <a:r>
                        <a:rPr lang="ar-SA" sz="1200" baseline="0" dirty="0" err="1" smtClean="0">
                          <a:solidFill>
                            <a:srgbClr val="FF0000"/>
                          </a:solidFill>
                          <a:cs typeface="Akhbar MT" pitchFamily="2" charset="-78"/>
                        </a:rPr>
                        <a:t>الاسحاق</a:t>
                      </a:r>
                      <a:endParaRPr lang="ar-SA" sz="1200" dirty="0">
                        <a:solidFill>
                          <a:schemeClr val="tx1"/>
                        </a:solidFill>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1"/>
                      <a:r>
                        <a:rPr lang="ar-SA" sz="1200" baseline="0" dirty="0" smtClean="0">
                          <a:solidFill>
                            <a:srgbClr val="FF0000"/>
                          </a:solidFill>
                          <a:cs typeface="Akhbar MT" pitchFamily="2" charset="-78"/>
                        </a:rPr>
                        <a:t>1- (150م 151,ر768/767)</a:t>
                      </a:r>
                    </a:p>
                    <a:p>
                      <a:pPr rtl="1"/>
                      <a:r>
                        <a:rPr lang="ar-SA" sz="1200" baseline="0" dirty="0" smtClean="0">
                          <a:solidFill>
                            <a:srgbClr val="FF0000"/>
                          </a:solidFill>
                          <a:cs typeface="Akhbar MT" pitchFamily="2" charset="-78"/>
                        </a:rPr>
                        <a:t>2- اول من الف في سيرة النبي  بناء على طلب الخليفة العباسي  المنصور (754- 775م)</a:t>
                      </a:r>
                    </a:p>
                    <a:p>
                      <a:pPr rtl="1"/>
                      <a:r>
                        <a:rPr lang="ar-SA" sz="1200" baseline="0" dirty="0" smtClean="0">
                          <a:solidFill>
                            <a:srgbClr val="FF0000"/>
                          </a:solidFill>
                          <a:cs typeface="Akhbar MT" pitchFamily="2" charset="-78"/>
                        </a:rPr>
                        <a:t>3- سمه ابن خالدون له (</a:t>
                      </a:r>
                      <a:r>
                        <a:rPr lang="ar-SA" sz="1200" baseline="0" dirty="0" err="1" smtClean="0">
                          <a:solidFill>
                            <a:srgbClr val="FF0000"/>
                          </a:solidFill>
                          <a:cs typeface="Akhbar MT" pitchFamily="2" charset="-78"/>
                        </a:rPr>
                        <a:t>بالاستاذ</a:t>
                      </a:r>
                      <a:r>
                        <a:rPr lang="ar-SA" sz="1200" baseline="0" dirty="0" smtClean="0">
                          <a:solidFill>
                            <a:srgbClr val="FF0000"/>
                          </a:solidFill>
                          <a:cs typeface="Akhbar MT" pitchFamily="2" charset="-78"/>
                        </a:rPr>
                        <a:t> ) </a:t>
                      </a:r>
                      <a:r>
                        <a:rPr lang="ar-SA" sz="1200" baseline="0" dirty="0" err="1" smtClean="0">
                          <a:solidFill>
                            <a:srgbClr val="FF0000"/>
                          </a:solidFill>
                          <a:cs typeface="Akhbar MT" pitchFamily="2" charset="-78"/>
                        </a:rPr>
                        <a:t>الاان</a:t>
                      </a:r>
                      <a:r>
                        <a:rPr lang="ar-SA" sz="1200" baseline="0" dirty="0" smtClean="0">
                          <a:solidFill>
                            <a:srgbClr val="FF0000"/>
                          </a:solidFill>
                          <a:cs typeface="Akhbar MT" pitchFamily="2" charset="-78"/>
                        </a:rPr>
                        <a:t> هنالك من سبقة في </a:t>
                      </a:r>
                      <a:r>
                        <a:rPr lang="ar-SA" sz="1200" baseline="0" dirty="0" err="1" smtClean="0">
                          <a:solidFill>
                            <a:srgbClr val="FF0000"/>
                          </a:solidFill>
                          <a:cs typeface="Akhbar MT" pitchFamily="2" charset="-78"/>
                        </a:rPr>
                        <a:t>التاليف</a:t>
                      </a:r>
                      <a:r>
                        <a:rPr lang="ar-SA" sz="1200" baseline="0" dirty="0" smtClean="0">
                          <a:solidFill>
                            <a:srgbClr val="FF0000"/>
                          </a:solidFill>
                          <a:cs typeface="Akhbar MT" pitchFamily="2" charset="-78"/>
                        </a:rPr>
                        <a:t>.</a:t>
                      </a:r>
                    </a:p>
                    <a:p>
                      <a:pPr rtl="1"/>
                      <a:endParaRPr lang="ar-SA" sz="1200" baseline="0" dirty="0" smtClean="0">
                        <a:solidFill>
                          <a:srgbClr val="FF0000"/>
                        </a:solidFill>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20638">
                <a:tc gridSpan="3">
                  <a:txBody>
                    <a:bodyPr/>
                    <a:lstStyle/>
                    <a:p>
                      <a:pPr rtl="1"/>
                      <a:r>
                        <a:rPr lang="ar-SA" sz="1200" dirty="0" smtClean="0">
                          <a:cs typeface="Akhbar MT" pitchFamily="2" charset="-78"/>
                        </a:rPr>
                        <a:t>عروة  بن الزبير (94م/712)</a:t>
                      </a:r>
                      <a:endParaRPr lang="ar-SA" sz="1200"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r" defTabSz="914400" rtl="1" eaLnBrk="1" fontAlgn="auto" latinLnBrk="0" hangingPunct="1">
                        <a:lnSpc>
                          <a:spcPct val="100000"/>
                        </a:lnSpc>
                        <a:spcBef>
                          <a:spcPts val="0"/>
                        </a:spcBef>
                        <a:spcAft>
                          <a:spcPts val="0"/>
                        </a:spcAft>
                        <a:buClrTx/>
                        <a:buSzTx/>
                        <a:buFontTx/>
                        <a:buNone/>
                        <a:tabLst/>
                        <a:defRPr/>
                      </a:pPr>
                      <a:endParaRPr lang="ar-SA" sz="1200"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rtl="1"/>
                      <a:endParaRPr lang="ar-SA" sz="1200" baseline="0" dirty="0" smtClean="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7506">
                <a:tc gridSpan="3">
                  <a:txBody>
                    <a:bodyPr/>
                    <a:lstStyle/>
                    <a:p>
                      <a:pPr rtl="1"/>
                      <a:r>
                        <a:rPr lang="ar-SA" sz="1200" dirty="0" smtClean="0">
                          <a:cs typeface="Akhbar MT" pitchFamily="2" charset="-78"/>
                        </a:rPr>
                        <a:t>ابان بن عثمان بن</a:t>
                      </a:r>
                      <a:r>
                        <a:rPr lang="ar-SA" sz="1200" baseline="0" dirty="0" smtClean="0">
                          <a:cs typeface="Akhbar MT" pitchFamily="2" charset="-78"/>
                        </a:rPr>
                        <a:t> عفان </a:t>
                      </a:r>
                      <a:endParaRPr lang="ar-SA" sz="1200"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r" defTabSz="914400" rtl="1" eaLnBrk="1" fontAlgn="auto" latinLnBrk="0" hangingPunct="1">
                        <a:lnSpc>
                          <a:spcPct val="100000"/>
                        </a:lnSpc>
                        <a:spcBef>
                          <a:spcPts val="0"/>
                        </a:spcBef>
                        <a:spcAft>
                          <a:spcPts val="0"/>
                        </a:spcAft>
                        <a:buClrTx/>
                        <a:buSzTx/>
                        <a:buFontTx/>
                        <a:buNone/>
                        <a:tabLst/>
                        <a:defRPr/>
                      </a:pPr>
                      <a:endParaRPr lang="ar-SA" sz="1200"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rtl="1"/>
                      <a:endParaRPr lang="ar-SA" sz="1200" baseline="0" dirty="0" smtClean="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7506">
                <a:tc gridSpan="3">
                  <a:txBody>
                    <a:bodyPr/>
                    <a:lstStyle/>
                    <a:p>
                      <a:pPr rtl="1"/>
                      <a:r>
                        <a:rPr lang="ar-SA" sz="1200" dirty="0" smtClean="0">
                          <a:cs typeface="Akhbar MT" pitchFamily="2" charset="-78"/>
                        </a:rPr>
                        <a:t>ابن</a:t>
                      </a:r>
                      <a:r>
                        <a:rPr lang="ar-SA" sz="1200" baseline="0" dirty="0" smtClean="0">
                          <a:cs typeface="Akhbar MT" pitchFamily="2" charset="-78"/>
                        </a:rPr>
                        <a:t> شهاب الزهري(742/124م)</a:t>
                      </a:r>
                      <a:endParaRPr lang="ar-SA" sz="1200"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r" defTabSz="914400" rtl="1" eaLnBrk="1" fontAlgn="auto" latinLnBrk="0" hangingPunct="1">
                        <a:lnSpc>
                          <a:spcPct val="100000"/>
                        </a:lnSpc>
                        <a:spcBef>
                          <a:spcPts val="0"/>
                        </a:spcBef>
                        <a:spcAft>
                          <a:spcPts val="0"/>
                        </a:spcAft>
                        <a:buClrTx/>
                        <a:buSzTx/>
                        <a:buFontTx/>
                        <a:buNone/>
                        <a:tabLst/>
                        <a:defRPr/>
                      </a:pPr>
                      <a:endParaRPr lang="ar-SA" sz="1200"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rtl="1"/>
                      <a:endParaRPr lang="ar-SA" sz="1200" baseline="0" dirty="0" smtClean="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63154">
                <a:tc gridSpan="3">
                  <a:txBody>
                    <a:bodyPr/>
                    <a:lstStyle/>
                    <a:p>
                      <a:pPr rtl="1"/>
                      <a:r>
                        <a:rPr lang="ar-SA" sz="1200" dirty="0" smtClean="0">
                          <a:cs typeface="Akhbar MT" pitchFamily="2" charset="-78"/>
                        </a:rPr>
                        <a:t>شرحبيل بن سعد</a:t>
                      </a:r>
                      <a:endParaRPr lang="ar-SA" sz="1200"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r" defTabSz="914400" rtl="1" eaLnBrk="1" fontAlgn="auto" latinLnBrk="0" hangingPunct="1">
                        <a:lnSpc>
                          <a:spcPct val="100000"/>
                        </a:lnSpc>
                        <a:spcBef>
                          <a:spcPts val="0"/>
                        </a:spcBef>
                        <a:spcAft>
                          <a:spcPts val="0"/>
                        </a:spcAft>
                        <a:buClrTx/>
                        <a:buSzTx/>
                        <a:buFontTx/>
                        <a:buNone/>
                        <a:tabLst/>
                        <a:defRPr/>
                      </a:pPr>
                      <a:endParaRPr lang="ar-SA" sz="1200"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rtl="1"/>
                      <a:endParaRPr lang="ar-SA" sz="1200" baseline="0" dirty="0" smtClean="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8032">
                <a:tc gridSpan="3">
                  <a:txBody>
                    <a:bodyPr/>
                    <a:lstStyle/>
                    <a:p>
                      <a:pPr rtl="1"/>
                      <a:r>
                        <a:rPr lang="ar-SA" sz="1200" dirty="0" smtClean="0">
                          <a:cs typeface="Akhbar MT" pitchFamily="2" charset="-78"/>
                        </a:rPr>
                        <a:t>الواقدي</a:t>
                      </a:r>
                      <a:r>
                        <a:rPr lang="ar-SA" sz="1200" baseline="0" dirty="0" smtClean="0">
                          <a:cs typeface="Akhbar MT" pitchFamily="2" charset="-78"/>
                        </a:rPr>
                        <a:t> (747/130- 821/206- 823/207م)</a:t>
                      </a:r>
                      <a:endParaRPr lang="ar-SA" sz="1200"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r" defTabSz="914400" rtl="1" eaLnBrk="1" fontAlgn="auto" latinLnBrk="0" hangingPunct="1">
                        <a:lnSpc>
                          <a:spcPct val="100000"/>
                        </a:lnSpc>
                        <a:spcBef>
                          <a:spcPts val="0"/>
                        </a:spcBef>
                        <a:spcAft>
                          <a:spcPts val="0"/>
                        </a:spcAft>
                        <a:buClrTx/>
                        <a:buSzTx/>
                        <a:buFontTx/>
                        <a:buNone/>
                        <a:tabLst/>
                        <a:defRPr/>
                      </a:pPr>
                      <a:endParaRPr lang="ar-SA" sz="1200"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rtl="1"/>
                      <a:endParaRPr lang="ar-SA" sz="1200" baseline="0" dirty="0" smtClean="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602633">
                <a:tc>
                  <a:txBody>
                    <a:bodyPr/>
                    <a:lstStyle/>
                    <a:p>
                      <a:pPr rtl="1"/>
                      <a:r>
                        <a:rPr lang="ar-SA" sz="1200" dirty="0" smtClean="0">
                          <a:cs typeface="Akhbar MT" pitchFamily="2" charset="-78"/>
                        </a:rPr>
                        <a:t>محمد بن سعد</a:t>
                      </a:r>
                      <a:endParaRPr lang="ar-SA" sz="1200"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200" dirty="0" smtClean="0">
                          <a:cs typeface="Akhbar MT" pitchFamily="2" charset="-78"/>
                        </a:rPr>
                        <a:t>الطبقات الكبرى</a:t>
                      </a:r>
                      <a:endParaRPr lang="ar-SA" sz="1200" dirty="0">
                        <a:cs typeface="Akhba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1"/>
                      <a:r>
                        <a:rPr lang="ar-SA" sz="1200" baseline="0" dirty="0" smtClean="0">
                          <a:cs typeface="Akhbar MT" pitchFamily="2" charset="-78"/>
                        </a:rPr>
                        <a:t>1- (845/230)</a:t>
                      </a:r>
                    </a:p>
                    <a:p>
                      <a:pPr rtl="1"/>
                      <a:r>
                        <a:rPr lang="ar-SA" sz="1200" baseline="0" dirty="0" smtClean="0">
                          <a:cs typeface="Akhbar MT" pitchFamily="2" charset="-78"/>
                        </a:rPr>
                        <a:t>2- اخذ كثير  من الواقدي وكان يسمى  احيانا بكاتب </a:t>
                      </a:r>
                      <a:r>
                        <a:rPr lang="ar-SA" sz="1200" baseline="0" dirty="0" err="1" smtClean="0">
                          <a:cs typeface="Akhbar MT" pitchFamily="2" charset="-78"/>
                        </a:rPr>
                        <a:t>الوقدي</a:t>
                      </a:r>
                      <a:r>
                        <a:rPr lang="ar-SA" sz="1200" baseline="0" dirty="0" smtClean="0">
                          <a:cs typeface="Akhba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12600237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0" y="432048"/>
            <a:ext cx="9144000" cy="6165304"/>
          </a:xfrm>
        </p:spPr>
        <p:txBody>
          <a:bodyPr>
            <a:normAutofit fontScale="90000"/>
          </a:bodyPr>
          <a:lstStyle/>
          <a:p>
            <a:pPr algn="r"/>
            <a:r>
              <a:rPr lang="ar-SA" sz="1200" dirty="0" smtClean="0">
                <a:cs typeface="Akhbar MT" pitchFamily="2" charset="-78"/>
              </a:rPr>
              <a:t/>
            </a:r>
            <a:br>
              <a:rPr lang="ar-SA" sz="1200" dirty="0" smtClean="0">
                <a:cs typeface="Akhbar MT" pitchFamily="2" charset="-78"/>
              </a:rPr>
            </a:br>
            <a:r>
              <a:rPr lang="ar-SA" sz="1200" dirty="0">
                <a:cs typeface="Akhbar MT" pitchFamily="2" charset="-78"/>
              </a:rPr>
              <a:t/>
            </a:r>
            <a:br>
              <a:rPr lang="ar-SA" sz="1200" dirty="0">
                <a:cs typeface="Akhbar MT" pitchFamily="2" charset="-78"/>
              </a:rPr>
            </a:br>
            <a:r>
              <a:rPr lang="ar-SA" sz="1200" dirty="0" smtClean="0">
                <a:cs typeface="Akhbar MT" pitchFamily="2" charset="-78"/>
              </a:rPr>
              <a:t/>
            </a:r>
            <a:br>
              <a:rPr lang="ar-SA" sz="1200" dirty="0" smtClean="0">
                <a:cs typeface="Akhbar MT" pitchFamily="2" charset="-78"/>
              </a:rPr>
            </a:br>
            <a:r>
              <a:rPr lang="ar-SA" sz="1200" dirty="0">
                <a:cs typeface="Akhbar MT" pitchFamily="2" charset="-78"/>
              </a:rPr>
              <a:t/>
            </a:r>
            <a:br>
              <a:rPr lang="ar-SA" sz="1200" dirty="0">
                <a:cs typeface="Akhbar MT" pitchFamily="2" charset="-78"/>
              </a:rPr>
            </a:br>
            <a:r>
              <a:rPr lang="ar-SA" sz="1200" dirty="0" smtClean="0">
                <a:cs typeface="Akhbar MT" pitchFamily="2" charset="-78"/>
              </a:rPr>
              <a:t/>
            </a:r>
            <a:br>
              <a:rPr lang="ar-SA" sz="1200" dirty="0" smtClean="0">
                <a:cs typeface="Akhbar MT" pitchFamily="2" charset="-78"/>
              </a:rPr>
            </a:br>
            <a:r>
              <a:rPr lang="ar-SA" sz="1200" dirty="0">
                <a:cs typeface="Akhbar MT" pitchFamily="2" charset="-78"/>
              </a:rPr>
              <a:t/>
            </a:r>
            <a:br>
              <a:rPr lang="ar-SA" sz="1200" dirty="0">
                <a:cs typeface="Akhbar MT" pitchFamily="2" charset="-78"/>
              </a:rPr>
            </a:br>
            <a:r>
              <a:rPr lang="ar-SA" sz="1200" dirty="0">
                <a:cs typeface="Akhbar MT" pitchFamily="2" charset="-78"/>
              </a:rPr>
              <a:t/>
            </a:r>
            <a:br>
              <a:rPr lang="ar-SA" sz="1200" dirty="0">
                <a:cs typeface="Akhbar MT" pitchFamily="2" charset="-78"/>
              </a:rPr>
            </a:br>
            <a:r>
              <a:rPr lang="ar-SA" sz="1200" dirty="0" smtClean="0">
                <a:cs typeface="Akhbar MT" pitchFamily="2" charset="-78"/>
              </a:rPr>
              <a:t/>
            </a:r>
            <a:br>
              <a:rPr lang="ar-SA" sz="1200" dirty="0" smtClean="0">
                <a:cs typeface="Akhbar MT" pitchFamily="2" charset="-78"/>
              </a:rPr>
            </a:br>
            <a:r>
              <a:rPr lang="ar-SA" sz="1200" dirty="0" smtClean="0">
                <a:cs typeface="Akhbar MT" pitchFamily="2" charset="-78"/>
              </a:rPr>
              <a:t/>
            </a:r>
            <a:br>
              <a:rPr lang="ar-SA" sz="1200" dirty="0" smtClean="0">
                <a:cs typeface="Akhbar MT" pitchFamily="2" charset="-78"/>
              </a:rPr>
            </a:br>
            <a:r>
              <a:rPr lang="ar-SA" sz="1200" b="1" dirty="0">
                <a:cs typeface="Akhbar MT" pitchFamily="2" charset="-78"/>
              </a:rPr>
              <a:t/>
            </a:r>
            <a:br>
              <a:rPr lang="ar-SA" sz="1200" b="1" dirty="0">
                <a:cs typeface="Akhbar MT" pitchFamily="2" charset="-78"/>
              </a:rPr>
            </a:br>
            <a:r>
              <a:rPr lang="ar-SA" sz="1300" b="1" dirty="0" smtClean="0">
                <a:cs typeface="Akhbar MT" pitchFamily="2" charset="-78"/>
              </a:rPr>
              <a:t>اهميه الادب الجاهلي:</a:t>
            </a:r>
            <a:br>
              <a:rPr lang="ar-SA" sz="1300" b="1" dirty="0" smtClean="0">
                <a:cs typeface="Akhbar MT" pitchFamily="2" charset="-78"/>
              </a:rPr>
            </a:br>
            <a:r>
              <a:rPr lang="ar-SA" sz="1300" b="1" dirty="0" smtClean="0">
                <a:cs typeface="Akhbar MT" pitchFamily="2" charset="-78"/>
              </a:rPr>
              <a:t>1</a:t>
            </a:r>
            <a:r>
              <a:rPr lang="ar-SA" sz="1300" b="1" dirty="0" smtClean="0">
                <a:solidFill>
                  <a:srgbClr val="FF0000"/>
                </a:solidFill>
                <a:cs typeface="Akhbar MT" pitchFamily="2" charset="-78"/>
              </a:rPr>
              <a:t>- ايام العرب في الجاهلية تعتبر مصادرا من مصادر التاريخ.</a:t>
            </a:r>
            <a:r>
              <a:rPr lang="ar-SA" sz="1300" b="1" dirty="0" smtClean="0">
                <a:cs typeface="Akhbar MT" pitchFamily="2" charset="-78"/>
              </a:rPr>
              <a:t/>
            </a:r>
            <a:br>
              <a:rPr lang="ar-SA" sz="1300" b="1" dirty="0" smtClean="0">
                <a:cs typeface="Akhbar MT" pitchFamily="2" charset="-78"/>
              </a:rPr>
            </a:br>
            <a:r>
              <a:rPr lang="ar-SA" sz="1300" b="1" dirty="0" smtClean="0">
                <a:cs typeface="Akhbar MT" pitchFamily="2" charset="-78"/>
              </a:rPr>
              <a:t>2- تعد ينبوعا صافيا من ينابيع الادب.</a:t>
            </a:r>
            <a:br>
              <a:rPr lang="ar-SA" sz="1300" b="1" dirty="0" smtClean="0">
                <a:cs typeface="Akhbar MT" pitchFamily="2" charset="-78"/>
              </a:rPr>
            </a:br>
            <a:r>
              <a:rPr lang="ar-SA" sz="1300" b="1" dirty="0" smtClean="0">
                <a:cs typeface="Akhbar MT" pitchFamily="2" charset="-78"/>
              </a:rPr>
              <a:t>3- نوعا طريفا من انواع القصص(اشتملت على الوقائع والاحداث)</a:t>
            </a:r>
            <a:br>
              <a:rPr lang="ar-SA" sz="1300" b="1" dirty="0" smtClean="0">
                <a:cs typeface="Akhbar MT" pitchFamily="2" charset="-78"/>
              </a:rPr>
            </a:br>
            <a:r>
              <a:rPr lang="ar-SA" sz="1300" b="1" dirty="0" smtClean="0">
                <a:solidFill>
                  <a:srgbClr val="FF0000"/>
                </a:solidFill>
                <a:cs typeface="Akhbar MT" pitchFamily="2" charset="-78"/>
              </a:rPr>
              <a:t>4-  روي في ثنائها شعر ونثر+ حكم + بارع الحيل+ مصطفى القول +رائع الكلام.</a:t>
            </a:r>
            <a:r>
              <a:rPr lang="ar-SA" sz="1300" b="1" dirty="0" smtClean="0">
                <a:cs typeface="Akhbar MT" pitchFamily="2" charset="-78"/>
              </a:rPr>
              <a:t/>
            </a:r>
            <a:br>
              <a:rPr lang="ar-SA" sz="1300" b="1" dirty="0" smtClean="0">
                <a:cs typeface="Akhbar MT" pitchFamily="2" charset="-78"/>
              </a:rPr>
            </a:br>
            <a:r>
              <a:rPr lang="ar-SA" sz="1300" b="1" dirty="0" smtClean="0">
                <a:cs typeface="Akhbar MT" pitchFamily="2" charset="-78"/>
              </a:rPr>
              <a:t>5-  توضح صلات العرب بالفرس والروم .</a:t>
            </a:r>
            <a:br>
              <a:rPr lang="ar-SA" sz="1300" b="1" dirty="0" smtClean="0">
                <a:cs typeface="Akhbar MT" pitchFamily="2" charset="-78"/>
              </a:rPr>
            </a:br>
            <a:r>
              <a:rPr lang="ar-SA" sz="1300" b="1" dirty="0" smtClean="0">
                <a:solidFill>
                  <a:srgbClr val="FF0000"/>
                </a:solidFill>
                <a:cs typeface="Akhbar MT" pitchFamily="2" charset="-78"/>
              </a:rPr>
              <a:t>6- تروي ما كان يقع بين العرب  انفسهم من حلف.</a:t>
            </a:r>
            <a:r>
              <a:rPr lang="ar-SA" sz="1300" b="1" dirty="0" smtClean="0">
                <a:cs typeface="Akhbar MT" pitchFamily="2" charset="-78"/>
              </a:rPr>
              <a:t/>
            </a:r>
            <a:br>
              <a:rPr lang="ar-SA" sz="1300" b="1" dirty="0" smtClean="0">
                <a:cs typeface="Akhbar MT" pitchFamily="2" charset="-78"/>
              </a:rPr>
            </a:br>
            <a:r>
              <a:rPr lang="ar-SA" sz="1300" b="1" dirty="0" smtClean="0">
                <a:cs typeface="Akhbar MT" pitchFamily="2" charset="-78"/>
              </a:rPr>
              <a:t>7- سبيل لمعرفة ما وقع بين العرب بعدد الاسلام   من ( حروب + شجرت بين القبائل وقائع بين البطون والافخاذ).</a:t>
            </a:r>
            <a:br>
              <a:rPr lang="ar-SA" sz="1300" b="1" dirty="0" smtClean="0">
                <a:cs typeface="Akhbar MT" pitchFamily="2" charset="-78"/>
              </a:rPr>
            </a:br>
            <a:r>
              <a:rPr lang="ar-SA" sz="1300" b="1" dirty="0" smtClean="0">
                <a:solidFill>
                  <a:srgbClr val="FF0000"/>
                </a:solidFill>
                <a:cs typeface="Akhbar MT" pitchFamily="2" charset="-78"/>
              </a:rPr>
              <a:t>8-  اسلوبها القصصي وبيناها الفني فيه مراءة صادقة (لاحول العرب وعاداتهم +اسلوب حياتهم+ شانهم في الحرب والسلم+ الاجتماع والتفرقة+ الفداء والاسر+ النجعة </a:t>
            </a:r>
            <a:r>
              <a:rPr lang="ar-SA" sz="1300" b="1" dirty="0" err="1" smtClean="0">
                <a:solidFill>
                  <a:srgbClr val="FF0000"/>
                </a:solidFill>
                <a:cs typeface="Akhbar MT" pitchFamily="2" charset="-78"/>
              </a:rPr>
              <a:t>والاسقرار</a:t>
            </a:r>
            <a:r>
              <a:rPr lang="ar-SA" sz="1300" b="1" dirty="0" smtClean="0">
                <a:solidFill>
                  <a:srgbClr val="FF0000"/>
                </a:solidFill>
                <a:cs typeface="Akhbar MT" pitchFamily="2" charset="-78"/>
              </a:rPr>
              <a:t>).</a:t>
            </a:r>
            <a:r>
              <a:rPr lang="ar-SA" sz="1300" b="1" dirty="0" smtClean="0">
                <a:cs typeface="Akhbar MT" pitchFamily="2" charset="-78"/>
              </a:rPr>
              <a:t/>
            </a:r>
            <a:br>
              <a:rPr lang="ar-SA" sz="1300" b="1" dirty="0" smtClean="0">
                <a:cs typeface="Akhbar MT" pitchFamily="2" charset="-78"/>
              </a:rPr>
            </a:br>
            <a:r>
              <a:rPr lang="ar-SA" sz="1300" b="1" dirty="0" smtClean="0">
                <a:cs typeface="Akhbar MT" pitchFamily="2" charset="-78"/>
              </a:rPr>
              <a:t>9- </a:t>
            </a:r>
            <a:r>
              <a:rPr lang="ar-SA" sz="1300" b="1" dirty="0" err="1" smtClean="0">
                <a:cs typeface="Akhbar MT" pitchFamily="2" charset="-78"/>
              </a:rPr>
              <a:t>مراة</a:t>
            </a:r>
            <a:r>
              <a:rPr lang="ar-SA" sz="1300" b="1" dirty="0" smtClean="0">
                <a:cs typeface="Akhbar MT" pitchFamily="2" charset="-78"/>
              </a:rPr>
              <a:t>  صافية تظهر (</a:t>
            </a:r>
            <a:r>
              <a:rPr lang="ar-SA" sz="1300" b="1" dirty="0" err="1" smtClean="0">
                <a:cs typeface="Akhbar MT" pitchFamily="2" charset="-78"/>
              </a:rPr>
              <a:t>فضائلهم+شيمهم</a:t>
            </a:r>
            <a:r>
              <a:rPr lang="ar-SA" sz="1300" b="1" dirty="0" smtClean="0">
                <a:cs typeface="Akhbar MT" pitchFamily="2" charset="-78"/>
              </a:rPr>
              <a:t> </a:t>
            </a:r>
            <a:r>
              <a:rPr lang="ar-SA" sz="1300" b="1" dirty="0" err="1" smtClean="0">
                <a:cs typeface="Akhbar MT" pitchFamily="2" charset="-78"/>
              </a:rPr>
              <a:t>مثل:الدفع</a:t>
            </a:r>
            <a:r>
              <a:rPr lang="ar-SA" sz="1300" b="1" dirty="0" smtClean="0">
                <a:cs typeface="Akhbar MT" pitchFamily="2" charset="-78"/>
              </a:rPr>
              <a:t> عن الحريم والوفاء بالعهد والانتصار للعشيرة  وحماية الجار  والصبر في القتال والصدق عند اللقاء.</a:t>
            </a:r>
            <a:r>
              <a:rPr lang="ar-SA" sz="1300" b="1" dirty="0">
                <a:cs typeface="Akhbar MT" pitchFamily="2" charset="-78"/>
              </a:rPr>
              <a:t/>
            </a:r>
            <a:br>
              <a:rPr lang="ar-SA" sz="1300" b="1" dirty="0">
                <a:cs typeface="Akhbar MT" pitchFamily="2" charset="-78"/>
              </a:rPr>
            </a:br>
            <a:r>
              <a:rPr lang="ar-SA" sz="1300" b="1" dirty="0" smtClean="0">
                <a:cs typeface="Akhbar MT" pitchFamily="2" charset="-78"/>
              </a:rPr>
              <a:t>10-  مصادر من مصادر تاريخ العرب قبل الاسلام.</a:t>
            </a:r>
            <a:br>
              <a:rPr lang="ar-SA" sz="1300" b="1" dirty="0" smtClean="0">
                <a:cs typeface="Akhbar MT" pitchFamily="2" charset="-78"/>
              </a:rPr>
            </a:br>
            <a:r>
              <a:rPr lang="ar-SA" sz="1300" b="1" dirty="0" smtClean="0">
                <a:solidFill>
                  <a:srgbClr val="00B050"/>
                </a:solidFill>
                <a:cs typeface="Akhbar MT" pitchFamily="2" charset="-78"/>
              </a:rPr>
              <a:t> لو نظرت الى الشعر الجاهلي في جملته وتفصيله وبخاصة(الفخر+ الحماسة +  الرثاء +الهجاء قد ارتبط بتلك الايام (ايام الجاهلية أي قبل الاسلام).</a:t>
            </a:r>
            <a:br>
              <a:rPr lang="ar-SA" sz="1300" b="1" dirty="0" smtClean="0">
                <a:solidFill>
                  <a:srgbClr val="00B050"/>
                </a:solidFill>
                <a:cs typeface="Akhbar MT" pitchFamily="2" charset="-78"/>
              </a:rPr>
            </a:br>
            <a:r>
              <a:rPr lang="ar-SA" sz="1300" b="1" dirty="0" smtClean="0">
                <a:cs typeface="Akhbar MT" pitchFamily="2" charset="-78"/>
              </a:rPr>
              <a:t>كيف كان يدفع كل من العرب والفوارس عن دينهم؟</a:t>
            </a:r>
            <a:br>
              <a:rPr lang="ar-SA" sz="1300" b="1" dirty="0" smtClean="0">
                <a:cs typeface="Akhbar MT" pitchFamily="2" charset="-78"/>
              </a:rPr>
            </a:br>
            <a:r>
              <a:rPr lang="ar-SA" sz="1300" b="1" dirty="0" smtClean="0">
                <a:cs typeface="Akhbar MT" pitchFamily="2" charset="-78"/>
              </a:rPr>
              <a:t>الفوارس -----يناضلون بسيوفهم ورماحهم +يجدون بنفوسهم رخيصة في سبيل اقوامهم.</a:t>
            </a:r>
            <a:br>
              <a:rPr lang="ar-SA" sz="1300" b="1" dirty="0" smtClean="0">
                <a:cs typeface="Akhbar MT" pitchFamily="2" charset="-78"/>
              </a:rPr>
            </a:br>
            <a:r>
              <a:rPr lang="ar-SA" sz="1300" b="1" dirty="0" smtClean="0">
                <a:cs typeface="Akhbar MT" pitchFamily="2" charset="-78"/>
              </a:rPr>
              <a:t>العرب------- الشعراء </a:t>
            </a:r>
            <a:r>
              <a:rPr lang="ar-SA" sz="1300" b="1" dirty="0" err="1" smtClean="0">
                <a:cs typeface="Akhbar MT" pitchFamily="2" charset="-78"/>
              </a:rPr>
              <a:t>ورئهم</a:t>
            </a:r>
            <a:r>
              <a:rPr lang="ar-SA" sz="1300" b="1" dirty="0" smtClean="0">
                <a:cs typeface="Akhbar MT" pitchFamily="2" charset="-78"/>
              </a:rPr>
              <a:t> يدفعون عن الاحساب بقصائدهم  </a:t>
            </a:r>
            <a:r>
              <a:rPr lang="ar-SA" sz="1300" b="1" dirty="0" err="1" smtClean="0">
                <a:cs typeface="Akhbar MT" pitchFamily="2" charset="-78"/>
              </a:rPr>
              <a:t>ويطللقون</a:t>
            </a:r>
            <a:r>
              <a:rPr lang="ar-SA" sz="1300" b="1" dirty="0" smtClean="0">
                <a:cs typeface="Akhbar MT" pitchFamily="2" charset="-78"/>
              </a:rPr>
              <a:t> السنتهم على خصومهم واعدائهم ويندبون بقوافيهم صرعهم والقتلى من اشراف زعمائهم.</a:t>
            </a:r>
            <a:br>
              <a:rPr lang="ar-SA" sz="1300" b="1" dirty="0" smtClean="0">
                <a:cs typeface="Akhbar MT" pitchFamily="2" charset="-78"/>
              </a:rPr>
            </a:br>
            <a:r>
              <a:rPr lang="ar-SA" sz="1300" b="1" dirty="0" smtClean="0">
                <a:solidFill>
                  <a:srgbClr val="00B050"/>
                </a:solidFill>
                <a:cs typeface="Akhbar MT" pitchFamily="2" charset="-78"/>
              </a:rPr>
              <a:t>من الشعراء الذين دفعوا عن الاحساب هم:</a:t>
            </a:r>
            <a:br>
              <a:rPr lang="ar-SA" sz="1300" b="1" dirty="0" smtClean="0">
                <a:solidFill>
                  <a:srgbClr val="00B050"/>
                </a:solidFill>
                <a:cs typeface="Akhbar MT" pitchFamily="2" charset="-78"/>
              </a:rPr>
            </a:br>
            <a:r>
              <a:rPr lang="ar-SA" sz="1300" b="1" dirty="0" smtClean="0">
                <a:solidFill>
                  <a:srgbClr val="00B050"/>
                </a:solidFill>
                <a:cs typeface="Akhbar MT" pitchFamily="2" charset="-78"/>
              </a:rPr>
              <a:t>1- الاعشى.</a:t>
            </a:r>
            <a:br>
              <a:rPr lang="ar-SA" sz="1300" b="1" dirty="0" smtClean="0">
                <a:solidFill>
                  <a:srgbClr val="00B050"/>
                </a:solidFill>
                <a:cs typeface="Akhbar MT" pitchFamily="2" charset="-78"/>
              </a:rPr>
            </a:br>
            <a:r>
              <a:rPr lang="ar-SA" sz="1300" b="1" dirty="0" smtClean="0">
                <a:solidFill>
                  <a:srgbClr val="00B050"/>
                </a:solidFill>
                <a:cs typeface="Akhbar MT" pitchFamily="2" charset="-78"/>
              </a:rPr>
              <a:t>2- عنترة.</a:t>
            </a:r>
            <a:br>
              <a:rPr lang="ar-SA" sz="1300" b="1" dirty="0" smtClean="0">
                <a:solidFill>
                  <a:srgbClr val="00B050"/>
                </a:solidFill>
                <a:cs typeface="Akhbar MT" pitchFamily="2" charset="-78"/>
              </a:rPr>
            </a:br>
            <a:r>
              <a:rPr lang="ar-SA" sz="1300" b="1" dirty="0" smtClean="0">
                <a:solidFill>
                  <a:srgbClr val="00B050"/>
                </a:solidFill>
                <a:cs typeface="Akhbar MT" pitchFamily="2" charset="-78"/>
              </a:rPr>
              <a:t>3- ابن حلزة.</a:t>
            </a:r>
            <a:br>
              <a:rPr lang="ar-SA" sz="1300" b="1" dirty="0" smtClean="0">
                <a:solidFill>
                  <a:srgbClr val="00B050"/>
                </a:solidFill>
                <a:cs typeface="Akhbar MT" pitchFamily="2" charset="-78"/>
              </a:rPr>
            </a:br>
            <a:r>
              <a:rPr lang="ar-SA" sz="1300" b="1" dirty="0" smtClean="0">
                <a:solidFill>
                  <a:srgbClr val="00B050"/>
                </a:solidFill>
                <a:cs typeface="Akhbar MT" pitchFamily="2" charset="-78"/>
              </a:rPr>
              <a:t>4- عامر بن طفيل.</a:t>
            </a:r>
            <a:br>
              <a:rPr lang="ar-SA" sz="1300" b="1" dirty="0" smtClean="0">
                <a:solidFill>
                  <a:srgbClr val="00B050"/>
                </a:solidFill>
                <a:cs typeface="Akhbar MT" pitchFamily="2" charset="-78"/>
              </a:rPr>
            </a:br>
            <a:r>
              <a:rPr lang="ar-SA" sz="1300" b="1" dirty="0" smtClean="0">
                <a:solidFill>
                  <a:srgbClr val="00B050"/>
                </a:solidFill>
                <a:cs typeface="Akhbar MT" pitchFamily="2" charset="-78"/>
              </a:rPr>
              <a:t>5- قيس بن الاسلت.</a:t>
            </a:r>
            <a:br>
              <a:rPr lang="ar-SA" sz="1300" b="1" dirty="0" smtClean="0">
                <a:solidFill>
                  <a:srgbClr val="00B050"/>
                </a:solidFill>
                <a:cs typeface="Akhbar MT" pitchFamily="2" charset="-78"/>
              </a:rPr>
            </a:br>
            <a:r>
              <a:rPr lang="ar-SA" sz="1300" b="1" dirty="0" smtClean="0">
                <a:solidFill>
                  <a:srgbClr val="00B050"/>
                </a:solidFill>
                <a:cs typeface="Akhbar MT" pitchFamily="2" charset="-78"/>
              </a:rPr>
              <a:t>6- قيس بن الحطيم.</a:t>
            </a:r>
            <a:br>
              <a:rPr lang="ar-SA" sz="1300" b="1" dirty="0" smtClean="0">
                <a:solidFill>
                  <a:srgbClr val="00B050"/>
                </a:solidFill>
                <a:cs typeface="Akhbar MT" pitchFamily="2" charset="-78"/>
              </a:rPr>
            </a:br>
            <a:r>
              <a:rPr lang="ar-SA" sz="1300" b="1" dirty="0" smtClean="0">
                <a:solidFill>
                  <a:srgbClr val="00B050"/>
                </a:solidFill>
                <a:cs typeface="Akhbar MT" pitchFamily="2" charset="-78"/>
              </a:rPr>
              <a:t>7- عبد يغوث.</a:t>
            </a:r>
            <a:br>
              <a:rPr lang="ar-SA" sz="1300" b="1" dirty="0" smtClean="0">
                <a:solidFill>
                  <a:srgbClr val="00B050"/>
                </a:solidFill>
                <a:cs typeface="Akhbar MT" pitchFamily="2" charset="-78"/>
              </a:rPr>
            </a:br>
            <a:r>
              <a:rPr lang="ar-SA" sz="1300" b="1" dirty="0" smtClean="0">
                <a:solidFill>
                  <a:srgbClr val="00B050"/>
                </a:solidFill>
                <a:cs typeface="Akhbar MT" pitchFamily="2" charset="-78"/>
              </a:rPr>
              <a:t>8- مهلهل بن ربيعة.</a:t>
            </a:r>
            <a:br>
              <a:rPr lang="ar-SA" sz="1300" b="1" dirty="0" smtClean="0">
                <a:solidFill>
                  <a:srgbClr val="00B050"/>
                </a:solidFill>
                <a:cs typeface="Akhbar MT" pitchFamily="2" charset="-78"/>
              </a:rPr>
            </a:br>
            <a:r>
              <a:rPr lang="ar-SA" sz="1300" b="1" dirty="0" smtClean="0">
                <a:solidFill>
                  <a:srgbClr val="00B050"/>
                </a:solidFill>
                <a:cs typeface="Akhbar MT" pitchFamily="2" charset="-78"/>
              </a:rPr>
              <a:t>9- الخنساء.</a:t>
            </a:r>
            <a:br>
              <a:rPr lang="ar-SA" sz="1300" b="1" dirty="0" smtClean="0">
                <a:solidFill>
                  <a:srgbClr val="00B050"/>
                </a:solidFill>
                <a:cs typeface="Akhbar MT" pitchFamily="2" charset="-78"/>
              </a:rPr>
            </a:br>
            <a:r>
              <a:rPr lang="ar-SA" sz="1300" b="1" dirty="0" smtClean="0">
                <a:solidFill>
                  <a:srgbClr val="00B050"/>
                </a:solidFill>
                <a:cs typeface="Akhbar MT" pitchFamily="2" charset="-78"/>
              </a:rPr>
              <a:t>10- صخر.</a:t>
            </a:r>
            <a:br>
              <a:rPr lang="ar-SA" sz="1300" b="1" dirty="0" smtClean="0">
                <a:solidFill>
                  <a:srgbClr val="00B050"/>
                </a:solidFill>
                <a:cs typeface="Akhbar MT" pitchFamily="2" charset="-78"/>
              </a:rPr>
            </a:br>
            <a:r>
              <a:rPr lang="ar-SA" sz="1300" b="1" dirty="0" smtClean="0">
                <a:solidFill>
                  <a:srgbClr val="00B050"/>
                </a:solidFill>
                <a:cs typeface="Akhbar MT" pitchFamily="2" charset="-78"/>
              </a:rPr>
              <a:t>11- معاوية ابي عمرو.</a:t>
            </a:r>
            <a:br>
              <a:rPr lang="ar-SA" sz="1300" b="1" dirty="0" smtClean="0">
                <a:solidFill>
                  <a:srgbClr val="00B050"/>
                </a:solidFill>
                <a:cs typeface="Akhbar MT" pitchFamily="2" charset="-78"/>
              </a:rPr>
            </a:br>
            <a:r>
              <a:rPr lang="ar-SA" sz="1300" b="1" dirty="0" smtClean="0">
                <a:solidFill>
                  <a:srgbClr val="00B050"/>
                </a:solidFill>
                <a:cs typeface="Akhbar MT" pitchFamily="2" charset="-78"/>
              </a:rPr>
              <a:t>12- حسان بن ثابت.</a:t>
            </a:r>
            <a:r>
              <a:rPr lang="ar-SA" sz="1300" b="1" dirty="0" smtClean="0">
                <a:cs typeface="Akhbar MT" pitchFamily="2" charset="-78"/>
              </a:rPr>
              <a:t/>
            </a:r>
            <a:br>
              <a:rPr lang="ar-SA" sz="1300" b="1" dirty="0" smtClean="0">
                <a:cs typeface="Akhbar MT" pitchFamily="2" charset="-78"/>
              </a:rPr>
            </a:br>
            <a:r>
              <a:rPr lang="ar-SA" sz="1600" b="1" dirty="0">
                <a:cs typeface="Akhbar MT" pitchFamily="2" charset="-78"/>
              </a:rPr>
              <a:t/>
            </a:r>
            <a:br>
              <a:rPr lang="ar-SA" sz="1600" b="1" dirty="0">
                <a:cs typeface="Akhbar MT" pitchFamily="2" charset="-78"/>
              </a:rPr>
            </a:br>
            <a:r>
              <a:rPr lang="ar-SA" sz="1800" b="1" dirty="0" smtClean="0">
                <a:cs typeface="Akhbar MT" pitchFamily="2" charset="-78"/>
              </a:rPr>
              <a:t/>
            </a:r>
            <a:br>
              <a:rPr lang="ar-SA" sz="1800" b="1" dirty="0" smtClean="0">
                <a:cs typeface="Akhbar MT" pitchFamily="2" charset="-78"/>
              </a:rPr>
            </a:br>
            <a:r>
              <a:rPr lang="ar-SA" sz="1600" dirty="0">
                <a:cs typeface="Akhbar MT" pitchFamily="2" charset="-78"/>
              </a:rPr>
              <a:t/>
            </a:r>
            <a:br>
              <a:rPr lang="ar-SA" sz="1600" dirty="0">
                <a:cs typeface="Akhbar MT" pitchFamily="2" charset="-78"/>
              </a:rPr>
            </a:br>
            <a:r>
              <a:rPr lang="ar-SA" sz="1600" dirty="0" smtClean="0">
                <a:cs typeface="Akhbar MT" pitchFamily="2" charset="-78"/>
              </a:rPr>
              <a:t/>
            </a:r>
            <a:br>
              <a:rPr lang="ar-SA" sz="1600" dirty="0" smtClean="0">
                <a:cs typeface="Akhbar MT" pitchFamily="2" charset="-78"/>
              </a:rPr>
            </a:br>
            <a:r>
              <a:rPr lang="ar-SA" sz="1600" dirty="0">
                <a:cs typeface="Akhbar MT" pitchFamily="2" charset="-78"/>
              </a:rPr>
              <a:t/>
            </a:r>
            <a:br>
              <a:rPr lang="ar-SA" sz="1600" dirty="0">
                <a:cs typeface="Akhbar MT" pitchFamily="2" charset="-78"/>
              </a:rPr>
            </a:br>
            <a:r>
              <a:rPr lang="ar-SA" sz="1600" dirty="0" smtClean="0">
                <a:cs typeface="Akhbar MT" pitchFamily="2" charset="-78"/>
              </a:rPr>
              <a:t/>
            </a:r>
            <a:br>
              <a:rPr lang="ar-SA" sz="1600" dirty="0" smtClean="0">
                <a:cs typeface="Akhbar MT" pitchFamily="2" charset="-78"/>
              </a:rPr>
            </a:br>
            <a:r>
              <a:rPr lang="ar-SA" sz="1600" dirty="0">
                <a:cs typeface="Akhbar MT" pitchFamily="2" charset="-78"/>
              </a:rPr>
              <a:t/>
            </a:r>
            <a:br>
              <a:rPr lang="ar-SA" sz="1600" dirty="0">
                <a:cs typeface="Akhbar MT" pitchFamily="2" charset="-78"/>
              </a:rPr>
            </a:br>
            <a:r>
              <a:rPr lang="ar-SA" sz="1600" dirty="0" smtClean="0">
                <a:cs typeface="Akhbar MT" pitchFamily="2" charset="-78"/>
              </a:rPr>
              <a:t/>
            </a:r>
            <a:br>
              <a:rPr lang="ar-SA" sz="1600" dirty="0" smtClean="0">
                <a:cs typeface="Akhbar MT" pitchFamily="2" charset="-78"/>
              </a:rPr>
            </a:br>
            <a:r>
              <a:rPr lang="ar-SA" sz="1600" dirty="0">
                <a:cs typeface="Akhbar MT" pitchFamily="2" charset="-78"/>
              </a:rPr>
              <a:t/>
            </a:r>
            <a:br>
              <a:rPr lang="ar-SA" sz="1600" dirty="0">
                <a:cs typeface="Akhbar MT" pitchFamily="2" charset="-78"/>
              </a:rPr>
            </a:br>
            <a:r>
              <a:rPr lang="ar-SA" sz="1600" dirty="0" smtClean="0">
                <a:cs typeface="Akhbar MT" pitchFamily="2" charset="-78"/>
              </a:rPr>
              <a:t/>
            </a:r>
            <a:br>
              <a:rPr lang="ar-SA" sz="1600" dirty="0" smtClean="0">
                <a:cs typeface="Akhbar MT" pitchFamily="2" charset="-78"/>
              </a:rPr>
            </a:br>
            <a:endParaRPr lang="ar-SA" sz="1600" dirty="0">
              <a:cs typeface="Akhbar MT" pitchFamily="2" charset="-78"/>
            </a:endParaRPr>
          </a:p>
        </p:txBody>
      </p:sp>
      <p:sp>
        <p:nvSpPr>
          <p:cNvPr id="5" name="عنوان 1"/>
          <p:cNvSpPr txBox="1">
            <a:spLocks/>
          </p:cNvSpPr>
          <p:nvPr/>
        </p:nvSpPr>
        <p:spPr>
          <a:xfrm>
            <a:off x="0" y="0"/>
            <a:ext cx="9144000" cy="432048"/>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1" anchor="ctr">
            <a:normAutofit/>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r"/>
            <a:r>
              <a:rPr lang="ar-SA" sz="1400" b="1" dirty="0" smtClean="0">
                <a:solidFill>
                  <a:prstClr val="black"/>
                </a:solidFill>
                <a:latin typeface="Arabic Typesetting" panose="03020402040406030203" pitchFamily="66" charset="-78"/>
                <a:cs typeface="Arabic Typesetting" panose="03020402040406030203" pitchFamily="66" charset="-78"/>
              </a:rPr>
              <a:t>الادب الجا هلي</a:t>
            </a:r>
            <a:endParaRPr lang="ar-SA" sz="1400" b="1" dirty="0">
              <a:solidFill>
                <a:prstClr val="black"/>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7943820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3"/>
          <p:cNvSpPr>
            <a:spLocks noGrp="1"/>
          </p:cNvSpPr>
          <p:nvPr>
            <p:ph type="title"/>
          </p:nvPr>
        </p:nvSpPr>
        <p:spPr>
          <a:xfrm>
            <a:off x="29" y="404664"/>
            <a:ext cx="9144000" cy="6165304"/>
          </a:xfrm>
        </p:spPr>
        <p:txBody>
          <a:bodyPr>
            <a:normAutofit fontScale="90000"/>
          </a:bodyPr>
          <a:lstStyle/>
          <a:p>
            <a:pPr algn="r"/>
            <a:r>
              <a:rPr lang="ar-SA" sz="1800" u="sng" dirty="0" smtClean="0">
                <a:cs typeface="Akhbar MT" pitchFamily="2" charset="-78"/>
              </a:rPr>
              <a:t/>
            </a:r>
            <a:br>
              <a:rPr lang="ar-SA" sz="1800" u="sng" dirty="0" smtClean="0">
                <a:cs typeface="Akhbar MT" pitchFamily="2" charset="-78"/>
              </a:rPr>
            </a:br>
            <a:r>
              <a:rPr lang="ar-SA" sz="1800" u="sng" dirty="0">
                <a:cs typeface="Akhbar MT" pitchFamily="2" charset="-78"/>
              </a:rPr>
              <a:t/>
            </a:r>
            <a:br>
              <a:rPr lang="ar-SA" sz="1800" u="sng" dirty="0">
                <a:cs typeface="Akhbar MT" pitchFamily="2" charset="-78"/>
              </a:rPr>
            </a:br>
            <a:r>
              <a:rPr lang="ar-SA" sz="1800" u="sng" dirty="0" smtClean="0">
                <a:cs typeface="Akhbar MT" pitchFamily="2" charset="-78"/>
              </a:rPr>
              <a:t/>
            </a:r>
            <a:br>
              <a:rPr lang="ar-SA" sz="1800" u="sng" dirty="0" smtClean="0">
                <a:cs typeface="Akhbar MT" pitchFamily="2" charset="-78"/>
              </a:rPr>
            </a:br>
            <a:r>
              <a:rPr lang="ar-SA" sz="1800" u="sng" dirty="0">
                <a:cs typeface="Akhbar MT" pitchFamily="2" charset="-78"/>
              </a:rPr>
              <a:t/>
            </a:r>
            <a:br>
              <a:rPr lang="ar-SA" sz="1800" u="sng" dirty="0">
                <a:cs typeface="Akhbar MT" pitchFamily="2" charset="-78"/>
              </a:rPr>
            </a:br>
            <a:r>
              <a:rPr lang="ar-SA" sz="1800" u="sng" dirty="0" smtClean="0">
                <a:cs typeface="Akhbar MT" pitchFamily="2" charset="-78"/>
              </a:rPr>
              <a:t/>
            </a:r>
            <a:br>
              <a:rPr lang="ar-SA" sz="1800" u="sng" dirty="0" smtClean="0">
                <a:cs typeface="Akhbar MT" pitchFamily="2" charset="-78"/>
              </a:rPr>
            </a:br>
            <a:r>
              <a:rPr lang="ar-SA" sz="1800" u="sng" dirty="0" smtClean="0">
                <a:cs typeface="Akhbar MT" pitchFamily="2" charset="-78"/>
              </a:rPr>
              <a:t/>
            </a:r>
            <a:br>
              <a:rPr lang="ar-SA" sz="1800" u="sng" dirty="0" smtClean="0">
                <a:cs typeface="Akhbar MT" pitchFamily="2" charset="-78"/>
              </a:rPr>
            </a:br>
            <a:r>
              <a:rPr lang="ar-SA" sz="1800" u="sng" dirty="0">
                <a:cs typeface="Akhbar MT" pitchFamily="2" charset="-78"/>
              </a:rPr>
              <a:t/>
            </a:r>
            <a:br>
              <a:rPr lang="ar-SA" sz="1800" u="sng" dirty="0">
                <a:cs typeface="Akhbar MT" pitchFamily="2" charset="-78"/>
              </a:rPr>
            </a:br>
            <a:r>
              <a:rPr lang="ar-SA" sz="2000" u="sng" dirty="0" smtClean="0">
                <a:cs typeface="Akhbar MT" pitchFamily="2" charset="-78"/>
              </a:rPr>
              <a:t>ماذا نقصد بقول هذه المقولة (ان الشعر ديوان العرب)؟</a:t>
            </a:r>
            <a:r>
              <a:rPr lang="ar-SA" sz="2000" dirty="0" smtClean="0">
                <a:cs typeface="Akhbar MT" pitchFamily="2" charset="-78"/>
              </a:rPr>
              <a:t/>
            </a:r>
            <a:br>
              <a:rPr lang="ar-SA" sz="2000" dirty="0" smtClean="0">
                <a:cs typeface="Akhbar MT" pitchFamily="2" charset="-78"/>
              </a:rPr>
            </a:br>
            <a:r>
              <a:rPr lang="ar-SA" sz="2000" dirty="0" smtClean="0">
                <a:cs typeface="Akhbar MT" pitchFamily="2" charset="-78"/>
              </a:rPr>
              <a:t>1- انه سجل سجلت فيه اخلاقهم وعاداتهم وديانتهم وعقليتهم.</a:t>
            </a:r>
            <a:br>
              <a:rPr lang="ar-SA" sz="2000" dirty="0" smtClean="0">
                <a:cs typeface="Akhbar MT" pitchFamily="2" charset="-78"/>
              </a:rPr>
            </a:br>
            <a:r>
              <a:rPr lang="ar-SA" sz="2000" dirty="0" smtClean="0">
                <a:cs typeface="Akhbar MT" pitchFamily="2" charset="-78"/>
              </a:rPr>
              <a:t>2- انهم سجلوا فيه انفسهم.</a:t>
            </a:r>
            <a:br>
              <a:rPr lang="ar-SA" sz="2000" dirty="0" smtClean="0">
                <a:cs typeface="Akhbar MT" pitchFamily="2" charset="-78"/>
              </a:rPr>
            </a:br>
            <a:r>
              <a:rPr lang="ar-SA" sz="2000" dirty="0" smtClean="0">
                <a:cs typeface="Akhbar MT" pitchFamily="2" charset="-78"/>
              </a:rPr>
              <a:t>3- نستطيع ان نستدل به على شبة جزيرة العرب وما فيها من(جبال-وديان-وسهول-نبات-حيوان-عقيدة </a:t>
            </a:r>
            <a:r>
              <a:rPr lang="ar-SA" sz="2000" dirty="0" err="1" smtClean="0">
                <a:cs typeface="Akhbar MT" pitchFamily="2" charset="-78"/>
              </a:rPr>
              <a:t>القومفي</a:t>
            </a:r>
            <a:r>
              <a:rPr lang="ar-SA" sz="2000" dirty="0" smtClean="0">
                <a:cs typeface="Akhbar MT" pitchFamily="2" charset="-78"/>
              </a:rPr>
              <a:t> الجن وفي الاصنام وفي الخرافات).</a:t>
            </a:r>
            <a:r>
              <a:rPr lang="ar-SA" sz="2000" dirty="0">
                <a:cs typeface="Akhbar MT" pitchFamily="2" charset="-78"/>
              </a:rPr>
              <a:t/>
            </a:r>
            <a:br>
              <a:rPr lang="ar-SA" sz="2000" dirty="0">
                <a:cs typeface="Akhbar MT" pitchFamily="2" charset="-78"/>
              </a:rPr>
            </a:br>
            <a:r>
              <a:rPr lang="ar-SA" sz="2000" u="sng" dirty="0" smtClean="0">
                <a:solidFill>
                  <a:srgbClr val="7030A0"/>
                </a:solidFill>
                <a:cs typeface="Akhbar MT" pitchFamily="2" charset="-78"/>
              </a:rPr>
              <a:t>قال عمر بن الخطاب عن الشعر (اذا اعيكم تفسير اية كتاب الله فاطلبوه في الشعر) لماذا قال هذه </a:t>
            </a:r>
            <a:r>
              <a:rPr lang="ar-SA" sz="2000" u="sng" dirty="0" err="1" smtClean="0">
                <a:solidFill>
                  <a:srgbClr val="7030A0"/>
                </a:solidFill>
                <a:cs typeface="Akhbar MT" pitchFamily="2" charset="-78"/>
              </a:rPr>
              <a:t>الجمله؟ل</a:t>
            </a:r>
            <a:r>
              <a:rPr lang="ar-SA" sz="2000" dirty="0" err="1" smtClean="0">
                <a:solidFill>
                  <a:srgbClr val="7030A0"/>
                </a:solidFill>
                <a:cs typeface="Akhbar MT" pitchFamily="2" charset="-78"/>
              </a:rPr>
              <a:t>انه</a:t>
            </a:r>
            <a:r>
              <a:rPr lang="ar-SA" sz="2000" dirty="0" smtClean="0">
                <a:solidFill>
                  <a:srgbClr val="7030A0"/>
                </a:solidFill>
                <a:cs typeface="Akhbar MT" pitchFamily="2" charset="-78"/>
              </a:rPr>
              <a:t/>
            </a:r>
            <a:br>
              <a:rPr lang="ar-SA" sz="2000" dirty="0" smtClean="0">
                <a:solidFill>
                  <a:srgbClr val="7030A0"/>
                </a:solidFill>
                <a:cs typeface="Akhbar MT" pitchFamily="2" charset="-78"/>
              </a:rPr>
            </a:br>
            <a:r>
              <a:rPr lang="ar-SA" sz="2000" dirty="0" smtClean="0">
                <a:solidFill>
                  <a:srgbClr val="7030A0"/>
                </a:solidFill>
                <a:cs typeface="Akhbar MT" pitchFamily="2" charset="-78"/>
              </a:rPr>
              <a:t>1- ديوان العرب.</a:t>
            </a:r>
            <a:br>
              <a:rPr lang="ar-SA" sz="2000" dirty="0" smtClean="0">
                <a:solidFill>
                  <a:srgbClr val="7030A0"/>
                </a:solidFill>
                <a:cs typeface="Akhbar MT" pitchFamily="2" charset="-78"/>
              </a:rPr>
            </a:br>
            <a:r>
              <a:rPr lang="ar-SA" sz="2000" dirty="0" smtClean="0">
                <a:solidFill>
                  <a:srgbClr val="7030A0"/>
                </a:solidFill>
                <a:cs typeface="Akhbar MT" pitchFamily="2" charset="-78"/>
              </a:rPr>
              <a:t>2- حفظت فيه الانساب.</a:t>
            </a:r>
            <a:br>
              <a:rPr lang="ar-SA" sz="2000" dirty="0" smtClean="0">
                <a:solidFill>
                  <a:srgbClr val="7030A0"/>
                </a:solidFill>
                <a:cs typeface="Akhbar MT" pitchFamily="2" charset="-78"/>
              </a:rPr>
            </a:br>
            <a:r>
              <a:rPr lang="ar-SA" sz="2000" dirty="0" smtClean="0">
                <a:solidFill>
                  <a:srgbClr val="7030A0"/>
                </a:solidFill>
                <a:cs typeface="Akhbar MT" pitchFamily="2" charset="-78"/>
              </a:rPr>
              <a:t>3- عرفت </a:t>
            </a:r>
            <a:r>
              <a:rPr lang="ar-SA" sz="2000" dirty="0" err="1" smtClean="0">
                <a:solidFill>
                  <a:srgbClr val="7030A0"/>
                </a:solidFill>
                <a:cs typeface="Akhbar MT" pitchFamily="2" charset="-78"/>
              </a:rPr>
              <a:t>الماثر</a:t>
            </a:r>
            <a:r>
              <a:rPr lang="ar-SA" sz="2000" dirty="0" smtClean="0">
                <a:solidFill>
                  <a:srgbClr val="7030A0"/>
                </a:solidFill>
                <a:cs typeface="Akhbar MT" pitchFamily="2" charset="-78"/>
              </a:rPr>
              <a:t>.</a:t>
            </a:r>
            <a:br>
              <a:rPr lang="ar-SA" sz="2000" dirty="0" smtClean="0">
                <a:solidFill>
                  <a:srgbClr val="7030A0"/>
                </a:solidFill>
                <a:cs typeface="Akhbar MT" pitchFamily="2" charset="-78"/>
              </a:rPr>
            </a:br>
            <a:r>
              <a:rPr lang="ar-SA" sz="2000" dirty="0" smtClean="0">
                <a:solidFill>
                  <a:srgbClr val="7030A0"/>
                </a:solidFill>
                <a:cs typeface="Akhbar MT" pitchFamily="2" charset="-78"/>
              </a:rPr>
              <a:t>4- حجة فيما اشكل من غريب كتاب </a:t>
            </a:r>
            <a:r>
              <a:rPr lang="ar-SA" sz="2000" dirty="0" err="1" smtClean="0">
                <a:solidFill>
                  <a:srgbClr val="7030A0"/>
                </a:solidFill>
                <a:cs typeface="Akhbar MT" pitchFamily="2" charset="-78"/>
              </a:rPr>
              <a:t>الله+غريب</a:t>
            </a:r>
            <a:r>
              <a:rPr lang="ar-SA" sz="2000" dirty="0" smtClean="0">
                <a:solidFill>
                  <a:srgbClr val="7030A0"/>
                </a:solidFill>
                <a:cs typeface="Akhbar MT" pitchFamily="2" charset="-78"/>
              </a:rPr>
              <a:t> حديث النبي+ غريب حديث </a:t>
            </a:r>
            <a:r>
              <a:rPr lang="ar-SA" sz="2000" dirty="0" err="1" smtClean="0">
                <a:solidFill>
                  <a:srgbClr val="7030A0"/>
                </a:solidFill>
                <a:cs typeface="Akhbar MT" pitchFamily="2" charset="-78"/>
              </a:rPr>
              <a:t>صحابتة</a:t>
            </a:r>
            <a:r>
              <a:rPr lang="ar-SA" sz="2000" dirty="0" smtClean="0">
                <a:solidFill>
                  <a:srgbClr val="7030A0"/>
                </a:solidFill>
                <a:cs typeface="Akhbar MT" pitchFamily="2" charset="-78"/>
              </a:rPr>
              <a:t> والتابعيين.</a:t>
            </a:r>
            <a:br>
              <a:rPr lang="ar-SA" sz="2000" dirty="0" smtClean="0">
                <a:solidFill>
                  <a:srgbClr val="7030A0"/>
                </a:solidFill>
                <a:cs typeface="Akhbar MT" pitchFamily="2" charset="-78"/>
              </a:rPr>
            </a:br>
            <a:r>
              <a:rPr lang="ar-SA" sz="2000" u="sng" dirty="0" smtClean="0">
                <a:cs typeface="Akhbar MT" pitchFamily="2" charset="-78"/>
              </a:rPr>
              <a:t>اهمية كتب الادب:</a:t>
            </a:r>
            <a:r>
              <a:rPr lang="ar-SA" sz="2000" dirty="0" smtClean="0">
                <a:cs typeface="Akhbar MT" pitchFamily="2" charset="-78"/>
              </a:rPr>
              <a:t/>
            </a:r>
            <a:br>
              <a:rPr lang="ar-SA" sz="2000" dirty="0" smtClean="0">
                <a:cs typeface="Akhbar MT" pitchFamily="2" charset="-78"/>
              </a:rPr>
            </a:br>
            <a:r>
              <a:rPr lang="ar-SA" sz="2000" dirty="0" smtClean="0">
                <a:cs typeface="Akhbar MT" pitchFamily="2" charset="-78"/>
              </a:rPr>
              <a:t>1- مصادر  مهم في التاريخ العربي القديم.</a:t>
            </a:r>
            <a:br>
              <a:rPr lang="ar-SA" sz="2000" dirty="0" smtClean="0">
                <a:cs typeface="Akhbar MT" pitchFamily="2" charset="-78"/>
              </a:rPr>
            </a:br>
            <a:r>
              <a:rPr lang="ar-SA" sz="2000" dirty="0" smtClean="0">
                <a:cs typeface="Akhbar MT" pitchFamily="2" charset="-78"/>
              </a:rPr>
              <a:t>2- فيها ثروة ادبية قيمة ليس لها مثيل في كتب التاريخ.</a:t>
            </a:r>
            <a:br>
              <a:rPr lang="ar-SA" sz="2000" dirty="0" smtClean="0">
                <a:cs typeface="Akhbar MT" pitchFamily="2" charset="-78"/>
              </a:rPr>
            </a:br>
            <a:r>
              <a:rPr lang="ar-SA" sz="2000" dirty="0" smtClean="0">
                <a:cs typeface="Akhbar MT" pitchFamily="2" charset="-78"/>
              </a:rPr>
              <a:t>3- ان ما جاء فيها عن ملوك الحيرة والغساسنة وكندة اكثر </a:t>
            </a:r>
            <a:r>
              <a:rPr lang="ar-SA" sz="2000" dirty="0" err="1" smtClean="0">
                <a:cs typeface="Akhbar MT" pitchFamily="2" charset="-78"/>
              </a:rPr>
              <a:t>مماجاء</a:t>
            </a:r>
            <a:r>
              <a:rPr lang="ar-SA" sz="2000" dirty="0" smtClean="0">
                <a:cs typeface="Akhbar MT" pitchFamily="2" charset="-78"/>
              </a:rPr>
              <a:t> في كتب التاريخ + احسن منة عرضا وصفاء واكثر دقة .</a:t>
            </a:r>
            <a:br>
              <a:rPr lang="ar-SA" sz="2000" dirty="0" smtClean="0">
                <a:cs typeface="Akhbar MT" pitchFamily="2" charset="-78"/>
              </a:rPr>
            </a:br>
            <a:r>
              <a:rPr lang="ar-SA" sz="2000" dirty="0" smtClean="0">
                <a:cs typeface="Akhbar MT" pitchFamily="2" charset="-78"/>
              </a:rPr>
              <a:t>4- اسلوب عرضها الادبي المعروف يدل انه مستمد من مصدر عربية خالصة.</a:t>
            </a:r>
            <a:br>
              <a:rPr lang="ar-SA" sz="2000" dirty="0" smtClean="0">
                <a:cs typeface="Akhbar MT" pitchFamily="2" charset="-78"/>
              </a:rPr>
            </a:br>
            <a:r>
              <a:rPr lang="ar-SA" sz="2000" dirty="0" smtClean="0">
                <a:cs typeface="Akhbar MT" pitchFamily="2" charset="-78"/>
              </a:rPr>
              <a:t>5- لم يعكر صفوها شوائب من اسرائيليات ونصرانيات.</a:t>
            </a:r>
            <a:br>
              <a:rPr lang="ar-SA" sz="2000" dirty="0" smtClean="0">
                <a:cs typeface="Akhbar MT" pitchFamily="2" charset="-78"/>
              </a:rPr>
            </a:br>
            <a:r>
              <a:rPr lang="ar-SA" sz="2000" dirty="0" smtClean="0">
                <a:cs typeface="Akhbar MT" pitchFamily="2" charset="-78"/>
              </a:rPr>
              <a:t>6- اخذت من </a:t>
            </a:r>
            <a:r>
              <a:rPr lang="ar-SA" sz="2000" dirty="0" err="1" smtClean="0">
                <a:cs typeface="Akhbar MT" pitchFamily="2" charset="-78"/>
              </a:rPr>
              <a:t>افوة</a:t>
            </a:r>
            <a:r>
              <a:rPr lang="ar-SA" sz="2000" dirty="0" smtClean="0">
                <a:cs typeface="Akhbar MT" pitchFamily="2" charset="-78"/>
              </a:rPr>
              <a:t> شهود عيان </a:t>
            </a:r>
            <a:r>
              <a:rPr lang="ar-SA" sz="2000" dirty="0" err="1" smtClean="0">
                <a:cs typeface="Akhbar MT" pitchFamily="2" charset="-78"/>
              </a:rPr>
              <a:t>شهدو</a:t>
            </a:r>
            <a:r>
              <a:rPr lang="ar-SA" sz="2000" dirty="0" smtClean="0">
                <a:cs typeface="Akhbar MT" pitchFamily="2" charset="-78"/>
              </a:rPr>
              <a:t> </a:t>
            </a:r>
            <a:r>
              <a:rPr lang="ar-SA" sz="2000" dirty="0" err="1" smtClean="0">
                <a:cs typeface="Akhbar MT" pitchFamily="2" charset="-78"/>
              </a:rPr>
              <a:t>ماتحدثو</a:t>
            </a:r>
            <a:r>
              <a:rPr lang="ar-SA" sz="2000" dirty="0" smtClean="0">
                <a:cs typeface="Akhbar MT" pitchFamily="2" charset="-78"/>
              </a:rPr>
              <a:t> عنه.</a:t>
            </a:r>
            <a:br>
              <a:rPr lang="ar-SA" sz="2000" dirty="0" smtClean="0">
                <a:cs typeface="Akhbar MT" pitchFamily="2" charset="-78"/>
              </a:rPr>
            </a:br>
            <a:r>
              <a:rPr lang="ar-SA" sz="2000" dirty="0" smtClean="0">
                <a:cs typeface="Akhbar MT" pitchFamily="2" charset="-78"/>
              </a:rPr>
              <a:t>7-ان كثيرا من الاخبار ماتت لموت </a:t>
            </a:r>
            <a:r>
              <a:rPr lang="ar-SA" sz="2000" dirty="0" err="1" smtClean="0">
                <a:cs typeface="Akhbar MT" pitchFamily="2" charset="-78"/>
              </a:rPr>
              <a:t>الشعرالذي</a:t>
            </a:r>
            <a:r>
              <a:rPr lang="ar-SA" sz="2000" dirty="0" smtClean="0">
                <a:cs typeface="Akhbar MT" pitchFamily="2" charset="-78"/>
              </a:rPr>
              <a:t> قيل مناسبتها+ اخبار خلقت خلقا لان </a:t>
            </a:r>
            <a:r>
              <a:rPr lang="ar-SA" sz="2000" dirty="0" err="1" smtClean="0">
                <a:cs typeface="Akhbar MT" pitchFamily="2" charset="-78"/>
              </a:rPr>
              <a:t>مافيها</a:t>
            </a:r>
            <a:r>
              <a:rPr lang="ar-SA" sz="2000" dirty="0" smtClean="0">
                <a:cs typeface="Akhbar MT" pitchFamily="2" charset="-78"/>
              </a:rPr>
              <a:t> من شعر كان سببا في بقائها.</a:t>
            </a:r>
            <a:br>
              <a:rPr lang="ar-SA" sz="2000" dirty="0" smtClean="0">
                <a:cs typeface="Akhbar MT" pitchFamily="2" charset="-78"/>
              </a:rPr>
            </a:br>
            <a:r>
              <a:rPr lang="ar-SA" sz="2000" dirty="0" smtClean="0">
                <a:solidFill>
                  <a:srgbClr val="FF0000"/>
                </a:solidFill>
                <a:cs typeface="Akhbar MT" pitchFamily="2" charset="-78"/>
              </a:rPr>
              <a:t>8- اصبح الشعر سببا في تخليد </a:t>
            </a:r>
            <a:r>
              <a:rPr lang="ar-SA" sz="2000" dirty="0" err="1" smtClean="0">
                <a:solidFill>
                  <a:srgbClr val="FF0000"/>
                </a:solidFill>
                <a:cs typeface="Akhbar MT" pitchFamily="2" charset="-78"/>
              </a:rPr>
              <a:t>الاخبار</a:t>
            </a:r>
            <a:r>
              <a:rPr lang="ar-SA" sz="2000" dirty="0" err="1" smtClean="0">
                <a:solidFill>
                  <a:srgbClr val="FF0000"/>
                </a:solidFill>
                <a:cs typeface="Akhbar MT" pitchFamily="2" charset="-78"/>
                <a:sym typeface="Wingdings" panose="05000000000000000000" pitchFamily="2" charset="2"/>
              </a:rPr>
              <a:t>عللي</a:t>
            </a:r>
            <a:r>
              <a:rPr lang="ar-SA" sz="2000" dirty="0" smtClean="0">
                <a:solidFill>
                  <a:srgbClr val="FF0000"/>
                </a:solidFill>
                <a:cs typeface="Akhbar MT" pitchFamily="2" charset="-78"/>
                <a:sym typeface="Wingdings" panose="05000000000000000000" pitchFamily="2" charset="2"/>
              </a:rPr>
              <a:t>)</a:t>
            </a:r>
            <a:r>
              <a:rPr lang="ar-SA" sz="2000" dirty="0" smtClean="0">
                <a:solidFill>
                  <a:srgbClr val="FF0000"/>
                </a:solidFill>
                <a:cs typeface="Akhbar MT" pitchFamily="2" charset="-78"/>
              </a:rPr>
              <a:t/>
            </a:r>
            <a:br>
              <a:rPr lang="ar-SA" sz="2000" dirty="0" smtClean="0">
                <a:solidFill>
                  <a:srgbClr val="FF0000"/>
                </a:solidFill>
                <a:cs typeface="Akhbar MT" pitchFamily="2" charset="-78"/>
              </a:rPr>
            </a:br>
            <a:r>
              <a:rPr lang="ar-SA" sz="2000" dirty="0" smtClean="0">
                <a:solidFill>
                  <a:srgbClr val="FF0000"/>
                </a:solidFill>
                <a:cs typeface="Akhbar MT" pitchFamily="2" charset="-78"/>
              </a:rPr>
              <a:t>+لسهولة حفظة.</a:t>
            </a:r>
            <a:br>
              <a:rPr lang="ar-SA" sz="2000" dirty="0" smtClean="0">
                <a:solidFill>
                  <a:srgbClr val="FF0000"/>
                </a:solidFill>
                <a:cs typeface="Akhbar MT" pitchFamily="2" charset="-78"/>
              </a:rPr>
            </a:br>
            <a:r>
              <a:rPr lang="ar-SA" sz="2000" dirty="0" smtClean="0">
                <a:solidFill>
                  <a:srgbClr val="FF0000"/>
                </a:solidFill>
                <a:cs typeface="Akhbar MT" pitchFamily="2" charset="-78"/>
              </a:rPr>
              <a:t>+ولا اضطرار رواته الى قص المناسبة التي قيل فيها.</a:t>
            </a:r>
            <a:br>
              <a:rPr lang="ar-SA" sz="2000" dirty="0" smtClean="0">
                <a:solidFill>
                  <a:srgbClr val="FF0000"/>
                </a:solidFill>
                <a:cs typeface="Akhbar MT" pitchFamily="2" charset="-78"/>
              </a:rPr>
            </a:br>
            <a:r>
              <a:rPr lang="ar-SA" sz="2000" dirty="0">
                <a:cs typeface="Akhbar MT" pitchFamily="2" charset="-78"/>
              </a:rPr>
              <a:t/>
            </a:r>
            <a:br>
              <a:rPr lang="ar-SA" sz="2000" dirty="0">
                <a:cs typeface="Akhbar MT" pitchFamily="2" charset="-78"/>
              </a:rPr>
            </a:br>
            <a:r>
              <a:rPr lang="ar-SA" sz="2400" dirty="0" smtClean="0">
                <a:cs typeface="Akhbar MT" pitchFamily="2" charset="-78"/>
              </a:rPr>
              <a:t/>
            </a:r>
            <a:br>
              <a:rPr lang="ar-SA" sz="2400" dirty="0" smtClean="0">
                <a:cs typeface="Akhbar MT" pitchFamily="2" charset="-78"/>
              </a:rPr>
            </a:br>
            <a:r>
              <a:rPr lang="ar-SA" sz="2400" dirty="0">
                <a:cs typeface="Akhbar MT" pitchFamily="2" charset="-78"/>
              </a:rPr>
              <a:t/>
            </a:r>
            <a:br>
              <a:rPr lang="ar-SA" sz="2400" dirty="0">
                <a:cs typeface="Akhbar MT" pitchFamily="2" charset="-78"/>
              </a:rPr>
            </a:br>
            <a:r>
              <a:rPr lang="ar-SA" sz="2400" dirty="0" smtClean="0">
                <a:cs typeface="Akhbar MT" pitchFamily="2" charset="-78"/>
              </a:rPr>
              <a:t/>
            </a:r>
            <a:br>
              <a:rPr lang="ar-SA" sz="2400" dirty="0" smtClean="0">
                <a:cs typeface="Akhbar MT" pitchFamily="2" charset="-78"/>
              </a:rPr>
            </a:br>
            <a:r>
              <a:rPr lang="ar-SA" sz="2400" dirty="0">
                <a:cs typeface="Akhbar MT" pitchFamily="2" charset="-78"/>
              </a:rPr>
              <a:t/>
            </a:r>
            <a:br>
              <a:rPr lang="ar-SA" sz="2400" dirty="0">
                <a:cs typeface="Akhbar MT" pitchFamily="2" charset="-78"/>
              </a:rPr>
            </a:br>
            <a:r>
              <a:rPr lang="ar-SA" sz="2400" dirty="0" smtClean="0">
                <a:cs typeface="Akhbar MT" pitchFamily="2" charset="-78"/>
              </a:rPr>
              <a:t/>
            </a:r>
            <a:br>
              <a:rPr lang="ar-SA" sz="2400" dirty="0" smtClean="0">
                <a:cs typeface="Akhbar MT" pitchFamily="2" charset="-78"/>
              </a:rPr>
            </a:br>
            <a:endParaRPr lang="ar-SA" sz="2400" dirty="0">
              <a:cs typeface="Akhbar MT" pitchFamily="2" charset="-78"/>
            </a:endParaRPr>
          </a:p>
        </p:txBody>
      </p:sp>
    </p:spTree>
    <p:extLst>
      <p:ext uri="{BB962C8B-B14F-4D97-AF65-F5344CB8AC3E}">
        <p14:creationId xmlns:p14="http://schemas.microsoft.com/office/powerpoint/2010/main" val="14200666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178698"/>
          </a:xfrm>
        </p:spPr>
        <p:txBody>
          <a:bodyPr>
            <a:normAutofit fontScale="90000"/>
          </a:bodyPr>
          <a:lstStyle/>
          <a:p>
            <a:pPr algn="r"/>
            <a:r>
              <a:rPr lang="ar-SA" sz="1800" b="1" u="sng" dirty="0" smtClean="0"/>
              <a:t> ماهي عيوب الادب كمصدر تاريخي:</a:t>
            </a:r>
            <a:br>
              <a:rPr lang="ar-SA" sz="1800" b="1" u="sng" dirty="0" smtClean="0"/>
            </a:br>
            <a:r>
              <a:rPr lang="ar-SA" sz="1800" b="1" u="sng" dirty="0" smtClean="0"/>
              <a:t/>
            </a:r>
            <a:br>
              <a:rPr lang="ar-SA" sz="1800" b="1" u="sng" dirty="0" smtClean="0"/>
            </a:br>
            <a:r>
              <a:rPr lang="ar-SA" sz="1600" dirty="0" smtClean="0"/>
              <a:t>اولا: انه </a:t>
            </a:r>
            <a:r>
              <a:rPr lang="ar-SA" sz="1600" dirty="0" err="1" smtClean="0"/>
              <a:t>لايرجع</a:t>
            </a:r>
            <a:r>
              <a:rPr lang="ar-SA" sz="1600" dirty="0" smtClean="0"/>
              <a:t> الى اكثر من عصر الجاهلية, أي انه جزء من </a:t>
            </a:r>
            <a:r>
              <a:rPr lang="ar-SA" sz="1600" dirty="0" err="1" smtClean="0"/>
              <a:t>ماقبل</a:t>
            </a:r>
            <a:r>
              <a:rPr lang="ar-SA" sz="1600" dirty="0" smtClean="0"/>
              <a:t> </a:t>
            </a:r>
            <a:r>
              <a:rPr lang="ar-SA" sz="1600" dirty="0" err="1" smtClean="0"/>
              <a:t>الاسلام,يقدم</a:t>
            </a:r>
            <a:r>
              <a:rPr lang="ar-SA" sz="1600" dirty="0" smtClean="0"/>
              <a:t> له زمنا </a:t>
            </a:r>
            <a:r>
              <a:rPr lang="ar-SA" sz="1600" dirty="0" err="1" smtClean="0"/>
              <a:t>ترواح</a:t>
            </a:r>
            <a:r>
              <a:rPr lang="ar-SA" sz="1600" dirty="0" smtClean="0"/>
              <a:t> بين قرن ونصف, وقرنين ونصف قبل </a:t>
            </a:r>
            <a:r>
              <a:rPr lang="ar-SA" sz="1600" dirty="0" err="1" smtClean="0"/>
              <a:t>ظهورالاسلام</a:t>
            </a:r>
            <a:r>
              <a:rPr lang="ar-SA" sz="1600" dirty="0" smtClean="0"/>
              <a:t> مباشرة ,بينما يقدر العلماء لعصور </a:t>
            </a:r>
            <a:r>
              <a:rPr lang="ar-SA" sz="1600" dirty="0" err="1" smtClean="0"/>
              <a:t>ماقبل</a:t>
            </a:r>
            <a:r>
              <a:rPr lang="ar-SA" sz="1600" dirty="0" smtClean="0"/>
              <a:t> الاسلام مدة ربما تتجاوز العشرين قرنا ,تمتد من حوالي 1500م الى عام 610م.</a:t>
            </a:r>
            <a:br>
              <a:rPr lang="ar-SA" sz="1600" dirty="0" smtClean="0"/>
            </a:br>
            <a:r>
              <a:rPr lang="ar-SA" sz="1600" dirty="0" smtClean="0"/>
              <a:t/>
            </a:r>
            <a:br>
              <a:rPr lang="ar-SA" sz="1600" dirty="0" smtClean="0"/>
            </a:br>
            <a:r>
              <a:rPr lang="ar-SA" sz="1600" dirty="0" smtClean="0"/>
              <a:t>ثانيا: ان اكثر </a:t>
            </a:r>
            <a:r>
              <a:rPr lang="ar-SA" sz="1600" dirty="0" err="1" smtClean="0"/>
              <a:t>ماروى</a:t>
            </a:r>
            <a:r>
              <a:rPr lang="ar-SA" sz="1600" dirty="0" smtClean="0"/>
              <a:t> لنا </a:t>
            </a:r>
            <a:r>
              <a:rPr lang="ar-SA" sz="1600" dirty="0" err="1" smtClean="0"/>
              <a:t>قدعنى</a:t>
            </a:r>
            <a:r>
              <a:rPr lang="ar-SA" sz="1600" dirty="0" smtClean="0"/>
              <a:t> بالمختارات اكبر عناية, وهنا ينظرون اليها نظرة الاديب </a:t>
            </a:r>
            <a:r>
              <a:rPr lang="ar-SA" sz="1600" dirty="0" err="1" smtClean="0"/>
              <a:t>لانظرة</a:t>
            </a:r>
            <a:r>
              <a:rPr lang="ar-SA" sz="1600" dirty="0" smtClean="0"/>
              <a:t> المؤرخ , </a:t>
            </a:r>
            <a:r>
              <a:rPr lang="ar-SA" sz="1600" dirty="0" err="1" smtClean="0"/>
              <a:t>فا</a:t>
            </a:r>
            <a:r>
              <a:rPr lang="ar-SA" sz="1600" dirty="0" smtClean="0"/>
              <a:t> لقصيدة التي لم يحكم </a:t>
            </a:r>
            <a:r>
              <a:rPr lang="ar-SA" sz="1600" dirty="0" err="1" smtClean="0"/>
              <a:t>نسجها,ولم</a:t>
            </a:r>
            <a:r>
              <a:rPr lang="ar-SA" sz="1600" dirty="0" smtClean="0"/>
              <a:t> تهذب </a:t>
            </a:r>
            <a:r>
              <a:rPr lang="ar-SA" sz="1600" dirty="0" err="1" smtClean="0"/>
              <a:t>الفاظها,,ولم</a:t>
            </a:r>
            <a:r>
              <a:rPr lang="ar-SA" sz="1600" dirty="0" smtClean="0"/>
              <a:t> يصح </a:t>
            </a:r>
            <a:r>
              <a:rPr lang="ar-SA" sz="1600" dirty="0" err="1" smtClean="0"/>
              <a:t>وزنها,قد</a:t>
            </a:r>
            <a:r>
              <a:rPr lang="ar-SA" sz="1600" dirty="0" smtClean="0"/>
              <a:t> يعجب بها المؤرخ اكثر من اعجابه بالقصيدة الكاملة من جميع نواحيها, ويرى فيها دلالة على الحياة العقلية, اكثر من قصيدة راقية.</a:t>
            </a:r>
            <a:br>
              <a:rPr lang="ar-SA" sz="1600" dirty="0" smtClean="0"/>
            </a:br>
            <a:r>
              <a:rPr lang="ar-SA" sz="1600" dirty="0"/>
              <a:t/>
            </a:r>
            <a:br>
              <a:rPr lang="ar-SA" sz="1600" dirty="0"/>
            </a:br>
            <a:r>
              <a:rPr lang="ar-SA" sz="1600" dirty="0" err="1" smtClean="0"/>
              <a:t>ثالثا:ان</a:t>
            </a:r>
            <a:r>
              <a:rPr lang="ar-SA" sz="1600" dirty="0" smtClean="0"/>
              <a:t> الشعر الجاهلي </a:t>
            </a:r>
            <a:r>
              <a:rPr lang="ar-SA" sz="1600" dirty="0" err="1" smtClean="0"/>
              <a:t>لايتحدث</a:t>
            </a:r>
            <a:r>
              <a:rPr lang="ar-SA" sz="1600" dirty="0" smtClean="0"/>
              <a:t> عن التاريخ السياسي بقدر </a:t>
            </a:r>
            <a:r>
              <a:rPr lang="ar-SA" sz="1600" dirty="0" err="1" smtClean="0"/>
              <a:t>مايتحدث</a:t>
            </a:r>
            <a:r>
              <a:rPr lang="ar-SA" sz="1600" dirty="0" smtClean="0"/>
              <a:t> عن التاريخ الديني والاجتماعي.</a:t>
            </a:r>
            <a:r>
              <a:rPr lang="ar-SA" sz="1600" dirty="0"/>
              <a:t/>
            </a:r>
            <a:br>
              <a:rPr lang="ar-SA" sz="1600" dirty="0"/>
            </a:br>
            <a:r>
              <a:rPr lang="ar-SA" sz="1600" dirty="0" smtClean="0"/>
              <a:t/>
            </a:r>
            <a:br>
              <a:rPr lang="ar-SA" sz="1600" dirty="0" smtClean="0"/>
            </a:br>
            <a:r>
              <a:rPr lang="ar-SA" sz="1600" dirty="0" smtClean="0"/>
              <a:t>رابعا: ان الشعر الجاهلي قد تعرض للضياع بتركة يتناقل على السنة الرواة  شفها نحو قرنين من الزمان الى </a:t>
            </a:r>
            <a:r>
              <a:rPr lang="ar-SA" sz="1600" dirty="0" err="1" smtClean="0"/>
              <a:t>مادون</a:t>
            </a:r>
            <a:r>
              <a:rPr lang="ar-SA" sz="1600" dirty="0" smtClean="0"/>
              <a:t> في تاريخ </a:t>
            </a:r>
            <a:r>
              <a:rPr lang="ar-SA" sz="1600" dirty="0" err="1" smtClean="0"/>
              <a:t>متاخر</a:t>
            </a:r>
            <a:r>
              <a:rPr lang="ar-SA" sz="1600" dirty="0" smtClean="0"/>
              <a:t>.</a:t>
            </a:r>
            <a:br>
              <a:rPr lang="ar-SA" sz="1600" dirty="0" smtClean="0"/>
            </a:br>
            <a:r>
              <a:rPr lang="ar-SA" sz="1600" dirty="0"/>
              <a:t/>
            </a:r>
            <a:br>
              <a:rPr lang="ar-SA" sz="1600" dirty="0"/>
            </a:br>
            <a:r>
              <a:rPr lang="ar-SA" sz="1600" dirty="0" smtClean="0"/>
              <a:t/>
            </a:r>
            <a:br>
              <a:rPr lang="ar-SA" sz="1600" dirty="0" smtClean="0"/>
            </a:br>
            <a:r>
              <a:rPr lang="ar-SA" sz="1600" dirty="0" err="1" smtClean="0"/>
              <a:t>الخامس:ان</a:t>
            </a:r>
            <a:r>
              <a:rPr lang="ar-SA" sz="1600" dirty="0" smtClean="0"/>
              <a:t> </a:t>
            </a:r>
            <a:r>
              <a:rPr lang="ar-SA" sz="1600" dirty="0"/>
              <a:t>معظم </a:t>
            </a:r>
            <a:r>
              <a:rPr lang="ar-SA" sz="1600" dirty="0" err="1"/>
              <a:t>ماوصلنا</a:t>
            </a:r>
            <a:r>
              <a:rPr lang="ar-SA" sz="1600" dirty="0"/>
              <a:t> من الشعر </a:t>
            </a:r>
            <a:r>
              <a:rPr lang="ar-SA" sz="1600" dirty="0" err="1"/>
              <a:t>الجهلي</a:t>
            </a:r>
            <a:r>
              <a:rPr lang="ar-SA" sz="1600" dirty="0"/>
              <a:t> انما كان من عمل البدو, وليس عمل الحضر, ومن ثم فهو يمثل البادية اكثر </a:t>
            </a:r>
            <a:r>
              <a:rPr lang="ar-SA" sz="1600" dirty="0" err="1"/>
              <a:t>مايمثل</a:t>
            </a:r>
            <a:r>
              <a:rPr lang="ar-SA" sz="1600" dirty="0"/>
              <a:t> الحضر.</a:t>
            </a:r>
            <a:br>
              <a:rPr lang="ar-SA" sz="1600" dirty="0"/>
            </a:br>
            <a:r>
              <a:rPr lang="ar-SA" sz="1600" dirty="0"/>
              <a:t/>
            </a:r>
            <a:br>
              <a:rPr lang="ar-SA" sz="1600" dirty="0"/>
            </a:br>
            <a:r>
              <a:rPr lang="ar-SA" sz="1600" dirty="0" smtClean="0"/>
              <a:t>السادس:  ان هنالك مجالا للظن- خلاف للشائع- وان العلماء قد خفوا-مدفوعين بالعامل الديني من الطابع الوثني في بعض القصائد والافراط في الحرص على صحة اللغة وصفائها في اوساط البصرة قد اجراء بعض التصحيحات في الاثار المروية.</a:t>
            </a:r>
            <a:br>
              <a:rPr lang="ar-SA" sz="1600" dirty="0" smtClean="0"/>
            </a:br>
            <a:r>
              <a:rPr lang="ar-SA" sz="1600" dirty="0"/>
              <a:t/>
            </a:r>
            <a:br>
              <a:rPr lang="ar-SA" sz="1600" dirty="0"/>
            </a:br>
            <a:r>
              <a:rPr lang="ar-SA" sz="1600" dirty="0" smtClean="0"/>
              <a:t>السابع: ان الشعر القليل الذي وصل الينا توجه </a:t>
            </a:r>
            <a:r>
              <a:rPr lang="ar-SA" sz="1600" dirty="0" err="1" smtClean="0"/>
              <a:t>اليةه</a:t>
            </a:r>
            <a:r>
              <a:rPr lang="ar-SA" sz="1600" dirty="0" smtClean="0"/>
              <a:t> سهام الريب من </a:t>
            </a:r>
            <a:r>
              <a:rPr lang="ar-SA" sz="1600" dirty="0" err="1" smtClean="0"/>
              <a:t>كا</a:t>
            </a:r>
            <a:r>
              <a:rPr lang="ar-SA" sz="1600" dirty="0" smtClean="0"/>
              <a:t> جانب ولي من بالوسع القول بانة يرقى الى </a:t>
            </a:r>
            <a:r>
              <a:rPr lang="ar-SA" sz="1600" dirty="0" err="1" smtClean="0"/>
              <a:t>مافوق</a:t>
            </a:r>
            <a:r>
              <a:rPr lang="ar-SA" sz="1600" dirty="0" smtClean="0"/>
              <a:t> مظان الشبهات واغلب </a:t>
            </a:r>
            <a:r>
              <a:rPr lang="ar-SA" sz="1600" dirty="0" err="1" smtClean="0"/>
              <a:t>الروة</a:t>
            </a:r>
            <a:r>
              <a:rPr lang="ar-SA" sz="1600" dirty="0" smtClean="0"/>
              <a:t> قد تجرا علية بالنحل, اما بنقل </a:t>
            </a:r>
            <a:r>
              <a:rPr lang="ar-SA" sz="1600" dirty="0" err="1" smtClean="0"/>
              <a:t>شيئ</a:t>
            </a:r>
            <a:r>
              <a:rPr lang="ar-SA" sz="1600" dirty="0" smtClean="0"/>
              <a:t> من قائل على </a:t>
            </a:r>
            <a:r>
              <a:rPr lang="ar-SA" sz="1600" dirty="0" err="1" smtClean="0"/>
              <a:t>قائل,او</a:t>
            </a:r>
            <a:r>
              <a:rPr lang="ar-SA" sz="1600" dirty="0" smtClean="0"/>
              <a:t> بوضع </a:t>
            </a:r>
            <a:r>
              <a:rPr lang="ar-SA" sz="1600" dirty="0" err="1" smtClean="0"/>
              <a:t>شيئ</a:t>
            </a:r>
            <a:r>
              <a:rPr lang="ar-SA" sz="1600" dirty="0" smtClean="0"/>
              <a:t> منه على السنة الشعراء.</a:t>
            </a:r>
            <a:r>
              <a:rPr lang="ar-SA" dirty="0" smtClean="0"/>
              <a:t/>
            </a:r>
            <a:br>
              <a:rPr lang="ar-SA" dirty="0" smtClean="0"/>
            </a:br>
            <a:endParaRPr lang="ar-SA" dirty="0"/>
          </a:p>
        </p:txBody>
      </p:sp>
    </p:spTree>
    <p:extLst>
      <p:ext uri="{BB962C8B-B14F-4D97-AF65-F5344CB8AC3E}">
        <p14:creationId xmlns:p14="http://schemas.microsoft.com/office/powerpoint/2010/main" val="8960681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188640"/>
            <a:ext cx="8712968" cy="778098"/>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ar-SA" sz="2200" dirty="0" smtClean="0"/>
              <a:t/>
            </a:r>
            <a:br>
              <a:rPr lang="ar-SA" sz="2200" dirty="0" smtClean="0"/>
            </a:br>
            <a:r>
              <a:rPr lang="ar-SA" sz="2200" dirty="0"/>
              <a:t/>
            </a:r>
            <a:br>
              <a:rPr lang="ar-SA" sz="2200" dirty="0"/>
            </a:br>
            <a:r>
              <a:rPr lang="ar-SA" sz="2200" dirty="0" smtClean="0"/>
              <a:t/>
            </a:r>
            <a:br>
              <a:rPr lang="ar-SA" sz="2200" dirty="0" smtClean="0"/>
            </a:br>
            <a:r>
              <a:rPr lang="ar-SA" sz="2200" dirty="0"/>
              <a:t/>
            </a:r>
            <a:br>
              <a:rPr lang="ar-SA" sz="2200" dirty="0"/>
            </a:br>
            <a:r>
              <a:rPr lang="ar-SA" sz="2200" b="1" u="sng" dirty="0" smtClean="0">
                <a:cs typeface="Akhbar MT" pitchFamily="2" charset="-78"/>
              </a:rPr>
              <a:t>عام 1864م تناول (تيودور </a:t>
            </a:r>
            <a:r>
              <a:rPr lang="ar-SA" sz="2200" b="1" u="sng" dirty="0" err="1" smtClean="0">
                <a:cs typeface="Akhbar MT" pitchFamily="2" charset="-78"/>
              </a:rPr>
              <a:t>نولدكه</a:t>
            </a:r>
            <a:r>
              <a:rPr lang="ar-SA" sz="2200" dirty="0" smtClean="0">
                <a:cs typeface="Akhbar MT" pitchFamily="2" charset="-78"/>
              </a:rPr>
              <a:t>)الموضوع </a:t>
            </a:r>
            <a:r>
              <a:rPr lang="ar-SA" sz="2200" dirty="0" err="1" smtClean="0">
                <a:cs typeface="Akhbar MT" pitchFamily="2" charset="-78"/>
              </a:rPr>
              <a:t>لاول</a:t>
            </a:r>
            <a:r>
              <a:rPr lang="ar-SA" sz="2200" dirty="0" smtClean="0">
                <a:cs typeface="Akhbar MT" pitchFamily="2" charset="-78"/>
              </a:rPr>
              <a:t> مرة,  مشيرا الى الشكوك التي يثيرها  مظهر الشعر الجاهلي.</a:t>
            </a:r>
            <a:r>
              <a:rPr lang="ar-SA" dirty="0" smtClean="0">
                <a:cs typeface="Akhbar MT" pitchFamily="2" charset="-78"/>
              </a:rPr>
              <a:t/>
            </a:r>
            <a:br>
              <a:rPr lang="ar-SA" dirty="0" smtClean="0">
                <a:cs typeface="Akhbar MT" pitchFamily="2" charset="-78"/>
              </a:rPr>
            </a:br>
            <a:r>
              <a:rPr lang="ar-SA" dirty="0" smtClean="0">
                <a:cs typeface="Akhbar MT" pitchFamily="2" charset="-78"/>
              </a:rPr>
              <a:t/>
            </a:r>
            <a:br>
              <a:rPr lang="ar-SA" dirty="0" smtClean="0">
                <a:cs typeface="Akhbar MT" pitchFamily="2" charset="-78"/>
              </a:rPr>
            </a:br>
            <a:endParaRPr lang="ar-SA" dirty="0">
              <a:cs typeface="Akhbar MT" pitchFamily="2" charset="-78"/>
            </a:endParaRPr>
          </a:p>
        </p:txBody>
      </p:sp>
      <p:sp>
        <p:nvSpPr>
          <p:cNvPr id="3" name="عنوان 1"/>
          <p:cNvSpPr txBox="1">
            <a:spLocks/>
          </p:cNvSpPr>
          <p:nvPr/>
        </p:nvSpPr>
        <p:spPr>
          <a:xfrm>
            <a:off x="266793" y="1268760"/>
            <a:ext cx="8712968" cy="1656184"/>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1" anchor="ctr">
            <a:noAutofit/>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ar-SA" sz="2000" b="1" u="sng" dirty="0" smtClean="0">
                <a:solidFill>
                  <a:prstClr val="black"/>
                </a:solidFill>
                <a:cs typeface="Akhbar MT" pitchFamily="2" charset="-78"/>
              </a:rPr>
              <a:t>عام 1872م عاد (</a:t>
            </a:r>
            <a:r>
              <a:rPr lang="ar-SA" sz="2000" b="1" u="sng" dirty="0" err="1" smtClean="0">
                <a:solidFill>
                  <a:prstClr val="black"/>
                </a:solidFill>
                <a:cs typeface="Akhbar MT" pitchFamily="2" charset="-78"/>
              </a:rPr>
              <a:t>اهلوارد</a:t>
            </a:r>
            <a:r>
              <a:rPr lang="ar-SA" sz="2000" b="1" u="sng" dirty="0" smtClean="0">
                <a:solidFill>
                  <a:prstClr val="black"/>
                </a:solidFill>
                <a:cs typeface="Akhbar MT" pitchFamily="2" charset="-78"/>
              </a:rPr>
              <a:t>) </a:t>
            </a:r>
            <a:r>
              <a:rPr lang="ar-SA" sz="2000" dirty="0" smtClean="0">
                <a:solidFill>
                  <a:prstClr val="black"/>
                </a:solidFill>
                <a:cs typeface="Akhbar MT" pitchFamily="2" charset="-78"/>
              </a:rPr>
              <a:t>الى الموضوع مرة </a:t>
            </a:r>
            <a:r>
              <a:rPr lang="ar-SA" sz="2000" dirty="0" err="1" smtClean="0">
                <a:solidFill>
                  <a:prstClr val="black"/>
                </a:solidFill>
                <a:cs typeface="Akhbar MT" pitchFamily="2" charset="-78"/>
              </a:rPr>
              <a:t>اخرى,دون</a:t>
            </a:r>
            <a:r>
              <a:rPr lang="ar-SA" sz="2000" dirty="0" smtClean="0">
                <a:solidFill>
                  <a:prstClr val="black"/>
                </a:solidFill>
                <a:cs typeface="Akhbar MT" pitchFamily="2" charset="-78"/>
              </a:rPr>
              <a:t> تجديد </a:t>
            </a:r>
            <a:r>
              <a:rPr lang="ar-SA" sz="2000" dirty="0" err="1" smtClean="0">
                <a:solidFill>
                  <a:prstClr val="black"/>
                </a:solidFill>
                <a:cs typeface="Akhbar MT" pitchFamily="2" charset="-78"/>
              </a:rPr>
              <a:t>فية</a:t>
            </a:r>
            <a:r>
              <a:rPr lang="ar-SA" sz="2000" dirty="0" smtClean="0">
                <a:solidFill>
                  <a:prstClr val="black"/>
                </a:solidFill>
                <a:cs typeface="Akhbar MT" pitchFamily="2" charset="-78"/>
              </a:rPr>
              <a:t> ,وان عرضة بدقة لم يتوصل اليها سلفه, خرج منها ان عدد قليل من القصائد هو الصحيح وغالبيتها فالشك فيها محتوم  </a:t>
            </a:r>
            <a:r>
              <a:rPr lang="ar-SA" sz="2000" dirty="0" err="1" smtClean="0">
                <a:solidFill>
                  <a:prstClr val="black"/>
                </a:solidFill>
                <a:cs typeface="Akhbar MT" pitchFamily="2" charset="-78"/>
              </a:rPr>
              <a:t>لامناص</a:t>
            </a:r>
            <a:r>
              <a:rPr lang="ar-SA" sz="2000" dirty="0" smtClean="0">
                <a:solidFill>
                  <a:prstClr val="black"/>
                </a:solidFill>
                <a:cs typeface="Akhbar MT" pitchFamily="2" charset="-78"/>
              </a:rPr>
              <a:t> منه  ثم جاء بعده</a:t>
            </a:r>
            <a:r>
              <a:rPr lang="ar-SA" sz="2000" b="1" u="sng" dirty="0" smtClean="0">
                <a:solidFill>
                  <a:prstClr val="black"/>
                </a:solidFill>
                <a:cs typeface="Akhbar MT" pitchFamily="2" charset="-78"/>
              </a:rPr>
              <a:t>( موير)+(بوسيه)+(ليال)+(بروكلمان).</a:t>
            </a:r>
          </a:p>
          <a:p>
            <a:r>
              <a:rPr lang="ar-SA" sz="2000" dirty="0" smtClean="0">
                <a:solidFill>
                  <a:prstClr val="black"/>
                </a:solidFill>
                <a:cs typeface="Akhbar MT" pitchFamily="2" charset="-78"/>
              </a:rPr>
              <a:t>النتيجة:</a:t>
            </a:r>
          </a:p>
          <a:p>
            <a:r>
              <a:rPr lang="ar-SA" sz="2000" dirty="0" smtClean="0">
                <a:solidFill>
                  <a:prstClr val="black"/>
                </a:solidFill>
                <a:cs typeface="Akhbar MT" pitchFamily="2" charset="-78"/>
              </a:rPr>
              <a:t>وفقوا على اراء </a:t>
            </a:r>
            <a:r>
              <a:rPr lang="ar-SA" sz="2000" dirty="0">
                <a:solidFill>
                  <a:prstClr val="black"/>
                </a:solidFill>
                <a:cs typeface="Akhbar MT" pitchFamily="2" charset="-78"/>
              </a:rPr>
              <a:t>على </a:t>
            </a:r>
            <a:r>
              <a:rPr lang="ar-SA" sz="2000" dirty="0" smtClean="0">
                <a:solidFill>
                  <a:prstClr val="black"/>
                </a:solidFill>
                <a:cs typeface="Akhbar MT" pitchFamily="2" charset="-78"/>
              </a:rPr>
              <a:t>اراء</a:t>
            </a:r>
            <a:r>
              <a:rPr lang="ar-SA" sz="2000" b="1" u="sng" dirty="0" smtClean="0">
                <a:solidFill>
                  <a:prstClr val="black"/>
                </a:solidFill>
                <a:cs typeface="Akhbar MT" pitchFamily="2" charset="-78"/>
              </a:rPr>
              <a:t>(</a:t>
            </a:r>
            <a:r>
              <a:rPr lang="ar-SA" sz="2000" b="1" u="sng" dirty="0" err="1" smtClean="0">
                <a:solidFill>
                  <a:prstClr val="black"/>
                </a:solidFill>
                <a:cs typeface="Akhbar MT" pitchFamily="2" charset="-78"/>
              </a:rPr>
              <a:t>نولدكه</a:t>
            </a:r>
            <a:r>
              <a:rPr lang="ar-SA" sz="2000" b="1" u="sng" dirty="0">
                <a:solidFill>
                  <a:prstClr val="black"/>
                </a:solidFill>
                <a:cs typeface="Akhbar MT" pitchFamily="2" charset="-78"/>
              </a:rPr>
              <a:t>)+(</a:t>
            </a:r>
            <a:r>
              <a:rPr lang="ar-SA" sz="2000" b="1" u="sng" dirty="0" err="1">
                <a:solidFill>
                  <a:prstClr val="black"/>
                </a:solidFill>
                <a:cs typeface="Akhbar MT" pitchFamily="2" charset="-78"/>
              </a:rPr>
              <a:t>اهلوارد</a:t>
            </a:r>
            <a:r>
              <a:rPr lang="ar-SA" sz="2000" b="1" u="sng" dirty="0">
                <a:solidFill>
                  <a:prstClr val="black"/>
                </a:solidFill>
                <a:cs typeface="Akhbar MT" pitchFamily="2" charset="-78"/>
              </a:rPr>
              <a:t>) </a:t>
            </a:r>
            <a:r>
              <a:rPr lang="ar-SA" sz="2000" b="1" u="sng" dirty="0" smtClean="0">
                <a:solidFill>
                  <a:prstClr val="black"/>
                </a:solidFill>
                <a:cs typeface="Akhbar MT" pitchFamily="2" charset="-78"/>
              </a:rPr>
              <a:t> </a:t>
            </a:r>
            <a:r>
              <a:rPr lang="ar-SA" sz="2000" dirty="0" smtClean="0">
                <a:solidFill>
                  <a:prstClr val="black"/>
                </a:solidFill>
                <a:cs typeface="Akhbar MT" pitchFamily="2" charset="-78"/>
              </a:rPr>
              <a:t>وان زاد الشك كثيرا  عن </a:t>
            </a:r>
            <a:r>
              <a:rPr lang="ar-SA" sz="2000" b="1" u="sng" dirty="0" smtClean="0">
                <a:solidFill>
                  <a:prstClr val="black"/>
                </a:solidFill>
                <a:cs typeface="Akhbar MT" pitchFamily="2" charset="-78"/>
              </a:rPr>
              <a:t>(كليمان </a:t>
            </a:r>
            <a:r>
              <a:rPr lang="ar-SA" sz="2000" b="1" u="sng" dirty="0" err="1" smtClean="0">
                <a:solidFill>
                  <a:prstClr val="black"/>
                </a:solidFill>
                <a:cs typeface="Akhbar MT" pitchFamily="2" charset="-78"/>
              </a:rPr>
              <a:t>هوارت</a:t>
            </a:r>
            <a:r>
              <a:rPr lang="ar-SA" sz="2000" b="1" u="sng" dirty="0" smtClean="0">
                <a:solidFill>
                  <a:prstClr val="black"/>
                </a:solidFill>
                <a:cs typeface="Akhbar MT" pitchFamily="2" charset="-78"/>
              </a:rPr>
              <a:t>)</a:t>
            </a:r>
          </a:p>
          <a:p>
            <a:endParaRPr lang="ar-SA" sz="2000" dirty="0">
              <a:solidFill>
                <a:prstClr val="black"/>
              </a:solidFill>
              <a:cs typeface="Akhbar MT" pitchFamily="2" charset="-78"/>
            </a:endParaRPr>
          </a:p>
        </p:txBody>
      </p:sp>
      <p:sp>
        <p:nvSpPr>
          <p:cNvPr id="4" name="عنوان 1"/>
          <p:cNvSpPr txBox="1">
            <a:spLocks/>
          </p:cNvSpPr>
          <p:nvPr/>
        </p:nvSpPr>
        <p:spPr>
          <a:xfrm>
            <a:off x="266793" y="3140968"/>
            <a:ext cx="8712968" cy="828092"/>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1" anchor="ctr">
            <a:noAutofit/>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ar-SA" sz="2000" b="1" u="sng" dirty="0" smtClean="0">
                <a:solidFill>
                  <a:prstClr val="black"/>
                </a:solidFill>
                <a:cs typeface="Akhbar MT" pitchFamily="2" charset="-78"/>
              </a:rPr>
              <a:t>عام1925م, ( </a:t>
            </a:r>
            <a:r>
              <a:rPr lang="ar-SA" sz="2000" b="1" u="sng" dirty="0" err="1" smtClean="0">
                <a:solidFill>
                  <a:prstClr val="black"/>
                </a:solidFill>
                <a:cs typeface="Akhbar MT" pitchFamily="2" charset="-78"/>
              </a:rPr>
              <a:t>مرجليوث</a:t>
            </a:r>
            <a:r>
              <a:rPr lang="ar-SA" sz="2000" dirty="0" smtClean="0">
                <a:solidFill>
                  <a:prstClr val="black"/>
                </a:solidFill>
                <a:cs typeface="Akhbar MT" pitchFamily="2" charset="-78"/>
              </a:rPr>
              <a:t>) اصدار بحثا تحت عنون (اصول الشعر العربي, رجح ان الشعر الذي نقراه  على انه شعر جاهلي,  انه من نتاج العصور الاسلامية ,ثم نحلة </a:t>
            </a:r>
            <a:r>
              <a:rPr lang="ar-SA" sz="2000" dirty="0" err="1" smtClean="0">
                <a:solidFill>
                  <a:prstClr val="black"/>
                </a:solidFill>
                <a:cs typeface="Akhbar MT" pitchFamily="2" charset="-78"/>
              </a:rPr>
              <a:t>الوضاعون</a:t>
            </a:r>
            <a:r>
              <a:rPr lang="ar-SA" sz="2000" dirty="0" smtClean="0">
                <a:solidFill>
                  <a:prstClr val="black"/>
                </a:solidFill>
                <a:cs typeface="Akhbar MT" pitchFamily="2" charset="-78"/>
              </a:rPr>
              <a:t> لشعراء جاهليين</a:t>
            </a:r>
            <a:endParaRPr lang="ar-SA" sz="2000" dirty="0">
              <a:solidFill>
                <a:prstClr val="black"/>
              </a:solidFill>
              <a:cs typeface="Akhbar MT" pitchFamily="2" charset="-78"/>
            </a:endParaRPr>
          </a:p>
        </p:txBody>
      </p:sp>
      <p:sp>
        <p:nvSpPr>
          <p:cNvPr id="6" name="عنوان 1"/>
          <p:cNvSpPr txBox="1">
            <a:spLocks/>
          </p:cNvSpPr>
          <p:nvPr/>
        </p:nvSpPr>
        <p:spPr>
          <a:xfrm>
            <a:off x="266793" y="4293096"/>
            <a:ext cx="8712968" cy="2304256"/>
          </a:xfrm>
          <a:prstGeom prst="rect">
            <a:avLst/>
          </a:prstGeom>
        </p:spPr>
        <p:style>
          <a:lnRef idx="1">
            <a:schemeClr val="dk1"/>
          </a:lnRef>
          <a:fillRef idx="2">
            <a:schemeClr val="dk1"/>
          </a:fillRef>
          <a:effectRef idx="1">
            <a:schemeClr val="dk1"/>
          </a:effectRef>
          <a:fontRef idx="minor">
            <a:schemeClr val="dk1"/>
          </a:fontRef>
        </p:style>
        <p:txBody>
          <a:bodyPr vert="horz" lIns="91440" tIns="45720" rIns="91440" bIns="45720" rtlCol="1" anchor="ctr">
            <a:noAutofit/>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ar-SA" sz="2000" b="1" u="sng" dirty="0" smtClean="0">
                <a:solidFill>
                  <a:prstClr val="black"/>
                </a:solidFill>
                <a:cs typeface="Akhbar MT" pitchFamily="2" charset="-78"/>
              </a:rPr>
              <a:t>(ليفي ديلا فيدا) </a:t>
            </a:r>
            <a:r>
              <a:rPr lang="ar-SA" sz="2000" dirty="0">
                <a:solidFill>
                  <a:prstClr val="black"/>
                </a:solidFill>
                <a:cs typeface="Akhbar MT" pitchFamily="2" charset="-78"/>
              </a:rPr>
              <a:t>تابع </a:t>
            </a:r>
            <a:r>
              <a:rPr lang="ar-SA" sz="2000" b="1" u="sng" dirty="0" smtClean="0">
                <a:solidFill>
                  <a:prstClr val="black"/>
                </a:solidFill>
                <a:cs typeface="Akhbar MT" pitchFamily="2" charset="-78"/>
              </a:rPr>
              <a:t>(</a:t>
            </a:r>
            <a:r>
              <a:rPr lang="ar-SA" sz="2000" b="1" u="sng" dirty="0" err="1" smtClean="0">
                <a:solidFill>
                  <a:prstClr val="black"/>
                </a:solidFill>
                <a:cs typeface="Akhbar MT" pitchFamily="2" charset="-78"/>
              </a:rPr>
              <a:t>مرجليوث</a:t>
            </a:r>
            <a:r>
              <a:rPr lang="ar-SA" sz="2000" b="1" u="sng" dirty="0" smtClean="0">
                <a:solidFill>
                  <a:prstClr val="black"/>
                </a:solidFill>
                <a:cs typeface="Akhbar MT" pitchFamily="2" charset="-78"/>
              </a:rPr>
              <a:t>) </a:t>
            </a:r>
            <a:r>
              <a:rPr lang="ar-SA" sz="2000" dirty="0" smtClean="0">
                <a:solidFill>
                  <a:prstClr val="black"/>
                </a:solidFill>
                <a:cs typeface="Akhbar MT" pitchFamily="2" charset="-78"/>
              </a:rPr>
              <a:t>في دعواه  وذهب الى عدة نتائج:</a:t>
            </a:r>
          </a:p>
          <a:p>
            <a:r>
              <a:rPr lang="ar-SA" sz="2000" dirty="0" smtClean="0">
                <a:solidFill>
                  <a:prstClr val="black"/>
                </a:solidFill>
                <a:cs typeface="Akhbar MT" pitchFamily="2" charset="-78"/>
              </a:rPr>
              <a:t>1- ان العرب حينما نسوا في القرن الثاني والثالث بعد الهجرة  </a:t>
            </a:r>
            <a:r>
              <a:rPr lang="ar-SA" sz="2000" dirty="0" err="1" smtClean="0">
                <a:solidFill>
                  <a:prstClr val="black"/>
                </a:solidFill>
                <a:cs typeface="Akhbar MT" pitchFamily="2" charset="-78"/>
              </a:rPr>
              <a:t>ماكانوا</a:t>
            </a:r>
            <a:r>
              <a:rPr lang="ar-SA" sz="2000" dirty="0" smtClean="0">
                <a:solidFill>
                  <a:prstClr val="black"/>
                </a:solidFill>
                <a:cs typeface="Akhbar MT" pitchFamily="2" charset="-78"/>
              </a:rPr>
              <a:t> يذكرونه عن التاريخ الجاهلي حاول اللغويون والاخباريون ان </a:t>
            </a:r>
            <a:r>
              <a:rPr lang="ar-SA" sz="2000" dirty="0" err="1" smtClean="0">
                <a:solidFill>
                  <a:prstClr val="black"/>
                </a:solidFill>
                <a:cs typeface="Akhbar MT" pitchFamily="2" charset="-78"/>
              </a:rPr>
              <a:t>يملأوا</a:t>
            </a:r>
            <a:r>
              <a:rPr lang="ar-SA" sz="2000" dirty="0" smtClean="0">
                <a:solidFill>
                  <a:prstClr val="black"/>
                </a:solidFill>
                <a:cs typeface="Akhbar MT" pitchFamily="2" charset="-78"/>
              </a:rPr>
              <a:t> الفجوات, فزيفوا مالم يجدوه  في الوثائق الحقيقية.</a:t>
            </a:r>
          </a:p>
          <a:p>
            <a:r>
              <a:rPr lang="ar-SA" sz="2000" b="1" u="sng" dirty="0" smtClean="0">
                <a:solidFill>
                  <a:prstClr val="black"/>
                </a:solidFill>
                <a:cs typeface="Akhbar MT" pitchFamily="2" charset="-78"/>
              </a:rPr>
              <a:t>راي هذا الفريق من المستشرقين في </a:t>
            </a:r>
            <a:r>
              <a:rPr lang="ar-SA" sz="2000" b="1" u="sng" dirty="0" err="1" smtClean="0">
                <a:solidFill>
                  <a:prstClr val="black"/>
                </a:solidFill>
                <a:cs typeface="Akhbar MT" pitchFamily="2" charset="-78"/>
              </a:rPr>
              <a:t>الاداب</a:t>
            </a:r>
            <a:r>
              <a:rPr lang="ar-SA" sz="2000" b="1" u="sng" dirty="0" smtClean="0">
                <a:solidFill>
                  <a:prstClr val="black"/>
                </a:solidFill>
                <a:cs typeface="Akhbar MT" pitchFamily="2" charset="-78"/>
              </a:rPr>
              <a:t> التاريخي العربي:</a:t>
            </a:r>
          </a:p>
          <a:p>
            <a:r>
              <a:rPr lang="ar-SA" sz="2000" dirty="0" smtClean="0">
                <a:solidFill>
                  <a:prstClr val="black"/>
                </a:solidFill>
                <a:cs typeface="Akhbar MT" pitchFamily="2" charset="-78"/>
              </a:rPr>
              <a:t>1-انه ليس اوثق من القصص </a:t>
            </a:r>
            <a:r>
              <a:rPr lang="ar-SA" sz="2000" dirty="0" err="1" smtClean="0">
                <a:solidFill>
                  <a:prstClr val="black"/>
                </a:solidFill>
                <a:cs typeface="Akhbar MT" pitchFamily="2" charset="-78"/>
              </a:rPr>
              <a:t>التاريخيي</a:t>
            </a:r>
            <a:r>
              <a:rPr lang="ar-SA" sz="2000" dirty="0" smtClean="0">
                <a:solidFill>
                  <a:prstClr val="black"/>
                </a:solidFill>
                <a:cs typeface="Akhbar MT" pitchFamily="2" charset="-78"/>
              </a:rPr>
              <a:t>.</a:t>
            </a:r>
          </a:p>
          <a:p>
            <a:r>
              <a:rPr lang="ar-SA" sz="2000" dirty="0" smtClean="0">
                <a:solidFill>
                  <a:prstClr val="black"/>
                </a:solidFill>
                <a:cs typeface="Akhbar MT" pitchFamily="2" charset="-78"/>
              </a:rPr>
              <a:t>2- اكثر الشعر موضوع.</a:t>
            </a:r>
          </a:p>
          <a:p>
            <a:r>
              <a:rPr lang="ar-SA" sz="2000" dirty="0" smtClean="0">
                <a:solidFill>
                  <a:prstClr val="black"/>
                </a:solidFill>
                <a:cs typeface="Akhbar MT" pitchFamily="2" charset="-78"/>
              </a:rPr>
              <a:t>3- ليس من المستطاع اتخاذهما اساس نبني علية فهما صحيحا لما حدث في بلاد العرب في العصر الجاهلي.</a:t>
            </a:r>
            <a:endParaRPr lang="ar-SA" sz="2000" dirty="0">
              <a:solidFill>
                <a:prstClr val="black"/>
              </a:solidFill>
              <a:cs typeface="Akhbar MT" pitchFamily="2" charset="-78"/>
            </a:endParaRPr>
          </a:p>
        </p:txBody>
      </p:sp>
    </p:spTree>
    <p:extLst>
      <p:ext uri="{BB962C8B-B14F-4D97-AF65-F5344CB8AC3E}">
        <p14:creationId xmlns:p14="http://schemas.microsoft.com/office/powerpoint/2010/main" val="40171851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116632"/>
            <a:ext cx="8712968" cy="864096"/>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ar-SA" sz="2200" dirty="0" smtClean="0"/>
              <a:t/>
            </a:r>
            <a:br>
              <a:rPr lang="ar-SA" sz="2200" dirty="0" smtClean="0"/>
            </a:br>
            <a:r>
              <a:rPr lang="ar-SA" sz="2200" dirty="0"/>
              <a:t/>
            </a:r>
            <a:br>
              <a:rPr lang="ar-SA" sz="2200" dirty="0"/>
            </a:br>
            <a:r>
              <a:rPr lang="ar-SA" sz="2200" dirty="0" smtClean="0"/>
              <a:t/>
            </a:r>
            <a:br>
              <a:rPr lang="ar-SA" sz="2200" dirty="0" smtClean="0"/>
            </a:br>
            <a:r>
              <a:rPr lang="ar-SA" sz="2200" dirty="0" smtClean="0"/>
              <a:t>الادباء العرب </a:t>
            </a:r>
            <a:br>
              <a:rPr lang="ar-SA" sz="2200" dirty="0" smtClean="0"/>
            </a:br>
            <a:r>
              <a:rPr lang="ar-SA" sz="2200" dirty="0" smtClean="0"/>
              <a:t>اسبقهم الى هذا المجال هو (الرفاعي) في كتابة  (تاريخ </a:t>
            </a:r>
            <a:r>
              <a:rPr lang="ar-SA" sz="2200" dirty="0" err="1" smtClean="0"/>
              <a:t>اداب</a:t>
            </a:r>
            <a:r>
              <a:rPr lang="ar-SA" sz="2200" dirty="0" smtClean="0"/>
              <a:t> العرب) الذي </a:t>
            </a:r>
            <a:r>
              <a:rPr lang="ar-SA" sz="2200" dirty="0" err="1" smtClean="0"/>
              <a:t>صدرفي</a:t>
            </a:r>
            <a:r>
              <a:rPr lang="ar-SA" sz="2200" dirty="0" smtClean="0"/>
              <a:t> عام 1911م.</a:t>
            </a:r>
            <a:r>
              <a:rPr lang="ar-SA" sz="2200" dirty="0"/>
              <a:t/>
            </a:r>
            <a:br>
              <a:rPr lang="ar-SA" sz="2200" dirty="0"/>
            </a:br>
            <a:r>
              <a:rPr lang="ar-SA" dirty="0" smtClean="0">
                <a:cs typeface="Akhbar MT" pitchFamily="2" charset="-78"/>
              </a:rPr>
              <a:t/>
            </a:r>
            <a:br>
              <a:rPr lang="ar-SA" dirty="0" smtClean="0">
                <a:cs typeface="Akhbar MT" pitchFamily="2" charset="-78"/>
              </a:rPr>
            </a:br>
            <a:endParaRPr lang="ar-SA" dirty="0">
              <a:cs typeface="Akhbar MT" pitchFamily="2" charset="-78"/>
            </a:endParaRPr>
          </a:p>
        </p:txBody>
      </p:sp>
      <p:sp>
        <p:nvSpPr>
          <p:cNvPr id="8" name="عنوان 1"/>
          <p:cNvSpPr txBox="1">
            <a:spLocks/>
          </p:cNvSpPr>
          <p:nvPr/>
        </p:nvSpPr>
        <p:spPr>
          <a:xfrm>
            <a:off x="276563" y="1196752"/>
            <a:ext cx="8712968" cy="2232248"/>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1" anchor="ctr">
            <a:normAutofit lnSpcReduction="10000"/>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endParaRPr lang="ar-SA" sz="1800" b="1" u="sng" dirty="0" smtClean="0">
              <a:solidFill>
                <a:prstClr val="black"/>
              </a:solidFill>
            </a:endParaRPr>
          </a:p>
          <a:p>
            <a:endParaRPr lang="ar-SA" sz="1800" b="1" u="sng" dirty="0">
              <a:solidFill>
                <a:prstClr val="black"/>
              </a:solidFill>
            </a:endParaRPr>
          </a:p>
          <a:p>
            <a:r>
              <a:rPr lang="ar-SA" sz="1800" b="1" u="sng" dirty="0" smtClean="0">
                <a:solidFill>
                  <a:prstClr val="black"/>
                </a:solidFill>
              </a:rPr>
              <a:t>(الدكتور طه حسين) </a:t>
            </a:r>
            <a:r>
              <a:rPr lang="ar-SA" sz="1800" dirty="0" smtClean="0">
                <a:solidFill>
                  <a:prstClr val="black"/>
                </a:solidFill>
              </a:rPr>
              <a:t>ذهب الى :</a:t>
            </a:r>
          </a:p>
          <a:p>
            <a:r>
              <a:rPr lang="ar-SA" sz="1800" dirty="0" smtClean="0">
                <a:solidFill>
                  <a:prstClr val="black"/>
                </a:solidFill>
              </a:rPr>
              <a:t>1- ان الكثرة </a:t>
            </a:r>
            <a:r>
              <a:rPr lang="ar-SA" sz="1800" dirty="0" err="1" smtClean="0">
                <a:solidFill>
                  <a:prstClr val="black"/>
                </a:solidFill>
              </a:rPr>
              <a:t>المطلقه</a:t>
            </a:r>
            <a:r>
              <a:rPr lang="ar-SA" sz="1800" dirty="0" smtClean="0">
                <a:solidFill>
                  <a:prstClr val="black"/>
                </a:solidFill>
              </a:rPr>
              <a:t> مما نسميه ادبا جاهليا ليست من الجاهلية في </a:t>
            </a:r>
            <a:r>
              <a:rPr lang="ar-SA" sz="1800" dirty="0" err="1" smtClean="0">
                <a:solidFill>
                  <a:prstClr val="black"/>
                </a:solidFill>
              </a:rPr>
              <a:t>شيئ</a:t>
            </a:r>
            <a:r>
              <a:rPr lang="ar-SA" sz="1800" dirty="0">
                <a:solidFill>
                  <a:prstClr val="black"/>
                </a:solidFill>
              </a:rPr>
              <a:t> </a:t>
            </a:r>
            <a:r>
              <a:rPr lang="ar-SA" sz="1800" dirty="0" smtClean="0">
                <a:solidFill>
                  <a:prstClr val="black"/>
                </a:solidFill>
              </a:rPr>
              <a:t>وانما منحولة بعد ظهور الاسلام فهي اسلامية تمثل حياة المسلمين وميولهم واهوائهم, اكثر ما تمثل حياة الجاهليين.</a:t>
            </a:r>
          </a:p>
          <a:p>
            <a:endParaRPr lang="ar-SA" sz="1800" dirty="0" smtClean="0">
              <a:solidFill>
                <a:prstClr val="black"/>
              </a:solidFill>
            </a:endParaRPr>
          </a:p>
          <a:p>
            <a:r>
              <a:rPr lang="ar-SA" sz="1800" dirty="0" smtClean="0">
                <a:solidFill>
                  <a:prstClr val="black"/>
                </a:solidFill>
              </a:rPr>
              <a:t> 2-  ان هذا الشعر الذي ينسب الى </a:t>
            </a:r>
            <a:r>
              <a:rPr lang="ar-SA" sz="1800" b="1" u="sng" dirty="0" smtClean="0">
                <a:solidFill>
                  <a:prstClr val="black"/>
                </a:solidFill>
              </a:rPr>
              <a:t>(</a:t>
            </a:r>
            <a:r>
              <a:rPr lang="ar-SA" sz="1800" b="1" u="sng" dirty="0" err="1" smtClean="0">
                <a:solidFill>
                  <a:prstClr val="black"/>
                </a:solidFill>
              </a:rPr>
              <a:t>امرىء</a:t>
            </a:r>
            <a:r>
              <a:rPr lang="ar-SA" sz="1800" b="1" u="sng" dirty="0" smtClean="0">
                <a:solidFill>
                  <a:prstClr val="black"/>
                </a:solidFill>
              </a:rPr>
              <a:t> القيس)+ (الاعشى)</a:t>
            </a:r>
            <a:r>
              <a:rPr lang="ar-SA" sz="1800" dirty="0" smtClean="0">
                <a:solidFill>
                  <a:prstClr val="black"/>
                </a:solidFill>
              </a:rPr>
              <a:t>او غيرهما من </a:t>
            </a:r>
            <a:r>
              <a:rPr lang="ar-SA" sz="1800" dirty="0" err="1" smtClean="0">
                <a:solidFill>
                  <a:prstClr val="black"/>
                </a:solidFill>
              </a:rPr>
              <a:t>الشعراءالجاهليين</a:t>
            </a:r>
            <a:r>
              <a:rPr lang="ar-SA" sz="1800" dirty="0" smtClean="0">
                <a:solidFill>
                  <a:prstClr val="black"/>
                </a:solidFill>
              </a:rPr>
              <a:t>  </a:t>
            </a:r>
            <a:r>
              <a:rPr lang="ar-SA" sz="1800" dirty="0" err="1" smtClean="0">
                <a:solidFill>
                  <a:prstClr val="black"/>
                </a:solidFill>
              </a:rPr>
              <a:t>لايمكن</a:t>
            </a:r>
            <a:r>
              <a:rPr lang="ar-SA" sz="1800" dirty="0" smtClean="0">
                <a:solidFill>
                  <a:prstClr val="black"/>
                </a:solidFill>
              </a:rPr>
              <a:t> ان يكون من الوجهة اللغوية والفنية لهؤلاء الشعراء </a:t>
            </a:r>
            <a:r>
              <a:rPr lang="ar-SA" sz="1800" dirty="0" err="1" smtClean="0">
                <a:solidFill>
                  <a:prstClr val="black"/>
                </a:solidFill>
              </a:rPr>
              <a:t>ولايمكن</a:t>
            </a:r>
            <a:r>
              <a:rPr lang="ar-SA" sz="1800" dirty="0" smtClean="0">
                <a:solidFill>
                  <a:prstClr val="black"/>
                </a:solidFill>
              </a:rPr>
              <a:t> قد قيل او </a:t>
            </a:r>
            <a:r>
              <a:rPr lang="ar-SA" sz="1800" dirty="0" err="1" smtClean="0">
                <a:solidFill>
                  <a:prstClr val="black"/>
                </a:solidFill>
              </a:rPr>
              <a:t>اوذيع</a:t>
            </a:r>
            <a:r>
              <a:rPr lang="ar-SA" sz="1800" dirty="0" smtClean="0">
                <a:solidFill>
                  <a:prstClr val="black"/>
                </a:solidFill>
              </a:rPr>
              <a:t> قبل نزول القران الكريك.</a:t>
            </a:r>
          </a:p>
          <a:p>
            <a:endParaRPr lang="ar-SA" sz="4800" dirty="0">
              <a:solidFill>
                <a:prstClr val="black"/>
              </a:solidFill>
              <a:cs typeface="Akhbar MT" pitchFamily="2" charset="-78"/>
            </a:endParaRPr>
          </a:p>
        </p:txBody>
      </p:sp>
      <p:sp>
        <p:nvSpPr>
          <p:cNvPr id="9" name="عنوان 1"/>
          <p:cNvSpPr txBox="1">
            <a:spLocks/>
          </p:cNvSpPr>
          <p:nvPr/>
        </p:nvSpPr>
        <p:spPr>
          <a:xfrm>
            <a:off x="241532" y="3717032"/>
            <a:ext cx="8712968" cy="2880320"/>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1" anchor="ctr">
            <a:normAutofit lnSpcReduction="10000"/>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endParaRPr lang="ar-SA" sz="1800" b="1" u="sng" dirty="0" smtClean="0">
              <a:solidFill>
                <a:prstClr val="black"/>
              </a:solidFill>
            </a:endParaRPr>
          </a:p>
          <a:p>
            <a:endParaRPr lang="ar-SA" sz="1800" b="1" u="sng" dirty="0">
              <a:solidFill>
                <a:prstClr val="black"/>
              </a:solidFill>
            </a:endParaRPr>
          </a:p>
          <a:p>
            <a:r>
              <a:rPr lang="ar-SA" sz="2000" dirty="0" smtClean="0">
                <a:solidFill>
                  <a:prstClr val="black"/>
                </a:solidFill>
                <a:cs typeface="Akhbar MT" pitchFamily="2" charset="-78"/>
              </a:rPr>
              <a:t>اولا: قضية الشعر الجاهلي قضية معروفة في جميع كتاب </a:t>
            </a:r>
            <a:r>
              <a:rPr lang="ar-SA" sz="2000" dirty="0" err="1" smtClean="0">
                <a:solidFill>
                  <a:prstClr val="black"/>
                </a:solidFill>
                <a:cs typeface="Akhbar MT" pitchFamily="2" charset="-78"/>
              </a:rPr>
              <a:t>الاداب</a:t>
            </a:r>
            <a:r>
              <a:rPr lang="ar-SA" sz="2000" dirty="0" smtClean="0">
                <a:solidFill>
                  <a:prstClr val="black"/>
                </a:solidFill>
                <a:cs typeface="Akhbar MT" pitchFamily="2" charset="-78"/>
              </a:rPr>
              <a:t> القديم.</a:t>
            </a:r>
          </a:p>
          <a:p>
            <a:r>
              <a:rPr lang="ar-SA" sz="2000" dirty="0" smtClean="0">
                <a:solidFill>
                  <a:prstClr val="black"/>
                </a:solidFill>
                <a:cs typeface="Akhbar MT" pitchFamily="2" charset="-78"/>
              </a:rPr>
              <a:t>ثانيا: ان القدامى قد سبقوا المحدثين الى القول بان كثير من الشعر الجاهلي موضوع مختلق يروى (ابن الجمحي) ان:</a:t>
            </a:r>
          </a:p>
          <a:p>
            <a:r>
              <a:rPr lang="ar-SA" sz="2000" dirty="0" smtClean="0">
                <a:solidFill>
                  <a:prstClr val="black"/>
                </a:solidFill>
                <a:cs typeface="Akhbar MT" pitchFamily="2" charset="-78"/>
              </a:rPr>
              <a:t>1- </a:t>
            </a:r>
            <a:r>
              <a:rPr lang="ar-SA" sz="2000" b="1" u="sng" dirty="0" smtClean="0">
                <a:solidFill>
                  <a:prstClr val="black"/>
                </a:solidFill>
                <a:cs typeface="Akhbar MT" pitchFamily="2" charset="-78"/>
              </a:rPr>
              <a:t>اول من جمع اشعار العرب وساق احاديثها هو(حماد الروية 772-155م) </a:t>
            </a:r>
          </a:p>
          <a:p>
            <a:r>
              <a:rPr lang="ar-SA" sz="2000" dirty="0" smtClean="0">
                <a:solidFill>
                  <a:prstClr val="black"/>
                </a:solidFill>
                <a:cs typeface="Akhbar MT" pitchFamily="2" charset="-78"/>
              </a:rPr>
              <a:t>2- </a:t>
            </a:r>
            <a:r>
              <a:rPr lang="ar-SA" sz="2000" dirty="0" err="1" smtClean="0">
                <a:solidFill>
                  <a:prstClr val="black"/>
                </a:solidFill>
                <a:cs typeface="Akhbar MT" pitchFamily="2" charset="-78"/>
              </a:rPr>
              <a:t>انة</a:t>
            </a:r>
            <a:r>
              <a:rPr lang="ar-SA" sz="2000" dirty="0" smtClean="0">
                <a:solidFill>
                  <a:prstClr val="black"/>
                </a:solidFill>
                <a:cs typeface="Akhbar MT" pitchFamily="2" charset="-78"/>
              </a:rPr>
              <a:t> كان غير موثوق به </a:t>
            </a:r>
            <a:r>
              <a:rPr lang="ar-SA" sz="2000" dirty="0" err="1" smtClean="0">
                <a:solidFill>
                  <a:prstClr val="black"/>
                </a:solidFill>
                <a:cs typeface="Akhbar MT" pitchFamily="2" charset="-78"/>
              </a:rPr>
              <a:t>لانه</a:t>
            </a:r>
            <a:r>
              <a:rPr lang="ar-SA" sz="2000" dirty="0">
                <a:solidFill>
                  <a:prstClr val="black"/>
                </a:solidFill>
                <a:cs typeface="Akhbar MT" pitchFamily="2" charset="-78"/>
              </a:rPr>
              <a:t> </a:t>
            </a:r>
            <a:r>
              <a:rPr lang="ar-SA" sz="2000" dirty="0" smtClean="0">
                <a:solidFill>
                  <a:prstClr val="black"/>
                </a:solidFill>
                <a:cs typeface="Akhbar MT" pitchFamily="2" charset="-78"/>
              </a:rPr>
              <a:t>كان ينحل شعر الرجل غيره + يزيد في الاشعار .</a:t>
            </a:r>
          </a:p>
          <a:p>
            <a:r>
              <a:rPr lang="ar-SA" sz="2000" b="1" u="sng" dirty="0" smtClean="0">
                <a:solidFill>
                  <a:prstClr val="black"/>
                </a:solidFill>
                <a:cs typeface="Akhbar MT" pitchFamily="2" charset="-78"/>
              </a:rPr>
              <a:t>3- كان تلميذة (خلف الاحمر) سار على مناولة.</a:t>
            </a:r>
          </a:p>
          <a:p>
            <a:r>
              <a:rPr lang="ar-SA" sz="2000" dirty="0" smtClean="0">
                <a:solidFill>
                  <a:prstClr val="black"/>
                </a:solidFill>
                <a:cs typeface="Akhbar MT" pitchFamily="2" charset="-78"/>
              </a:rPr>
              <a:t>(عللي)سبب </a:t>
            </a:r>
            <a:r>
              <a:rPr lang="ar-SA" sz="2000" dirty="0" err="1" smtClean="0">
                <a:solidFill>
                  <a:prstClr val="black"/>
                </a:solidFill>
                <a:cs typeface="Akhbar MT" pitchFamily="2" charset="-78"/>
              </a:rPr>
              <a:t>مافعلة</a:t>
            </a:r>
            <a:r>
              <a:rPr lang="ar-SA" sz="2000" dirty="0" smtClean="0">
                <a:solidFill>
                  <a:prstClr val="black"/>
                </a:solidFill>
                <a:cs typeface="Akhbar MT" pitchFamily="2" charset="-78"/>
              </a:rPr>
              <a:t> حماد وخلف من نحل شعر الرجل غيرة ويزيد في الاشعار وحرص الاعاجم مثلهما؟</a:t>
            </a:r>
          </a:p>
          <a:p>
            <a:r>
              <a:rPr lang="ar-SA" sz="2000" dirty="0" smtClean="0">
                <a:solidFill>
                  <a:prstClr val="black"/>
                </a:solidFill>
                <a:cs typeface="Akhbar MT" pitchFamily="2" charset="-78"/>
              </a:rPr>
              <a:t>اظهار مقدرتهم امام العرب في نظم القصائد والمقطوعات تفوق في رجلتها تلك التي </a:t>
            </a:r>
            <a:r>
              <a:rPr lang="ar-SA" sz="2000" dirty="0" err="1" smtClean="0">
                <a:solidFill>
                  <a:prstClr val="black"/>
                </a:solidFill>
                <a:cs typeface="Akhbar MT" pitchFamily="2" charset="-78"/>
              </a:rPr>
              <a:t>ارتجلها</a:t>
            </a:r>
            <a:r>
              <a:rPr lang="ar-SA" sz="2000" dirty="0">
                <a:solidFill>
                  <a:prstClr val="black"/>
                </a:solidFill>
                <a:cs typeface="Akhbar MT" pitchFamily="2" charset="-78"/>
              </a:rPr>
              <a:t> </a:t>
            </a:r>
            <a:r>
              <a:rPr lang="ar-SA" sz="2000" dirty="0" smtClean="0">
                <a:solidFill>
                  <a:prstClr val="black"/>
                </a:solidFill>
                <a:cs typeface="Akhbar MT" pitchFamily="2" charset="-78"/>
              </a:rPr>
              <a:t>العرب الجاهليون.</a:t>
            </a:r>
          </a:p>
          <a:p>
            <a:r>
              <a:rPr lang="ar-SA" sz="2000" dirty="0" smtClean="0">
                <a:solidFill>
                  <a:prstClr val="black"/>
                </a:solidFill>
                <a:cs typeface="Akhbar MT" pitchFamily="2" charset="-78"/>
              </a:rPr>
              <a:t>واصبح جمع النصوص الشعرية مبلغ شك.</a:t>
            </a:r>
          </a:p>
          <a:p>
            <a:endParaRPr lang="ar-SA" sz="2000" dirty="0">
              <a:solidFill>
                <a:prstClr val="black"/>
              </a:solidFill>
              <a:cs typeface="Akhbar MT" pitchFamily="2" charset="-78"/>
            </a:endParaRPr>
          </a:p>
        </p:txBody>
      </p:sp>
    </p:spTree>
    <p:extLst>
      <p:ext uri="{BB962C8B-B14F-4D97-AF65-F5344CB8AC3E}">
        <p14:creationId xmlns:p14="http://schemas.microsoft.com/office/powerpoint/2010/main" val="30187173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txBox="1">
            <a:spLocks/>
          </p:cNvSpPr>
          <p:nvPr/>
        </p:nvSpPr>
        <p:spPr>
          <a:xfrm>
            <a:off x="179512" y="316247"/>
            <a:ext cx="8712968" cy="2824721"/>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1" anchor="ctr">
            <a:normAutofit fontScale="92500" lnSpcReduction="20000"/>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endParaRPr lang="ar-SA" sz="1800" b="1" u="sng" dirty="0" smtClean="0">
              <a:solidFill>
                <a:prstClr val="black"/>
              </a:solidFill>
            </a:endParaRPr>
          </a:p>
          <a:p>
            <a:endParaRPr lang="ar-SA" sz="1800" b="1" u="sng" dirty="0">
              <a:solidFill>
                <a:prstClr val="black"/>
              </a:solidFill>
            </a:endParaRPr>
          </a:p>
          <a:p>
            <a:r>
              <a:rPr lang="ar-SA" sz="1600" dirty="0" smtClean="0">
                <a:solidFill>
                  <a:prstClr val="black"/>
                </a:solidFill>
                <a:cs typeface="Akhbar MT" pitchFamily="2" charset="-78"/>
              </a:rPr>
              <a:t>الاستاذ العقاد ينكر التزييف </a:t>
            </a:r>
            <a:r>
              <a:rPr lang="ar-SA" sz="1600" dirty="0" err="1" smtClean="0">
                <a:solidFill>
                  <a:prstClr val="black"/>
                </a:solidFill>
                <a:cs typeface="Akhbar MT" pitchFamily="2" charset="-78"/>
              </a:rPr>
              <a:t>تماما,ويرى</a:t>
            </a:r>
            <a:r>
              <a:rPr lang="ar-SA" sz="1600" dirty="0" smtClean="0">
                <a:solidFill>
                  <a:prstClr val="black"/>
                </a:solidFill>
                <a:cs typeface="Akhbar MT" pitchFamily="2" charset="-78"/>
              </a:rPr>
              <a:t> انه من قارئ </a:t>
            </a:r>
            <a:r>
              <a:rPr lang="ar-SA" sz="1600" dirty="0" err="1" smtClean="0">
                <a:solidFill>
                  <a:prstClr val="black"/>
                </a:solidFill>
                <a:cs typeface="Akhbar MT" pitchFamily="2" charset="-78"/>
              </a:rPr>
              <a:t>الاداب</a:t>
            </a:r>
            <a:r>
              <a:rPr lang="ar-SA" sz="1600" dirty="0" smtClean="0">
                <a:solidFill>
                  <a:prstClr val="black"/>
                </a:solidFill>
                <a:cs typeface="Akhbar MT" pitchFamily="2" charset="-78"/>
              </a:rPr>
              <a:t> من يسيغ القول بوجود طائفة من الرواة يلفقون في اشعار الجاهلية, كما وصلت الينا ويفلحون في ذلك التلفيق, اذا معنى ذلك :</a:t>
            </a:r>
          </a:p>
          <a:p>
            <a:endParaRPr lang="ar-SA" sz="1600" dirty="0" smtClean="0">
              <a:solidFill>
                <a:prstClr val="black"/>
              </a:solidFill>
              <a:cs typeface="Akhbar MT" pitchFamily="2" charset="-78"/>
            </a:endParaRPr>
          </a:p>
          <a:p>
            <a:r>
              <a:rPr lang="ar-SA" sz="1600" dirty="0" smtClean="0">
                <a:solidFill>
                  <a:prstClr val="black"/>
                </a:solidFill>
                <a:cs typeface="Akhbar MT" pitchFamily="2" charset="-78"/>
              </a:rPr>
              <a:t>اولا: ان هؤلاء الرواة  قد بلغوا من الشاعرية ذروتها التي بلغها(</a:t>
            </a:r>
            <a:r>
              <a:rPr lang="ar-SA" sz="1600" dirty="0" err="1" smtClean="0">
                <a:solidFill>
                  <a:prstClr val="black"/>
                </a:solidFill>
                <a:cs typeface="Akhbar MT" pitchFamily="2" charset="-78"/>
              </a:rPr>
              <a:t>امرىء</a:t>
            </a:r>
            <a:r>
              <a:rPr lang="ar-SA" sz="1600" dirty="0" smtClean="0">
                <a:solidFill>
                  <a:prstClr val="black"/>
                </a:solidFill>
                <a:cs typeface="Akhbar MT" pitchFamily="2" charset="-78"/>
              </a:rPr>
              <a:t> القيس)+(النابغة)+ (طرفة)+(عنترة)+ (زهير) وغيرهم من فحول الشعر في الجاهلية.</a:t>
            </a:r>
          </a:p>
          <a:p>
            <a:endParaRPr lang="ar-SA" sz="1600" dirty="0">
              <a:solidFill>
                <a:prstClr val="black"/>
              </a:solidFill>
              <a:cs typeface="Akhbar MT" pitchFamily="2" charset="-78"/>
            </a:endParaRPr>
          </a:p>
          <a:p>
            <a:endParaRPr lang="ar-SA" sz="1600" dirty="0" smtClean="0">
              <a:solidFill>
                <a:prstClr val="black"/>
              </a:solidFill>
              <a:cs typeface="Akhbar MT" pitchFamily="2" charset="-78"/>
            </a:endParaRPr>
          </a:p>
          <a:p>
            <a:r>
              <a:rPr lang="ar-SA" sz="1600" dirty="0" smtClean="0">
                <a:solidFill>
                  <a:prstClr val="black"/>
                </a:solidFill>
                <a:cs typeface="Akhbar MT" pitchFamily="2" charset="-78"/>
              </a:rPr>
              <a:t>ثانيا: انهم مقتدرون على توزيع الاساليب على حسب الامزجة والاعمار والملكات الادبية فينظمون </a:t>
            </a:r>
            <a:r>
              <a:rPr lang="ar-SA" sz="1600" dirty="0">
                <a:solidFill>
                  <a:prstClr val="black"/>
                </a:solidFill>
                <a:cs typeface="Akhbar MT" pitchFamily="2" charset="-78"/>
              </a:rPr>
              <a:t>(</a:t>
            </a:r>
            <a:r>
              <a:rPr lang="ar-SA" sz="1600" dirty="0" smtClean="0">
                <a:solidFill>
                  <a:prstClr val="black"/>
                </a:solidFill>
                <a:cs typeface="Akhbar MT" pitchFamily="2" charset="-78"/>
              </a:rPr>
              <a:t>بمزاج الشاب طرفة)+ </a:t>
            </a:r>
            <a:r>
              <a:rPr lang="ar-SA" sz="1600" dirty="0">
                <a:solidFill>
                  <a:prstClr val="black"/>
                </a:solidFill>
                <a:cs typeface="Akhbar MT" pitchFamily="2" charset="-78"/>
              </a:rPr>
              <a:t>(</a:t>
            </a:r>
            <a:r>
              <a:rPr lang="ar-SA" sz="1600" dirty="0" smtClean="0">
                <a:solidFill>
                  <a:prstClr val="black"/>
                </a:solidFill>
                <a:cs typeface="Akhbar MT" pitchFamily="2" charset="-78"/>
              </a:rPr>
              <a:t>مزاج </a:t>
            </a:r>
            <a:r>
              <a:rPr lang="ar-SA" sz="1600" dirty="0" smtClean="0">
                <a:solidFill>
                  <a:prstClr val="black"/>
                </a:solidFill>
                <a:cs typeface="Akhbar MT" pitchFamily="2" charset="-78"/>
              </a:rPr>
              <a:t>الشيخ زهير</a:t>
            </a:r>
            <a:r>
              <a:rPr lang="ar-SA" sz="1600" dirty="0" smtClean="0">
                <a:solidFill>
                  <a:prstClr val="black"/>
                </a:solidFill>
                <a:cs typeface="Akhbar MT" pitchFamily="2" charset="-78"/>
              </a:rPr>
              <a:t>)+ (مزاج العربيد الغزل </a:t>
            </a:r>
            <a:r>
              <a:rPr lang="ar-SA" sz="1600" dirty="0" err="1" smtClean="0">
                <a:solidFill>
                  <a:prstClr val="black"/>
                </a:solidFill>
                <a:cs typeface="Akhbar MT" pitchFamily="2" charset="-78"/>
              </a:rPr>
              <a:t>امرىء</a:t>
            </a:r>
            <a:r>
              <a:rPr lang="ar-SA" sz="1600" dirty="0" smtClean="0">
                <a:solidFill>
                  <a:prstClr val="black"/>
                </a:solidFill>
                <a:cs typeface="Akhbar MT" pitchFamily="2" charset="-78"/>
              </a:rPr>
              <a:t> القيس)+ (مزاج الفارس المقدام عنترة بن شداد)يتحرون لكل واحد مناسباته النفسية </a:t>
            </a:r>
            <a:r>
              <a:rPr lang="ar-SA" sz="1600" dirty="0" err="1" smtClean="0">
                <a:solidFill>
                  <a:prstClr val="black"/>
                </a:solidFill>
                <a:cs typeface="Akhbar MT" pitchFamily="2" charset="-78"/>
              </a:rPr>
              <a:t>والتاريخيه,يجمعون</a:t>
            </a:r>
            <a:r>
              <a:rPr lang="ar-SA" sz="1600" dirty="0" smtClean="0">
                <a:solidFill>
                  <a:prstClr val="black"/>
                </a:solidFill>
                <a:cs typeface="Akhbar MT" pitchFamily="2" charset="-78"/>
              </a:rPr>
              <a:t> له القصائد على نمط </a:t>
            </a:r>
            <a:r>
              <a:rPr lang="ar-SA" sz="1600" dirty="0" err="1" smtClean="0">
                <a:solidFill>
                  <a:prstClr val="black"/>
                </a:solidFill>
                <a:cs typeface="Akhbar MT" pitchFamily="2" charset="-78"/>
              </a:rPr>
              <a:t>واحدفي</a:t>
            </a:r>
            <a:r>
              <a:rPr lang="ar-SA" sz="1600" dirty="0" smtClean="0">
                <a:solidFill>
                  <a:prstClr val="black"/>
                </a:solidFill>
                <a:cs typeface="Akhbar MT" pitchFamily="2" charset="-78"/>
              </a:rPr>
              <a:t> الديوان الذي نسبت الية .</a:t>
            </a:r>
          </a:p>
          <a:p>
            <a:endParaRPr lang="ar-SA" sz="1600" dirty="0">
              <a:solidFill>
                <a:prstClr val="black"/>
              </a:solidFill>
              <a:cs typeface="Akhbar MT" pitchFamily="2" charset="-78"/>
            </a:endParaRPr>
          </a:p>
          <a:p>
            <a:r>
              <a:rPr lang="ar-SA" sz="1600" dirty="0" smtClean="0">
                <a:solidFill>
                  <a:prstClr val="black"/>
                </a:solidFill>
                <a:cs typeface="Akhbar MT" pitchFamily="2" charset="-78"/>
              </a:rPr>
              <a:t>ثالثا: ان </a:t>
            </a:r>
            <a:r>
              <a:rPr lang="ar-SA" sz="1600" dirty="0" err="1" smtClean="0">
                <a:solidFill>
                  <a:prstClr val="black"/>
                </a:solidFill>
                <a:cs typeface="Akhbar MT" pitchFamily="2" charset="-78"/>
              </a:rPr>
              <a:t>هذة</a:t>
            </a:r>
            <a:r>
              <a:rPr lang="ar-SA" sz="1600" dirty="0" smtClean="0">
                <a:solidFill>
                  <a:prstClr val="black"/>
                </a:solidFill>
                <a:cs typeface="Akhbar MT" pitchFamily="2" charset="-78"/>
              </a:rPr>
              <a:t> القدرة توجد عند </a:t>
            </a:r>
            <a:r>
              <a:rPr lang="ar-SA" sz="1600" dirty="0" err="1" smtClean="0">
                <a:solidFill>
                  <a:prstClr val="black"/>
                </a:solidFill>
                <a:cs typeface="Akhbar MT" pitchFamily="2" charset="-78"/>
              </a:rPr>
              <a:t>الرواةء</a:t>
            </a:r>
            <a:r>
              <a:rPr lang="ar-SA" sz="1600" dirty="0" smtClean="0">
                <a:solidFill>
                  <a:prstClr val="black"/>
                </a:solidFill>
                <a:cs typeface="Akhbar MT" pitchFamily="2" charset="-78"/>
              </a:rPr>
              <a:t>  ولا توجد عند احد من </a:t>
            </a:r>
            <a:r>
              <a:rPr lang="ar-SA" sz="1600" dirty="0" err="1" smtClean="0">
                <a:solidFill>
                  <a:prstClr val="black"/>
                </a:solidFill>
                <a:cs typeface="Akhbar MT" pitchFamily="2" charset="-78"/>
              </a:rPr>
              <a:t>الشعراء,افراط</a:t>
            </a:r>
            <a:r>
              <a:rPr lang="ar-SA" sz="1600" dirty="0" smtClean="0">
                <a:solidFill>
                  <a:prstClr val="black"/>
                </a:solidFill>
                <a:cs typeface="Akhbar MT" pitchFamily="2" charset="-78"/>
              </a:rPr>
              <a:t> الرواة سمعتها, وهم على هذا  العلم بقيمة الشعر الاصيل, </a:t>
            </a:r>
            <a:r>
              <a:rPr lang="ar-SA" sz="1600" dirty="0" err="1" smtClean="0">
                <a:solidFill>
                  <a:prstClr val="black"/>
                </a:solidFill>
                <a:cs typeface="Akhbar MT" pitchFamily="2" charset="-78"/>
              </a:rPr>
              <a:t>ومامن</a:t>
            </a:r>
            <a:r>
              <a:rPr lang="ar-SA" sz="1600" dirty="0" smtClean="0">
                <a:solidFill>
                  <a:prstClr val="black"/>
                </a:solidFill>
                <a:cs typeface="Akhbar MT" pitchFamily="2" charset="-78"/>
              </a:rPr>
              <a:t> ناقد يسيغ هذا الفرض </a:t>
            </a:r>
            <a:r>
              <a:rPr lang="ar-SA" sz="1600" dirty="0" err="1" smtClean="0">
                <a:solidFill>
                  <a:prstClr val="black"/>
                </a:solidFill>
                <a:cs typeface="Akhbar MT" pitchFamily="2" charset="-78"/>
              </a:rPr>
              <a:t>ببرهان,فضلا</a:t>
            </a:r>
            <a:r>
              <a:rPr lang="ar-SA" sz="1600" dirty="0" smtClean="0">
                <a:solidFill>
                  <a:prstClr val="black"/>
                </a:solidFill>
                <a:cs typeface="Akhbar MT" pitchFamily="2" charset="-78"/>
              </a:rPr>
              <a:t> عن </a:t>
            </a:r>
            <a:r>
              <a:rPr lang="ar-SA" sz="1600" dirty="0" err="1" smtClean="0">
                <a:solidFill>
                  <a:prstClr val="black"/>
                </a:solidFill>
                <a:cs typeface="Akhbar MT" pitchFamily="2" charset="-78"/>
              </a:rPr>
              <a:t>اساغتة</a:t>
            </a:r>
            <a:r>
              <a:rPr lang="ar-SA" sz="1600" dirty="0" smtClean="0">
                <a:solidFill>
                  <a:prstClr val="black"/>
                </a:solidFill>
                <a:cs typeface="Akhbar MT" pitchFamily="2" charset="-78"/>
              </a:rPr>
              <a:t> بغير برهان ولغير سبب الامن يتوهم ويعزز التوهم </a:t>
            </a:r>
            <a:r>
              <a:rPr lang="ar-SA" sz="1600" dirty="0" err="1" smtClean="0">
                <a:solidFill>
                  <a:prstClr val="black"/>
                </a:solidFill>
                <a:cs typeface="Akhbar MT" pitchFamily="2" charset="-78"/>
              </a:rPr>
              <a:t>بالتخمين,وان</a:t>
            </a:r>
            <a:r>
              <a:rPr lang="ar-SA" sz="1600" dirty="0" smtClean="0">
                <a:solidFill>
                  <a:prstClr val="black"/>
                </a:solidFill>
                <a:cs typeface="Akhbar MT" pitchFamily="2" charset="-78"/>
              </a:rPr>
              <a:t> تصديق النقائض في الجاهلية جميعا </a:t>
            </a:r>
            <a:r>
              <a:rPr lang="ar-SA" sz="1600" dirty="0" err="1" smtClean="0">
                <a:solidFill>
                  <a:prstClr val="black"/>
                </a:solidFill>
                <a:cs typeface="Akhbar MT" pitchFamily="2" charset="-78"/>
              </a:rPr>
              <a:t>لاهون</a:t>
            </a:r>
            <a:r>
              <a:rPr lang="ar-SA" sz="1600" dirty="0" smtClean="0">
                <a:solidFill>
                  <a:prstClr val="black"/>
                </a:solidFill>
                <a:cs typeface="Akhbar MT" pitchFamily="2" charset="-78"/>
              </a:rPr>
              <a:t> من تصديق هذي النقيضة التي يضيق بها الحس, ويضيق بها الخيال.</a:t>
            </a:r>
            <a:endParaRPr lang="ar-SA" sz="1600" dirty="0">
              <a:solidFill>
                <a:prstClr val="black"/>
              </a:solidFill>
              <a:cs typeface="Akhbar MT" pitchFamily="2" charset="-78"/>
            </a:endParaRPr>
          </a:p>
        </p:txBody>
      </p:sp>
      <p:sp>
        <p:nvSpPr>
          <p:cNvPr id="4" name="عنوان 1"/>
          <p:cNvSpPr txBox="1">
            <a:spLocks/>
          </p:cNvSpPr>
          <p:nvPr/>
        </p:nvSpPr>
        <p:spPr>
          <a:xfrm>
            <a:off x="179512" y="3501008"/>
            <a:ext cx="8712968" cy="2824721"/>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1" anchor="ctr">
            <a:normAutofit/>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endParaRPr lang="ar-SA" sz="1800" b="1" u="sng" dirty="0" smtClean="0">
              <a:solidFill>
                <a:prstClr val="black"/>
              </a:solidFill>
            </a:endParaRPr>
          </a:p>
          <a:p>
            <a:endParaRPr lang="ar-SA" sz="1800" b="1" u="sng" dirty="0">
              <a:solidFill>
                <a:prstClr val="black"/>
              </a:solidFill>
            </a:endParaRPr>
          </a:p>
          <a:p>
            <a:r>
              <a:rPr lang="ar-SA" sz="1600" dirty="0" smtClean="0">
                <a:solidFill>
                  <a:prstClr val="black"/>
                </a:solidFill>
                <a:cs typeface="Akhbar MT" pitchFamily="2" charset="-78"/>
              </a:rPr>
              <a:t>ان هنالك اشارات الى جمع قديم للشعر , هنالك روية حماد التي تذهب الى ان ملك الحيرة (النعمان بن المنذر) امر فنسخت له اشعار العرب ,وان (المختار بن ابي عبيد الثقفي) قد اكتشفها في قصر النعمان , وان الفرزدق كان يملك ديوان الشاعر (زهير بن ابي سلمى).</a:t>
            </a:r>
          </a:p>
          <a:p>
            <a:endParaRPr lang="ar-SA" sz="1600" dirty="0">
              <a:solidFill>
                <a:prstClr val="black"/>
              </a:solidFill>
              <a:cs typeface="Akhbar MT" pitchFamily="2" charset="-78"/>
            </a:endParaRPr>
          </a:p>
          <a:p>
            <a:r>
              <a:rPr lang="ar-SA" sz="1600" dirty="0" smtClean="0">
                <a:solidFill>
                  <a:prstClr val="black"/>
                </a:solidFill>
                <a:cs typeface="Akhbar MT" pitchFamily="2" charset="-78"/>
              </a:rPr>
              <a:t>للشعر وجهان  احدهما ان الشعر المزيف يصح ان يكون ممثلا للحياة العقلية الجاهلية كيف ذلك:</a:t>
            </a:r>
          </a:p>
          <a:p>
            <a:r>
              <a:rPr lang="ar-SA" sz="1600" dirty="0" smtClean="0">
                <a:solidFill>
                  <a:prstClr val="black"/>
                </a:solidFill>
                <a:cs typeface="Akhbar MT" pitchFamily="2" charset="-78"/>
              </a:rPr>
              <a:t>1-  اذا كان المزيف عالما بفنون الشعر ,خبيرا </a:t>
            </a:r>
            <a:r>
              <a:rPr lang="ar-SA" sz="1600" dirty="0" err="1" smtClean="0">
                <a:solidFill>
                  <a:prstClr val="black"/>
                </a:solidFill>
                <a:cs typeface="Akhbar MT" pitchFamily="2" charset="-78"/>
              </a:rPr>
              <a:t>باسالييبه</a:t>
            </a:r>
            <a:r>
              <a:rPr lang="ar-SA" sz="1600" dirty="0" smtClean="0">
                <a:solidFill>
                  <a:prstClr val="black"/>
                </a:solidFill>
                <a:cs typeface="Akhbar MT" pitchFamily="2" charset="-78"/>
              </a:rPr>
              <a:t>, عندها نستطيع ان نتقابل الشعر الجاهلي كله الثابت والمشكوك </a:t>
            </a:r>
            <a:r>
              <a:rPr lang="ar-SA" sz="1600" dirty="0" err="1" smtClean="0">
                <a:solidFill>
                  <a:prstClr val="black"/>
                </a:solidFill>
                <a:cs typeface="Akhbar MT" pitchFamily="2" charset="-78"/>
              </a:rPr>
              <a:t>فية</a:t>
            </a:r>
            <a:r>
              <a:rPr lang="ar-SA" sz="1600" dirty="0" smtClean="0">
                <a:solidFill>
                  <a:prstClr val="black"/>
                </a:solidFill>
                <a:cs typeface="Akhbar MT" pitchFamily="2" charset="-78"/>
              </a:rPr>
              <a:t>  على انه مصادر من الحياة لجاهلية  عللي:</a:t>
            </a:r>
          </a:p>
          <a:p>
            <a:r>
              <a:rPr lang="ar-SA" sz="1600" dirty="0" smtClean="0">
                <a:solidFill>
                  <a:prstClr val="black"/>
                </a:solidFill>
                <a:cs typeface="Akhbar MT" pitchFamily="2" charset="-78"/>
              </a:rPr>
              <a:t>لان الذين وضعوا ذلك القدر من الشعر الجاهلي قد حرصوا على ان يقلدوا خصائص الجاهليين اللغوية و المعنوية, </a:t>
            </a:r>
            <a:r>
              <a:rPr lang="ar-SA" sz="1600" dirty="0" err="1" smtClean="0">
                <a:solidFill>
                  <a:prstClr val="black"/>
                </a:solidFill>
                <a:cs typeface="Akhbar MT" pitchFamily="2" charset="-78"/>
              </a:rPr>
              <a:t>والفظية</a:t>
            </a:r>
            <a:r>
              <a:rPr lang="ar-SA" sz="1600" dirty="0" smtClean="0">
                <a:solidFill>
                  <a:prstClr val="black"/>
                </a:solidFill>
                <a:cs typeface="Akhbar MT" pitchFamily="2" charset="-78"/>
              </a:rPr>
              <a:t> .</a:t>
            </a:r>
          </a:p>
          <a:p>
            <a:r>
              <a:rPr lang="ar-SA" sz="1600" dirty="0" smtClean="0">
                <a:solidFill>
                  <a:prstClr val="black"/>
                </a:solidFill>
                <a:cs typeface="Akhbar MT" pitchFamily="2" charset="-78"/>
              </a:rPr>
              <a:t>هكذا ظل الشعر المنحول  يدل على </a:t>
            </a:r>
            <a:r>
              <a:rPr lang="ar-SA" sz="1600" dirty="0" err="1" smtClean="0">
                <a:solidFill>
                  <a:prstClr val="black"/>
                </a:solidFill>
                <a:cs typeface="Akhbar MT" pitchFamily="2" charset="-78"/>
              </a:rPr>
              <a:t>مايدل</a:t>
            </a:r>
            <a:r>
              <a:rPr lang="ar-SA" sz="1600" dirty="0" smtClean="0">
                <a:solidFill>
                  <a:prstClr val="black"/>
                </a:solidFill>
                <a:cs typeface="Akhbar MT" pitchFamily="2" charset="-78"/>
              </a:rPr>
              <a:t> علية الشعر الثابت , من تصوير للحياة في بلاد العرب قبل الاسلام.</a:t>
            </a:r>
          </a:p>
        </p:txBody>
      </p:sp>
    </p:spTree>
    <p:extLst>
      <p:ext uri="{BB962C8B-B14F-4D97-AF65-F5344CB8AC3E}">
        <p14:creationId xmlns:p14="http://schemas.microsoft.com/office/powerpoint/2010/main" val="16572000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txBox="1">
            <a:spLocks/>
          </p:cNvSpPr>
          <p:nvPr/>
        </p:nvSpPr>
        <p:spPr>
          <a:xfrm>
            <a:off x="179512" y="157758"/>
            <a:ext cx="8712968" cy="511159"/>
          </a:xfrm>
          <a:prstGeom prst="rect">
            <a:avLst/>
          </a:prstGeom>
          <a:noFill/>
        </p:spPr>
        <p:style>
          <a:lnRef idx="1">
            <a:schemeClr val="accent3"/>
          </a:lnRef>
          <a:fillRef idx="2">
            <a:schemeClr val="accent3"/>
          </a:fillRef>
          <a:effectRef idx="1">
            <a:schemeClr val="accent3"/>
          </a:effectRef>
          <a:fontRef idx="minor">
            <a:schemeClr val="dk1"/>
          </a:fontRef>
        </p:style>
        <p:txBody>
          <a:bodyPr vert="horz" lIns="91440" tIns="45720" rIns="91440" bIns="45720" rtlCol="1" anchor="ctr">
            <a:normAutofit fontScale="25000" lnSpcReduction="20000"/>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endParaRPr lang="ar-SA" sz="2800" b="1" u="sng" dirty="0" smtClean="0">
              <a:solidFill>
                <a:prstClr val="black"/>
              </a:solidFill>
            </a:endParaRPr>
          </a:p>
          <a:p>
            <a:r>
              <a:rPr lang="ar-SA" sz="8600" b="1" u="sng" dirty="0" smtClean="0">
                <a:solidFill>
                  <a:prstClr val="black"/>
                </a:solidFill>
              </a:rPr>
              <a:t>كتب اللغة:</a:t>
            </a:r>
            <a:endParaRPr lang="ar-SA" sz="8600" b="1" u="sng" dirty="0">
              <a:solidFill>
                <a:prstClr val="black"/>
              </a:solidFill>
            </a:endParaRPr>
          </a:p>
        </p:txBody>
      </p:sp>
      <p:sp>
        <p:nvSpPr>
          <p:cNvPr id="4" name="عنوان 1"/>
          <p:cNvSpPr txBox="1">
            <a:spLocks/>
          </p:cNvSpPr>
          <p:nvPr/>
        </p:nvSpPr>
        <p:spPr>
          <a:xfrm>
            <a:off x="179512" y="1124744"/>
            <a:ext cx="8712968" cy="5200985"/>
          </a:xfrm>
          <a:prstGeom prst="rect">
            <a:avLst/>
          </a:prstGeom>
        </p:spPr>
        <p:style>
          <a:lnRef idx="1">
            <a:schemeClr val="dk1"/>
          </a:lnRef>
          <a:fillRef idx="2">
            <a:schemeClr val="dk1"/>
          </a:fillRef>
          <a:effectRef idx="1">
            <a:schemeClr val="dk1"/>
          </a:effectRef>
          <a:fontRef idx="minor">
            <a:schemeClr val="dk1"/>
          </a:fontRef>
        </p:style>
        <p:txBody>
          <a:bodyPr vert="horz" lIns="91440" tIns="45720" rIns="91440" bIns="45720" rtlCol="1" anchor="ctr">
            <a:normAutofit/>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ar-SA" sz="1800" b="1" u="sng" dirty="0" smtClean="0">
                <a:solidFill>
                  <a:prstClr val="black"/>
                </a:solidFill>
              </a:rPr>
              <a:t>اهمية كتب اللغة:</a:t>
            </a:r>
          </a:p>
          <a:p>
            <a:r>
              <a:rPr lang="ar-SA" sz="1800" dirty="0" smtClean="0">
                <a:solidFill>
                  <a:prstClr val="black"/>
                </a:solidFill>
              </a:rPr>
              <a:t>1- مصادر الحياة في الجاهلية (عللي) لان اللغة العربية التي نكتب بها وننظم انما هي من نتاج العصر الجاهلي.</a:t>
            </a:r>
          </a:p>
          <a:p>
            <a:r>
              <a:rPr lang="ar-SA" sz="1800" dirty="0" smtClean="0">
                <a:solidFill>
                  <a:prstClr val="black"/>
                </a:solidFill>
              </a:rPr>
              <a:t>2- تدل بمفرداتها على اوجه الحياة والحضارة الجاهلية .</a:t>
            </a:r>
          </a:p>
          <a:p>
            <a:r>
              <a:rPr lang="ar-SA" sz="1800" dirty="0" smtClean="0">
                <a:solidFill>
                  <a:prstClr val="black"/>
                </a:solidFill>
              </a:rPr>
              <a:t>3- ان القاموس العربي  ليس للمفردات اللغوية فقط بل يجمع المفردات اللغوية والمعارف الجغرافية والتاريخية والعلمية </a:t>
            </a:r>
            <a:r>
              <a:rPr lang="ar-SA" sz="1800" dirty="0" err="1" smtClean="0">
                <a:solidFill>
                  <a:prstClr val="black"/>
                </a:solidFill>
              </a:rPr>
              <a:t>والعلميه</a:t>
            </a:r>
            <a:r>
              <a:rPr lang="ar-SA" sz="1800" dirty="0" smtClean="0">
                <a:solidFill>
                  <a:prstClr val="black"/>
                </a:solidFill>
              </a:rPr>
              <a:t> </a:t>
            </a:r>
            <a:r>
              <a:rPr lang="ar-SA" sz="1800" dirty="0" err="1" smtClean="0">
                <a:solidFill>
                  <a:prstClr val="black"/>
                </a:solidFill>
              </a:rPr>
              <a:t>والفنيه</a:t>
            </a:r>
            <a:r>
              <a:rPr lang="ar-SA" sz="1800" dirty="0" smtClean="0">
                <a:solidFill>
                  <a:prstClr val="black"/>
                </a:solidFill>
              </a:rPr>
              <a:t> .</a:t>
            </a:r>
          </a:p>
          <a:p>
            <a:r>
              <a:rPr lang="ar-SA" sz="1800" dirty="0" smtClean="0">
                <a:solidFill>
                  <a:prstClr val="black"/>
                </a:solidFill>
              </a:rPr>
              <a:t>3- كتب اللغة ومعجمها مصادر مهمة للحياة في الجاهلية .</a:t>
            </a:r>
          </a:p>
          <a:p>
            <a:r>
              <a:rPr lang="ar-SA" sz="1800" dirty="0" smtClean="0">
                <a:solidFill>
                  <a:prstClr val="black"/>
                </a:solidFill>
              </a:rPr>
              <a:t>4- لم تظفر لغة من اللغات بما ظفرت به اللغة العربية  من ثراء المعاجم وتنوع في مناهجها وطرق تبويبها.</a:t>
            </a:r>
          </a:p>
          <a:p>
            <a:endParaRPr lang="ar-SA" sz="1800" dirty="0">
              <a:solidFill>
                <a:prstClr val="black"/>
              </a:solidFill>
            </a:endParaRPr>
          </a:p>
          <a:p>
            <a:r>
              <a:rPr lang="ar-SA" sz="1800" b="1" u="sng" dirty="0" smtClean="0">
                <a:solidFill>
                  <a:prstClr val="black"/>
                </a:solidFill>
              </a:rPr>
              <a:t>اهم قواميس العرب:</a:t>
            </a:r>
          </a:p>
          <a:p>
            <a:r>
              <a:rPr lang="ar-SA" sz="1800" dirty="0" smtClean="0">
                <a:solidFill>
                  <a:prstClr val="black"/>
                </a:solidFill>
              </a:rPr>
              <a:t>القاموس المحيط ---للفيروز ابادي.</a:t>
            </a:r>
          </a:p>
          <a:p>
            <a:endParaRPr lang="ar-SA" sz="1800" dirty="0">
              <a:solidFill>
                <a:prstClr val="black"/>
              </a:solidFill>
            </a:endParaRPr>
          </a:p>
          <a:p>
            <a:r>
              <a:rPr lang="ar-SA" sz="1800" dirty="0" smtClean="0">
                <a:solidFill>
                  <a:prstClr val="black"/>
                </a:solidFill>
              </a:rPr>
              <a:t>لسان العرب--- لابن منظور.</a:t>
            </a:r>
          </a:p>
          <a:p>
            <a:endParaRPr lang="ar-SA" sz="1800" dirty="0">
              <a:solidFill>
                <a:prstClr val="black"/>
              </a:solidFill>
            </a:endParaRPr>
          </a:p>
          <a:p>
            <a:r>
              <a:rPr lang="ar-SA" sz="1800" dirty="0" smtClean="0">
                <a:solidFill>
                  <a:prstClr val="black"/>
                </a:solidFill>
              </a:rPr>
              <a:t>تاج العروس------- للمرتضى الزبيدي .</a:t>
            </a:r>
          </a:p>
          <a:p>
            <a:endParaRPr lang="ar-SA" sz="1800" dirty="0">
              <a:solidFill>
                <a:prstClr val="black"/>
              </a:solidFill>
            </a:endParaRPr>
          </a:p>
          <a:p>
            <a:r>
              <a:rPr lang="ar-SA" sz="1800" dirty="0" smtClean="0">
                <a:solidFill>
                  <a:prstClr val="black"/>
                </a:solidFill>
              </a:rPr>
              <a:t>الصحاح ---- للجوهري.</a:t>
            </a:r>
          </a:p>
          <a:p>
            <a:endParaRPr lang="ar-SA" sz="1800" dirty="0" smtClean="0">
              <a:solidFill>
                <a:prstClr val="black"/>
              </a:solidFill>
            </a:endParaRPr>
          </a:p>
        </p:txBody>
      </p:sp>
    </p:spTree>
    <p:extLst>
      <p:ext uri="{BB962C8B-B14F-4D97-AF65-F5344CB8AC3E}">
        <p14:creationId xmlns:p14="http://schemas.microsoft.com/office/powerpoint/2010/main" val="42336581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62074"/>
          </a:xfrm>
        </p:spPr>
        <p:txBody>
          <a:bodyPr>
            <a:noAutofit/>
          </a:bodyPr>
          <a:lstStyle/>
          <a:p>
            <a:r>
              <a:rPr lang="ar-SA" sz="3200" dirty="0" smtClean="0">
                <a:cs typeface="Akhbar MT" pitchFamily="2" charset="-78"/>
              </a:rPr>
              <a:t>كتب التاريخ والجغرافيا:</a:t>
            </a:r>
            <a:endParaRPr lang="ar-SA" sz="3200" dirty="0">
              <a:cs typeface="Akhbar MT" pitchFamily="2" charset="-78"/>
            </a:endParaRPr>
          </a:p>
        </p:txBody>
      </p:sp>
      <p:sp>
        <p:nvSpPr>
          <p:cNvPr id="3" name="عنوان 1"/>
          <p:cNvSpPr txBox="1">
            <a:spLocks/>
          </p:cNvSpPr>
          <p:nvPr/>
        </p:nvSpPr>
        <p:spPr>
          <a:xfrm>
            <a:off x="179512" y="1124744"/>
            <a:ext cx="8712968" cy="5200985"/>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1" anchor="ctr">
            <a:normAutofit/>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285750" indent="-285750" algn="r">
              <a:buFont typeface="Wingdings" panose="05000000000000000000" pitchFamily="2" charset="2"/>
              <a:buChar char="ü"/>
            </a:pPr>
            <a:r>
              <a:rPr lang="ar-SA" sz="1800" dirty="0" smtClean="0">
                <a:solidFill>
                  <a:prstClr val="black"/>
                </a:solidFill>
              </a:rPr>
              <a:t>من الامور الغريبة ان المؤرخين الاسلاميين قد انصرفوا عن تدوين التاريخ الجاهلي ولاسيما القديم منه وحين فعلوا لم تكن كتابتهم </a:t>
            </a:r>
            <a:r>
              <a:rPr lang="ar-SA" sz="1800" dirty="0" err="1" smtClean="0">
                <a:solidFill>
                  <a:prstClr val="black"/>
                </a:solidFill>
              </a:rPr>
              <a:t>الامقدمات</a:t>
            </a:r>
            <a:r>
              <a:rPr lang="ar-SA" sz="1800" dirty="0" smtClean="0">
                <a:solidFill>
                  <a:prstClr val="black"/>
                </a:solidFill>
              </a:rPr>
              <a:t> لتواريخهم المفصلة  والدقيقة  للعصر الاسلامي لم تكن دقيقة </a:t>
            </a:r>
            <a:r>
              <a:rPr lang="ar-SA" sz="1800" dirty="0" smtClean="0">
                <a:solidFill>
                  <a:prstClr val="black"/>
                </a:solidFill>
              </a:rPr>
              <a:t>ومفصلة(عللي)</a:t>
            </a:r>
          </a:p>
          <a:p>
            <a:pPr algn="r"/>
            <a:r>
              <a:rPr lang="ar-SA" sz="1800" dirty="0" smtClean="0">
                <a:solidFill>
                  <a:prstClr val="black"/>
                </a:solidFill>
              </a:rPr>
              <a:t>لانهم لم </a:t>
            </a:r>
            <a:r>
              <a:rPr lang="ar-SA" sz="1800" dirty="0" err="1" smtClean="0">
                <a:solidFill>
                  <a:prstClr val="black"/>
                </a:solidFill>
              </a:rPr>
              <a:t>يعتمدوافيها</a:t>
            </a:r>
            <a:r>
              <a:rPr lang="ar-SA" sz="1800" dirty="0" smtClean="0">
                <a:solidFill>
                  <a:prstClr val="black"/>
                </a:solidFill>
              </a:rPr>
              <a:t> على سند مدرن, او </a:t>
            </a:r>
            <a:r>
              <a:rPr lang="ar-SA" sz="1800" dirty="0" err="1" smtClean="0">
                <a:solidFill>
                  <a:prstClr val="black"/>
                </a:solidFill>
              </a:rPr>
              <a:t>ياخذوها</a:t>
            </a:r>
            <a:r>
              <a:rPr lang="ar-SA" sz="1800" dirty="0" smtClean="0">
                <a:solidFill>
                  <a:prstClr val="black"/>
                </a:solidFill>
              </a:rPr>
              <a:t> من نص مكتوب وذلك بسبب:</a:t>
            </a:r>
          </a:p>
          <a:p>
            <a:pPr algn="r"/>
            <a:r>
              <a:rPr lang="ar-SA" sz="1800" dirty="0" smtClean="0">
                <a:solidFill>
                  <a:prstClr val="black"/>
                </a:solidFill>
              </a:rPr>
              <a:t>1- عمادهم في ذلك افواه الرجال, وهو امر </a:t>
            </a:r>
            <a:r>
              <a:rPr lang="ar-SA" sz="1800" dirty="0" err="1" smtClean="0">
                <a:solidFill>
                  <a:prstClr val="black"/>
                </a:solidFill>
              </a:rPr>
              <a:t>لايمكن</a:t>
            </a:r>
            <a:r>
              <a:rPr lang="ar-SA" sz="1800" dirty="0" smtClean="0">
                <a:solidFill>
                  <a:prstClr val="black"/>
                </a:solidFill>
              </a:rPr>
              <a:t> الاطمئنان الية.</a:t>
            </a:r>
          </a:p>
          <a:p>
            <a:pPr algn="r"/>
            <a:r>
              <a:rPr lang="ar-SA" sz="1800" dirty="0" smtClean="0">
                <a:solidFill>
                  <a:prstClr val="black"/>
                </a:solidFill>
              </a:rPr>
              <a:t>2- ان رواة الاخبار, حتى اذا </a:t>
            </a:r>
            <a:r>
              <a:rPr lang="ar-SA" sz="1800" dirty="0" err="1" smtClean="0">
                <a:solidFill>
                  <a:prstClr val="black"/>
                </a:solidFill>
              </a:rPr>
              <a:t>اذا</a:t>
            </a:r>
            <a:r>
              <a:rPr lang="ar-SA" sz="1800" dirty="0" smtClean="0">
                <a:solidFill>
                  <a:prstClr val="black"/>
                </a:solidFill>
              </a:rPr>
              <a:t> كانوا بعيدين عن الميول والاهواء, وان كانوا اصحاب الملكات التي تستطيع التميز بين الغث </a:t>
            </a:r>
            <a:r>
              <a:rPr lang="ar-SA" sz="1800" dirty="0" err="1" smtClean="0">
                <a:solidFill>
                  <a:prstClr val="black"/>
                </a:solidFill>
              </a:rPr>
              <a:t>والسمين,وان</a:t>
            </a:r>
            <a:r>
              <a:rPr lang="ar-SA" sz="1800" dirty="0" smtClean="0">
                <a:solidFill>
                  <a:prstClr val="black"/>
                </a:solidFill>
              </a:rPr>
              <a:t> للذكرة </a:t>
            </a:r>
            <a:r>
              <a:rPr lang="ar-SA" sz="1800" dirty="0" err="1" smtClean="0">
                <a:solidFill>
                  <a:prstClr val="black"/>
                </a:solidFill>
              </a:rPr>
              <a:t>امادا</a:t>
            </a:r>
            <a:r>
              <a:rPr lang="ar-SA" sz="1800" dirty="0" smtClean="0">
                <a:solidFill>
                  <a:prstClr val="black"/>
                </a:solidFill>
              </a:rPr>
              <a:t> </a:t>
            </a:r>
            <a:r>
              <a:rPr lang="ar-SA" sz="1800" dirty="0" err="1" smtClean="0">
                <a:solidFill>
                  <a:prstClr val="black"/>
                </a:solidFill>
              </a:rPr>
              <a:t>لاتستطيع</a:t>
            </a:r>
            <a:r>
              <a:rPr lang="ar-SA" sz="1800" dirty="0" smtClean="0">
                <a:solidFill>
                  <a:prstClr val="black"/>
                </a:solidFill>
              </a:rPr>
              <a:t> تجاوزها.</a:t>
            </a:r>
          </a:p>
          <a:p>
            <a:pPr algn="r"/>
            <a:endParaRPr lang="ar-SA" sz="1800" dirty="0">
              <a:solidFill>
                <a:prstClr val="black"/>
              </a:solidFill>
            </a:endParaRPr>
          </a:p>
          <a:p>
            <a:pPr algn="r"/>
            <a:endParaRPr lang="ar-SA" sz="1800" dirty="0" smtClean="0">
              <a:solidFill>
                <a:prstClr val="black"/>
              </a:solidFill>
            </a:endParaRPr>
          </a:p>
          <a:p>
            <a:pPr marL="285750" indent="-285750" algn="r">
              <a:buFont typeface="Wingdings" panose="05000000000000000000" pitchFamily="2" charset="2"/>
              <a:buChar char="ü"/>
            </a:pPr>
            <a:r>
              <a:rPr lang="ar-SA" sz="1800" dirty="0" smtClean="0">
                <a:solidFill>
                  <a:prstClr val="black"/>
                </a:solidFill>
              </a:rPr>
              <a:t>تحدث اهل الاخبار عن كثير من </a:t>
            </a:r>
            <a:r>
              <a:rPr lang="ar-SA" sz="1800" dirty="0" err="1" smtClean="0">
                <a:solidFill>
                  <a:prstClr val="black"/>
                </a:solidFill>
              </a:rPr>
              <a:t>الموضيع</a:t>
            </a:r>
            <a:r>
              <a:rPr lang="ar-SA" sz="1800" dirty="0" smtClean="0">
                <a:solidFill>
                  <a:prstClr val="black"/>
                </a:solidFill>
              </a:rPr>
              <a:t> مثل:</a:t>
            </a:r>
          </a:p>
          <a:p>
            <a:pPr algn="r"/>
            <a:r>
              <a:rPr lang="ar-SA" sz="1800" dirty="0" smtClean="0">
                <a:solidFill>
                  <a:prstClr val="black"/>
                </a:solidFill>
              </a:rPr>
              <a:t>1- الامم البائدة,(عاد +</a:t>
            </a:r>
            <a:r>
              <a:rPr lang="ar-SA" sz="1800" dirty="0" err="1" smtClean="0">
                <a:solidFill>
                  <a:prstClr val="black"/>
                </a:solidFill>
              </a:rPr>
              <a:t>ثمود+طسم+جديس</a:t>
            </a:r>
            <a:r>
              <a:rPr lang="ar-SA" sz="1800" dirty="0" smtClean="0">
                <a:solidFill>
                  <a:prstClr val="black"/>
                </a:solidFill>
              </a:rPr>
              <a:t>+ جرهم) وغيرهم.</a:t>
            </a:r>
          </a:p>
          <a:p>
            <a:pPr algn="r"/>
            <a:r>
              <a:rPr lang="ar-SA" sz="1800" dirty="0" smtClean="0">
                <a:solidFill>
                  <a:prstClr val="black"/>
                </a:solidFill>
              </a:rPr>
              <a:t>2- المباني القديمة.</a:t>
            </a:r>
          </a:p>
          <a:p>
            <a:pPr algn="r"/>
            <a:r>
              <a:rPr lang="ar-SA" sz="1800" dirty="0" smtClean="0">
                <a:solidFill>
                  <a:prstClr val="black"/>
                </a:solidFill>
              </a:rPr>
              <a:t>3- جن سليمان واسلحته.</a:t>
            </a:r>
          </a:p>
          <a:p>
            <a:pPr algn="r"/>
            <a:r>
              <a:rPr lang="ar-SA" sz="1800" dirty="0" smtClean="0">
                <a:solidFill>
                  <a:prstClr val="black"/>
                </a:solidFill>
              </a:rPr>
              <a:t>4- رووا شعرا ونثرا نسبوه الى الامم </a:t>
            </a:r>
            <a:r>
              <a:rPr lang="ar-SA" sz="1800" dirty="0" err="1" smtClean="0">
                <a:solidFill>
                  <a:prstClr val="black"/>
                </a:solidFill>
              </a:rPr>
              <a:t>المذكورة+التبابعة</a:t>
            </a:r>
            <a:r>
              <a:rPr lang="ar-SA" sz="1800" dirty="0" smtClean="0">
                <a:solidFill>
                  <a:prstClr val="black"/>
                </a:solidFill>
              </a:rPr>
              <a:t>.</a:t>
            </a:r>
          </a:p>
          <a:p>
            <a:pPr algn="r"/>
            <a:r>
              <a:rPr lang="ar-SA" sz="1800" dirty="0" smtClean="0">
                <a:solidFill>
                  <a:prstClr val="black"/>
                </a:solidFill>
              </a:rPr>
              <a:t>5- نسبوا شعرا الى ادم وزعموا انه قاله على ولده واسف على فقده.</a:t>
            </a:r>
          </a:p>
          <a:p>
            <a:pPr algn="r"/>
            <a:r>
              <a:rPr lang="ar-SA" sz="1800" dirty="0" smtClean="0">
                <a:solidFill>
                  <a:prstClr val="black"/>
                </a:solidFill>
              </a:rPr>
              <a:t>6- نسبوا شعرا الى </a:t>
            </a:r>
            <a:r>
              <a:rPr lang="ar-SA" sz="1800" dirty="0" err="1" smtClean="0">
                <a:solidFill>
                  <a:prstClr val="black"/>
                </a:solidFill>
              </a:rPr>
              <a:t>ابليس,قالوا</a:t>
            </a:r>
            <a:r>
              <a:rPr lang="ar-SA" sz="1800" dirty="0" smtClean="0">
                <a:solidFill>
                  <a:prstClr val="black"/>
                </a:solidFill>
              </a:rPr>
              <a:t> انه نظمه في الرد على شعر ادم </a:t>
            </a:r>
            <a:r>
              <a:rPr lang="ar-SA" sz="1800" dirty="0" err="1" smtClean="0">
                <a:solidFill>
                  <a:prstClr val="black"/>
                </a:solidFill>
              </a:rPr>
              <a:t>المذكور,وانه</a:t>
            </a:r>
            <a:r>
              <a:rPr lang="ar-SA" sz="1800" dirty="0" smtClean="0">
                <a:solidFill>
                  <a:prstClr val="black"/>
                </a:solidFill>
              </a:rPr>
              <a:t> اسمعه ادم بصوته بدون ان يراه.</a:t>
            </a:r>
          </a:p>
          <a:p>
            <a:pPr algn="r"/>
            <a:r>
              <a:rPr lang="ar-SA" sz="1800" dirty="0" err="1" smtClean="0">
                <a:solidFill>
                  <a:prstClr val="black"/>
                </a:solidFill>
              </a:rPr>
              <a:t>ورواو</a:t>
            </a:r>
            <a:r>
              <a:rPr lang="ar-SA" sz="1800" dirty="0" smtClean="0">
                <a:solidFill>
                  <a:prstClr val="black"/>
                </a:solidFill>
              </a:rPr>
              <a:t> اشياء كثيرة يصعب تصديقها مما جعل تاريخهم اقرب الى القصص الشعبي منه الى التاريخ الصحيح.</a:t>
            </a:r>
            <a:r>
              <a:rPr lang="ar-SA" sz="1800" dirty="0" smtClean="0">
                <a:solidFill>
                  <a:prstClr val="black"/>
                </a:solidFill>
              </a:rPr>
              <a:t> </a:t>
            </a:r>
          </a:p>
          <a:p>
            <a:pPr algn="r"/>
            <a:endParaRPr lang="ar-SA" sz="1800" dirty="0" smtClean="0">
              <a:solidFill>
                <a:prstClr val="black"/>
              </a:solidFill>
            </a:endParaRPr>
          </a:p>
          <a:p>
            <a:pPr marL="285750" indent="-285750" algn="r">
              <a:buFont typeface="Wingdings" panose="05000000000000000000" pitchFamily="2" charset="2"/>
              <a:buChar char="ü"/>
            </a:pPr>
            <a:endParaRPr lang="ar-SA" sz="1800" dirty="0" smtClean="0">
              <a:solidFill>
                <a:prstClr val="black"/>
              </a:solidFill>
            </a:endParaRPr>
          </a:p>
        </p:txBody>
      </p:sp>
    </p:spTree>
    <p:extLst>
      <p:ext uri="{BB962C8B-B14F-4D97-AF65-F5344CB8AC3E}">
        <p14:creationId xmlns:p14="http://schemas.microsoft.com/office/powerpoint/2010/main" val="23915920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txBox="1">
            <a:spLocks/>
          </p:cNvSpPr>
          <p:nvPr/>
        </p:nvSpPr>
        <p:spPr>
          <a:xfrm>
            <a:off x="179512" y="332656"/>
            <a:ext cx="8712968" cy="6264696"/>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1" anchor="ctr">
            <a:normAutofit/>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285750" indent="-285750" algn="r">
              <a:lnSpc>
                <a:spcPct val="200000"/>
              </a:lnSpc>
              <a:buFont typeface="Wingdings" panose="05000000000000000000" pitchFamily="2" charset="2"/>
              <a:buChar char="ü"/>
            </a:pPr>
            <a:r>
              <a:rPr lang="ar-SA" sz="1800" b="1" u="sng" dirty="0" smtClean="0">
                <a:solidFill>
                  <a:prstClr val="black"/>
                </a:solidFill>
              </a:rPr>
              <a:t>اعتمد مؤرخو العرب في تأريخهم للعصور السابقة على:</a:t>
            </a:r>
          </a:p>
          <a:p>
            <a:pPr algn="r">
              <a:lnSpc>
                <a:spcPct val="200000"/>
              </a:lnSpc>
            </a:pPr>
            <a:r>
              <a:rPr lang="ar-SA" sz="1800" dirty="0" smtClean="0">
                <a:solidFill>
                  <a:prstClr val="black"/>
                </a:solidFill>
              </a:rPr>
              <a:t>1- الادب العربي.</a:t>
            </a:r>
          </a:p>
          <a:p>
            <a:pPr algn="r">
              <a:lnSpc>
                <a:spcPct val="200000"/>
              </a:lnSpc>
            </a:pPr>
            <a:r>
              <a:rPr lang="ar-SA" sz="1800" dirty="0" smtClean="0">
                <a:solidFill>
                  <a:prstClr val="black"/>
                </a:solidFill>
              </a:rPr>
              <a:t>2- بعض اثار اليمن.</a:t>
            </a:r>
          </a:p>
          <a:p>
            <a:pPr algn="r">
              <a:lnSpc>
                <a:spcPct val="200000"/>
              </a:lnSpc>
            </a:pPr>
            <a:r>
              <a:rPr lang="ar-SA" sz="1800" dirty="0" smtClean="0">
                <a:solidFill>
                  <a:prstClr val="black"/>
                </a:solidFill>
              </a:rPr>
              <a:t>3- بعض كتابات النصارى </a:t>
            </a:r>
            <a:r>
              <a:rPr lang="ar-SA" sz="1800" dirty="0" err="1" smtClean="0">
                <a:solidFill>
                  <a:prstClr val="black"/>
                </a:solidFill>
              </a:rPr>
              <a:t>التى</a:t>
            </a:r>
            <a:r>
              <a:rPr lang="ar-SA" sz="1800" dirty="0" smtClean="0">
                <a:solidFill>
                  <a:prstClr val="black"/>
                </a:solidFill>
              </a:rPr>
              <a:t> وجدت في الاديرة والكنائس في العراق والشام.</a:t>
            </a:r>
          </a:p>
          <a:p>
            <a:pPr algn="r">
              <a:lnSpc>
                <a:spcPct val="200000"/>
              </a:lnSpc>
            </a:pPr>
            <a:r>
              <a:rPr lang="ar-SA" sz="1800" dirty="0" smtClean="0">
                <a:solidFill>
                  <a:prstClr val="black"/>
                </a:solidFill>
              </a:rPr>
              <a:t>4- ما تلقفوه من افواه اليهود في اليمن والحجاز . وغيرة</a:t>
            </a:r>
          </a:p>
          <a:p>
            <a:pPr marL="285750" indent="-285750" algn="r">
              <a:lnSpc>
                <a:spcPct val="200000"/>
              </a:lnSpc>
              <a:buFont typeface="Wingdings" panose="05000000000000000000" pitchFamily="2" charset="2"/>
              <a:buChar char="ü"/>
            </a:pPr>
            <a:endParaRPr lang="ar-SA" sz="1800" dirty="0">
              <a:solidFill>
                <a:prstClr val="black"/>
              </a:solidFill>
            </a:endParaRPr>
          </a:p>
          <a:p>
            <a:pPr marL="285750" indent="-285750" algn="r">
              <a:lnSpc>
                <a:spcPct val="200000"/>
              </a:lnSpc>
              <a:buFont typeface="Wingdings" panose="05000000000000000000" pitchFamily="2" charset="2"/>
              <a:buChar char="ü"/>
            </a:pPr>
            <a:r>
              <a:rPr lang="ar-SA" sz="1800" b="1" u="sng" dirty="0" smtClean="0">
                <a:solidFill>
                  <a:prstClr val="black"/>
                </a:solidFill>
              </a:rPr>
              <a:t>هنالك من زعم صدقا او كذبا انه يستطيع ان يقرا الخط المسند.</a:t>
            </a:r>
          </a:p>
          <a:p>
            <a:pPr algn="r">
              <a:lnSpc>
                <a:spcPct val="200000"/>
              </a:lnSpc>
            </a:pPr>
            <a:endParaRPr lang="ar-SA" sz="1800" dirty="0" smtClean="0">
              <a:solidFill>
                <a:prstClr val="black"/>
              </a:solidFill>
            </a:endParaRPr>
          </a:p>
        </p:txBody>
      </p:sp>
    </p:spTree>
    <p:extLst>
      <p:ext uri="{BB962C8B-B14F-4D97-AF65-F5344CB8AC3E}">
        <p14:creationId xmlns:p14="http://schemas.microsoft.com/office/powerpoint/2010/main" val="16961293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4274306767"/>
              </p:ext>
            </p:extLst>
          </p:nvPr>
        </p:nvGraphicFramePr>
        <p:xfrm>
          <a:off x="0" y="-1"/>
          <a:ext cx="9144000" cy="6858005"/>
        </p:xfrm>
        <a:graphic>
          <a:graphicData uri="http://schemas.openxmlformats.org/drawingml/2006/table">
            <a:tbl>
              <a:tblPr rtl="1" firstRow="1" bandRow="1">
                <a:tableStyleId>{5C22544A-7EE6-4342-B048-85BDC9FD1C3A}</a:tableStyleId>
              </a:tblPr>
              <a:tblGrid>
                <a:gridCol w="2839540"/>
                <a:gridCol w="3739596"/>
                <a:gridCol w="2564864"/>
              </a:tblGrid>
              <a:tr h="470753">
                <a:tc>
                  <a:txBody>
                    <a:bodyPr/>
                    <a:lstStyle/>
                    <a:p>
                      <a:pPr rtl="1"/>
                      <a:r>
                        <a:rPr lang="ar-SA" sz="1400" dirty="0" smtClean="0"/>
                        <a:t>اسم المؤلف</a:t>
                      </a:r>
                      <a:endParaRPr lang="ar-SA" sz="1400" dirty="0"/>
                    </a:p>
                  </a:txBody>
                  <a:tcPr/>
                </a:tc>
                <a:tc>
                  <a:txBody>
                    <a:bodyPr/>
                    <a:lstStyle/>
                    <a:p>
                      <a:pPr rtl="1"/>
                      <a:r>
                        <a:rPr lang="ar-SA" sz="1400" dirty="0" smtClean="0"/>
                        <a:t>الكتاب</a:t>
                      </a:r>
                      <a:endParaRPr lang="ar-SA" sz="1400" dirty="0"/>
                    </a:p>
                  </a:txBody>
                  <a:tcPr/>
                </a:tc>
                <a:tc>
                  <a:txBody>
                    <a:bodyPr/>
                    <a:lstStyle/>
                    <a:p>
                      <a:pPr rtl="1"/>
                      <a:r>
                        <a:rPr lang="ar-SA" sz="1400" dirty="0" smtClean="0"/>
                        <a:t>معلومات</a:t>
                      </a:r>
                      <a:endParaRPr lang="ar-SA" sz="1400" dirty="0"/>
                    </a:p>
                  </a:txBody>
                  <a:tcPr/>
                </a:tc>
              </a:tr>
              <a:tr h="418840">
                <a:tc>
                  <a:txBody>
                    <a:bodyPr/>
                    <a:lstStyle/>
                    <a:p>
                      <a:pPr rtl="1"/>
                      <a:r>
                        <a:rPr lang="ar-SA" sz="1400" dirty="0" smtClean="0"/>
                        <a:t>عبيد بن شرية الجرهمي(60ه/41-/661/680</a:t>
                      </a:r>
                      <a:endParaRPr lang="ar-SA" sz="1400" dirty="0"/>
                    </a:p>
                  </a:txBody>
                  <a:tcPr/>
                </a:tc>
                <a:tc>
                  <a:txBody>
                    <a:bodyPr/>
                    <a:lstStyle/>
                    <a:p>
                      <a:pPr rtl="1"/>
                      <a:r>
                        <a:rPr lang="ar-SA" sz="1400" dirty="0" smtClean="0"/>
                        <a:t>اخبار اليمن </a:t>
                      </a:r>
                      <a:endParaRPr lang="ar-SA" sz="1400" dirty="0"/>
                    </a:p>
                  </a:txBody>
                  <a:tcPr/>
                </a:tc>
                <a:tc>
                  <a:txBody>
                    <a:bodyPr/>
                    <a:lstStyle/>
                    <a:p>
                      <a:pPr rtl="1"/>
                      <a:r>
                        <a:rPr lang="ar-SA" sz="1400" baseline="0" dirty="0" smtClean="0"/>
                        <a:t>كتب في اخريات ايام معاوية بن ابي سفيان </a:t>
                      </a:r>
                      <a:endParaRPr lang="ar-SA" sz="1400" dirty="0"/>
                    </a:p>
                  </a:txBody>
                  <a:tcPr/>
                </a:tc>
              </a:tr>
              <a:tr h="354579">
                <a:tc>
                  <a:txBody>
                    <a:bodyPr/>
                    <a:lstStyle/>
                    <a:p>
                      <a:pPr rtl="1"/>
                      <a:r>
                        <a:rPr lang="ar-SA" sz="1400" dirty="0" smtClean="0"/>
                        <a:t>وهب بن</a:t>
                      </a:r>
                      <a:r>
                        <a:rPr lang="ar-SA" sz="1400" baseline="0" dirty="0" smtClean="0"/>
                        <a:t> منبه(728-110م)</a:t>
                      </a:r>
                      <a:endParaRPr lang="ar-SA" sz="1400" dirty="0"/>
                    </a:p>
                  </a:txBody>
                  <a:tcPr/>
                </a:tc>
                <a:tc>
                  <a:txBody>
                    <a:bodyPr/>
                    <a:lstStyle/>
                    <a:p>
                      <a:pPr rtl="1"/>
                      <a:r>
                        <a:rPr lang="ar-SA" sz="1400" dirty="0" smtClean="0"/>
                        <a:t>التيجان في ملوك حمير</a:t>
                      </a:r>
                      <a:endParaRPr lang="ar-SA" sz="1400" dirty="0"/>
                    </a:p>
                  </a:txBody>
                  <a:tcPr/>
                </a:tc>
                <a:tc>
                  <a:txBody>
                    <a:bodyPr/>
                    <a:lstStyle/>
                    <a:p>
                      <a:pPr rtl="1"/>
                      <a:endParaRPr lang="ar-SA" sz="1400"/>
                    </a:p>
                  </a:txBody>
                  <a:tcPr/>
                </a:tc>
              </a:tr>
              <a:tr h="354579">
                <a:tc>
                  <a:txBody>
                    <a:bodyPr/>
                    <a:lstStyle/>
                    <a:p>
                      <a:pPr rtl="1"/>
                      <a:r>
                        <a:rPr lang="ar-SA" sz="1400" dirty="0" err="1" smtClean="0"/>
                        <a:t>الهمذني</a:t>
                      </a:r>
                      <a:r>
                        <a:rPr lang="ar-SA" sz="1400" dirty="0" smtClean="0"/>
                        <a:t> (951/340)</a:t>
                      </a:r>
                      <a:endParaRPr lang="ar-SA" sz="1400" dirty="0"/>
                    </a:p>
                  </a:txBody>
                  <a:tcPr/>
                </a:tc>
                <a:tc>
                  <a:txBody>
                    <a:bodyPr/>
                    <a:lstStyle/>
                    <a:p>
                      <a:pPr rtl="1"/>
                      <a:r>
                        <a:rPr lang="ar-SA" sz="1400" dirty="0" smtClean="0"/>
                        <a:t>الاكليل وصفه جزيرة العرب</a:t>
                      </a:r>
                      <a:endParaRPr lang="ar-SA" sz="1400" dirty="0"/>
                    </a:p>
                  </a:txBody>
                  <a:tcPr/>
                </a:tc>
                <a:tc>
                  <a:txBody>
                    <a:bodyPr/>
                    <a:lstStyle/>
                    <a:p>
                      <a:pPr rtl="1"/>
                      <a:endParaRPr lang="ar-SA" sz="1400" dirty="0"/>
                    </a:p>
                  </a:txBody>
                  <a:tcPr/>
                </a:tc>
              </a:tr>
              <a:tr h="354579">
                <a:tc>
                  <a:txBody>
                    <a:bodyPr/>
                    <a:lstStyle/>
                    <a:p>
                      <a:pPr rtl="1"/>
                      <a:r>
                        <a:rPr lang="ar-SA" sz="1400" dirty="0" smtClean="0"/>
                        <a:t>ابن الكلبي(819/204م)</a:t>
                      </a:r>
                      <a:endParaRPr lang="ar-SA" sz="1400" dirty="0"/>
                    </a:p>
                  </a:txBody>
                  <a:tcPr/>
                </a:tc>
                <a:tc>
                  <a:txBody>
                    <a:bodyPr/>
                    <a:lstStyle/>
                    <a:p>
                      <a:pPr rtl="1"/>
                      <a:r>
                        <a:rPr lang="ar-SA" sz="1400" dirty="0" smtClean="0"/>
                        <a:t>الاصنام</a:t>
                      </a:r>
                      <a:r>
                        <a:rPr lang="ar-SA" sz="1400" baseline="0" dirty="0" smtClean="0"/>
                        <a:t> </a:t>
                      </a:r>
                      <a:endParaRPr lang="ar-SA" sz="1400" dirty="0"/>
                    </a:p>
                  </a:txBody>
                  <a:tcPr/>
                </a:tc>
                <a:tc>
                  <a:txBody>
                    <a:bodyPr/>
                    <a:lstStyle/>
                    <a:p>
                      <a:pPr rtl="1"/>
                      <a:endParaRPr lang="ar-SA" sz="1400"/>
                    </a:p>
                  </a:txBody>
                  <a:tcPr/>
                </a:tc>
              </a:tr>
              <a:tr h="354579">
                <a:tc>
                  <a:txBody>
                    <a:bodyPr/>
                    <a:lstStyle/>
                    <a:p>
                      <a:pPr rtl="1"/>
                      <a:r>
                        <a:rPr lang="ar-SA" sz="1400" dirty="0" smtClean="0"/>
                        <a:t>حمزة الاصفهاني</a:t>
                      </a:r>
                      <a:endParaRPr lang="ar-SA" sz="1400" dirty="0"/>
                    </a:p>
                  </a:txBody>
                  <a:tcPr/>
                </a:tc>
                <a:tc>
                  <a:txBody>
                    <a:bodyPr/>
                    <a:lstStyle/>
                    <a:p>
                      <a:pPr rtl="1"/>
                      <a:r>
                        <a:rPr lang="ar-SA" sz="1400" dirty="0" smtClean="0"/>
                        <a:t>سني ملوك الارض والانبياء </a:t>
                      </a:r>
                      <a:endParaRPr lang="ar-SA" sz="1400" dirty="0"/>
                    </a:p>
                  </a:txBody>
                  <a:tcPr/>
                </a:tc>
                <a:tc>
                  <a:txBody>
                    <a:bodyPr/>
                    <a:lstStyle/>
                    <a:p>
                      <a:pPr rtl="1"/>
                      <a:endParaRPr lang="ar-SA" sz="1400"/>
                    </a:p>
                  </a:txBody>
                  <a:tcPr/>
                </a:tc>
              </a:tr>
              <a:tr h="354579">
                <a:tc>
                  <a:txBody>
                    <a:bodyPr/>
                    <a:lstStyle/>
                    <a:p>
                      <a:pPr rtl="1"/>
                      <a:r>
                        <a:rPr lang="ar-SA" sz="1400" dirty="0" smtClean="0"/>
                        <a:t>ابن</a:t>
                      </a:r>
                      <a:r>
                        <a:rPr lang="ar-SA" sz="1400" baseline="0" dirty="0" smtClean="0"/>
                        <a:t> سعيد الحميري(573م)</a:t>
                      </a:r>
                      <a:endParaRPr lang="ar-SA" sz="1400"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t>ملوك </a:t>
                      </a:r>
                      <a:r>
                        <a:rPr lang="ar-SA" sz="1400" smtClean="0"/>
                        <a:t>حمير +</a:t>
                      </a:r>
                      <a:r>
                        <a:rPr lang="ar-SA" sz="1400" smtClean="0"/>
                        <a:t>اقيال اليمن</a:t>
                      </a:r>
                    </a:p>
                  </a:txBody>
                  <a:tcPr/>
                </a:tc>
                <a:tc>
                  <a:txBody>
                    <a:bodyPr/>
                    <a:lstStyle/>
                    <a:p>
                      <a:pPr rtl="1"/>
                      <a:endParaRPr lang="ar-SA" sz="1400"/>
                    </a:p>
                  </a:txBody>
                  <a:tcPr/>
                </a:tc>
              </a:tr>
              <a:tr h="354579">
                <a:tc>
                  <a:txBody>
                    <a:bodyPr/>
                    <a:lstStyle/>
                    <a:p>
                      <a:pPr rtl="1"/>
                      <a:r>
                        <a:rPr lang="ar-SA" sz="1400" dirty="0" smtClean="0"/>
                        <a:t>ابن اسحاق</a:t>
                      </a:r>
                      <a:r>
                        <a:rPr lang="ar-SA" sz="1400" baseline="0" dirty="0" smtClean="0"/>
                        <a:t>(150/768 او151/768)</a:t>
                      </a:r>
                      <a:endParaRPr lang="ar-SA" sz="1400" dirty="0"/>
                    </a:p>
                  </a:txBody>
                  <a:tcPr/>
                </a:tc>
                <a:tc>
                  <a:txBody>
                    <a:bodyPr/>
                    <a:lstStyle/>
                    <a:p>
                      <a:pPr rtl="1"/>
                      <a:r>
                        <a:rPr lang="ar-SA" sz="1400" dirty="0" smtClean="0"/>
                        <a:t>سيرة النبي  </a:t>
                      </a:r>
                      <a:r>
                        <a:rPr lang="ar-SA" sz="1400" dirty="0" err="1" smtClean="0"/>
                        <a:t>محمدصلى</a:t>
                      </a:r>
                      <a:r>
                        <a:rPr lang="ar-SA" sz="1400" dirty="0" smtClean="0"/>
                        <a:t> الله علية وسلم.</a:t>
                      </a:r>
                      <a:endParaRPr lang="ar-SA" sz="1400" dirty="0"/>
                    </a:p>
                  </a:txBody>
                  <a:tcPr/>
                </a:tc>
                <a:tc>
                  <a:txBody>
                    <a:bodyPr/>
                    <a:lstStyle/>
                    <a:p>
                      <a:pPr rtl="1"/>
                      <a:endParaRPr lang="ar-SA" sz="1400" dirty="0"/>
                    </a:p>
                  </a:txBody>
                  <a:tcPr/>
                </a:tc>
              </a:tr>
              <a:tr h="354579">
                <a:tc>
                  <a:txBody>
                    <a:bodyPr/>
                    <a:lstStyle/>
                    <a:p>
                      <a:pPr rtl="1"/>
                      <a:r>
                        <a:rPr lang="ar-SA" sz="1400" dirty="0" smtClean="0"/>
                        <a:t>ابن هشام(728/213م-218/834)</a:t>
                      </a:r>
                      <a:endParaRPr lang="ar-SA" sz="1400" dirty="0"/>
                    </a:p>
                  </a:txBody>
                  <a:tcPr/>
                </a:tc>
                <a:tc>
                  <a:txBody>
                    <a:bodyPr/>
                    <a:lstStyle/>
                    <a:p>
                      <a:pPr rtl="1"/>
                      <a:r>
                        <a:rPr lang="ar-SA" sz="1400" dirty="0" smtClean="0"/>
                        <a:t>سيرة النبي</a:t>
                      </a:r>
                      <a:r>
                        <a:rPr lang="ar-SA" sz="1400" baseline="0" dirty="0" smtClean="0"/>
                        <a:t> محمد صلى الله علية وسلم.</a:t>
                      </a:r>
                      <a:endParaRPr lang="ar-SA" sz="1400" dirty="0"/>
                    </a:p>
                  </a:txBody>
                  <a:tcPr/>
                </a:tc>
                <a:tc>
                  <a:txBody>
                    <a:bodyPr/>
                    <a:lstStyle/>
                    <a:p>
                      <a:pPr rtl="1"/>
                      <a:endParaRPr lang="ar-SA" sz="1400" dirty="0"/>
                    </a:p>
                  </a:txBody>
                  <a:tcPr/>
                </a:tc>
              </a:tr>
              <a:tr h="366063">
                <a:tc>
                  <a:txBody>
                    <a:bodyPr/>
                    <a:lstStyle/>
                    <a:p>
                      <a:pPr rtl="1"/>
                      <a:r>
                        <a:rPr lang="ar-SA" sz="1400" dirty="0" smtClean="0"/>
                        <a:t>ابن قتيبة(276/889)</a:t>
                      </a:r>
                      <a:endParaRPr lang="ar-SA" sz="1400" dirty="0"/>
                    </a:p>
                  </a:txBody>
                  <a:tcPr/>
                </a:tc>
                <a:tc>
                  <a:txBody>
                    <a:bodyPr/>
                    <a:lstStyle/>
                    <a:p>
                      <a:pPr rtl="1"/>
                      <a:r>
                        <a:rPr lang="ar-SA" sz="1400" dirty="0" smtClean="0"/>
                        <a:t>المعارف +عيون</a:t>
                      </a:r>
                      <a:r>
                        <a:rPr lang="ar-SA" sz="1400" baseline="0" dirty="0" smtClean="0"/>
                        <a:t> الاخبار+ الشعر والشعراء+ الامامة والسياسة.</a:t>
                      </a:r>
                      <a:endParaRPr lang="ar-SA" sz="1400" dirty="0"/>
                    </a:p>
                  </a:txBody>
                  <a:tcPr/>
                </a:tc>
                <a:tc>
                  <a:txBody>
                    <a:bodyPr/>
                    <a:lstStyle/>
                    <a:p>
                      <a:pPr rtl="1"/>
                      <a:endParaRPr lang="ar-SA" sz="1400" dirty="0"/>
                    </a:p>
                  </a:txBody>
                  <a:tcPr/>
                </a:tc>
              </a:tr>
              <a:tr h="354579">
                <a:tc>
                  <a:txBody>
                    <a:bodyPr/>
                    <a:lstStyle/>
                    <a:p>
                      <a:pPr rtl="1"/>
                      <a:r>
                        <a:rPr lang="ar-SA" sz="1400" dirty="0" smtClean="0"/>
                        <a:t>الدينوري(895/282م)</a:t>
                      </a:r>
                      <a:endParaRPr lang="ar-SA" sz="1400" dirty="0"/>
                    </a:p>
                  </a:txBody>
                  <a:tcPr/>
                </a:tc>
                <a:tc>
                  <a:txBody>
                    <a:bodyPr/>
                    <a:lstStyle/>
                    <a:p>
                      <a:pPr rtl="1"/>
                      <a:r>
                        <a:rPr lang="ar-SA" sz="1400" dirty="0" smtClean="0"/>
                        <a:t>الاخبار الطوال.</a:t>
                      </a:r>
                      <a:endParaRPr lang="ar-SA" sz="1400" dirty="0"/>
                    </a:p>
                  </a:txBody>
                  <a:tcPr/>
                </a:tc>
                <a:tc>
                  <a:txBody>
                    <a:bodyPr/>
                    <a:lstStyle/>
                    <a:p>
                      <a:pPr rtl="1"/>
                      <a:endParaRPr lang="ar-SA" sz="1400" dirty="0"/>
                    </a:p>
                  </a:txBody>
                  <a:tcPr/>
                </a:tc>
              </a:tr>
              <a:tr h="354579">
                <a:tc>
                  <a:txBody>
                    <a:bodyPr/>
                    <a:lstStyle/>
                    <a:p>
                      <a:pPr rtl="1"/>
                      <a:r>
                        <a:rPr lang="ar-SA" sz="1400" dirty="0" smtClean="0"/>
                        <a:t>اليعقوبي(897/345)</a:t>
                      </a:r>
                      <a:endParaRPr lang="ar-SA" sz="1400" dirty="0"/>
                    </a:p>
                  </a:txBody>
                  <a:tcPr/>
                </a:tc>
                <a:tc>
                  <a:txBody>
                    <a:bodyPr/>
                    <a:lstStyle/>
                    <a:p>
                      <a:pPr rtl="1"/>
                      <a:r>
                        <a:rPr lang="ar-SA" sz="1400" dirty="0" smtClean="0"/>
                        <a:t>التاريخ الكبير </a:t>
                      </a:r>
                      <a:endParaRPr lang="ar-SA" sz="1400" dirty="0"/>
                    </a:p>
                  </a:txBody>
                  <a:tcPr/>
                </a:tc>
                <a:tc>
                  <a:txBody>
                    <a:bodyPr/>
                    <a:lstStyle/>
                    <a:p>
                      <a:pPr rtl="1"/>
                      <a:endParaRPr lang="ar-SA" sz="1400" dirty="0"/>
                    </a:p>
                  </a:txBody>
                  <a:tcPr/>
                </a:tc>
              </a:tr>
              <a:tr h="354579">
                <a:tc>
                  <a:txBody>
                    <a:bodyPr/>
                    <a:lstStyle/>
                    <a:p>
                      <a:pPr rtl="1"/>
                      <a:r>
                        <a:rPr lang="ar-SA" sz="1400" dirty="0" smtClean="0"/>
                        <a:t>الطبري(923/310م)</a:t>
                      </a:r>
                      <a:endParaRPr lang="ar-SA" sz="1400" dirty="0"/>
                    </a:p>
                  </a:txBody>
                  <a:tcPr/>
                </a:tc>
                <a:tc>
                  <a:txBody>
                    <a:bodyPr/>
                    <a:lstStyle/>
                    <a:p>
                      <a:pPr rtl="1"/>
                      <a:r>
                        <a:rPr lang="ar-SA" sz="1400" dirty="0" smtClean="0"/>
                        <a:t>تاريخ</a:t>
                      </a:r>
                      <a:r>
                        <a:rPr lang="ar-SA" sz="1400" baseline="0" dirty="0" smtClean="0"/>
                        <a:t> الرسل والملوك</a:t>
                      </a:r>
                      <a:endParaRPr lang="ar-SA" sz="1400" dirty="0"/>
                    </a:p>
                  </a:txBody>
                  <a:tcPr/>
                </a:tc>
                <a:tc>
                  <a:txBody>
                    <a:bodyPr/>
                    <a:lstStyle/>
                    <a:p>
                      <a:pPr rtl="1"/>
                      <a:endParaRPr lang="ar-SA" sz="1400" dirty="0"/>
                    </a:p>
                  </a:txBody>
                  <a:tcPr/>
                </a:tc>
              </a:tr>
              <a:tr h="354579">
                <a:tc>
                  <a:txBody>
                    <a:bodyPr/>
                    <a:lstStyle/>
                    <a:p>
                      <a:pPr rtl="1"/>
                      <a:r>
                        <a:rPr lang="ar-SA" sz="1400" dirty="0" smtClean="0"/>
                        <a:t>ابن عبد ربه(939/327م)</a:t>
                      </a:r>
                      <a:endParaRPr lang="ar-SA" sz="1400" dirty="0"/>
                    </a:p>
                  </a:txBody>
                  <a:tcPr/>
                </a:tc>
                <a:tc>
                  <a:txBody>
                    <a:bodyPr/>
                    <a:lstStyle/>
                    <a:p>
                      <a:pPr rtl="1"/>
                      <a:r>
                        <a:rPr lang="ar-SA" sz="1400" dirty="0" smtClean="0"/>
                        <a:t>العقد الفريد</a:t>
                      </a:r>
                      <a:endParaRPr lang="ar-SA" sz="1400" dirty="0"/>
                    </a:p>
                  </a:txBody>
                  <a:tcPr/>
                </a:tc>
                <a:tc>
                  <a:txBody>
                    <a:bodyPr/>
                    <a:lstStyle/>
                    <a:p>
                      <a:pPr rtl="1"/>
                      <a:endParaRPr lang="ar-SA" sz="1400" dirty="0"/>
                    </a:p>
                  </a:txBody>
                  <a:tcPr/>
                </a:tc>
              </a:tr>
              <a:tr h="425495">
                <a:tc>
                  <a:txBody>
                    <a:bodyPr/>
                    <a:lstStyle/>
                    <a:p>
                      <a:pPr rtl="1"/>
                      <a:r>
                        <a:rPr lang="ar-SA" sz="1400" dirty="0" smtClean="0"/>
                        <a:t>المسعودي(956/345م)</a:t>
                      </a:r>
                      <a:endParaRPr lang="ar-SA" sz="1400" dirty="0"/>
                    </a:p>
                  </a:txBody>
                  <a:tcPr/>
                </a:tc>
                <a:tc>
                  <a:txBody>
                    <a:bodyPr/>
                    <a:lstStyle/>
                    <a:p>
                      <a:pPr rtl="1"/>
                      <a:r>
                        <a:rPr lang="ar-SA" sz="1400" dirty="0" smtClean="0"/>
                        <a:t>مروج الذهب + التنبيه</a:t>
                      </a:r>
                      <a:r>
                        <a:rPr lang="ar-SA" sz="1400" baseline="0" dirty="0" smtClean="0"/>
                        <a:t> والاشراف + اخبار الزمان</a:t>
                      </a:r>
                      <a:endParaRPr lang="ar-SA" sz="1400" dirty="0"/>
                    </a:p>
                  </a:txBody>
                  <a:tcPr/>
                </a:tc>
                <a:tc>
                  <a:txBody>
                    <a:bodyPr/>
                    <a:lstStyle/>
                    <a:p>
                      <a:pPr rtl="1"/>
                      <a:endParaRPr lang="ar-SA" sz="1400" dirty="0"/>
                    </a:p>
                  </a:txBody>
                  <a:tcPr/>
                </a:tc>
              </a:tr>
              <a:tr h="425495">
                <a:tc>
                  <a:txBody>
                    <a:bodyPr/>
                    <a:lstStyle/>
                    <a:p>
                      <a:pPr rtl="1"/>
                      <a:r>
                        <a:rPr lang="ar-SA" sz="1400" dirty="0" smtClean="0"/>
                        <a:t>ياقوت الحموي(626م/1229)</a:t>
                      </a:r>
                      <a:endParaRPr lang="ar-SA" sz="1400" dirty="0"/>
                    </a:p>
                  </a:txBody>
                  <a:tcPr/>
                </a:tc>
                <a:tc>
                  <a:txBody>
                    <a:bodyPr/>
                    <a:lstStyle/>
                    <a:p>
                      <a:pPr rtl="1"/>
                      <a:r>
                        <a:rPr lang="ar-SA" sz="1400" dirty="0" smtClean="0"/>
                        <a:t>معجم البلدان</a:t>
                      </a:r>
                      <a:endParaRPr lang="ar-SA" sz="1400" dirty="0"/>
                    </a:p>
                  </a:txBody>
                  <a:tcPr/>
                </a:tc>
                <a:tc>
                  <a:txBody>
                    <a:bodyPr/>
                    <a:lstStyle/>
                    <a:p>
                      <a:pPr rtl="1"/>
                      <a:endParaRPr lang="ar-SA" sz="1400" dirty="0"/>
                    </a:p>
                  </a:txBody>
                  <a:tcPr/>
                </a:tc>
              </a:tr>
              <a:tr h="425495">
                <a:tc>
                  <a:txBody>
                    <a:bodyPr/>
                    <a:lstStyle/>
                    <a:p>
                      <a:pPr rtl="1"/>
                      <a:r>
                        <a:rPr lang="ar-SA" sz="1400" dirty="0" smtClean="0"/>
                        <a:t>ابن الاثير(1233/630)</a:t>
                      </a:r>
                      <a:endParaRPr lang="ar-SA" sz="1400" dirty="0"/>
                    </a:p>
                  </a:txBody>
                  <a:tcPr/>
                </a:tc>
                <a:tc>
                  <a:txBody>
                    <a:bodyPr/>
                    <a:lstStyle/>
                    <a:p>
                      <a:pPr rtl="1"/>
                      <a:r>
                        <a:rPr lang="ar-SA" sz="1400" dirty="0" smtClean="0"/>
                        <a:t>الكامل في التاريخ</a:t>
                      </a:r>
                      <a:endParaRPr lang="ar-SA" sz="1400" dirty="0"/>
                    </a:p>
                  </a:txBody>
                  <a:tcPr/>
                </a:tc>
                <a:tc>
                  <a:txBody>
                    <a:bodyPr/>
                    <a:lstStyle/>
                    <a:p>
                      <a:pPr rtl="1"/>
                      <a:endParaRPr lang="ar-SA" sz="1400" dirty="0"/>
                    </a:p>
                  </a:txBody>
                  <a:tcPr/>
                </a:tc>
              </a:tr>
              <a:tr h="425495">
                <a:tc>
                  <a:txBody>
                    <a:bodyPr/>
                    <a:lstStyle/>
                    <a:p>
                      <a:pPr rtl="1"/>
                      <a:r>
                        <a:rPr lang="ar-SA" sz="1400" dirty="0" smtClean="0"/>
                        <a:t>ابن خلدون(1406/818م)</a:t>
                      </a:r>
                      <a:endParaRPr lang="ar-SA" sz="1400" dirty="0"/>
                    </a:p>
                  </a:txBody>
                  <a:tcPr/>
                </a:tc>
                <a:tc>
                  <a:txBody>
                    <a:bodyPr/>
                    <a:lstStyle/>
                    <a:p>
                      <a:pPr rtl="1"/>
                      <a:r>
                        <a:rPr lang="ar-SA" sz="1400" dirty="0" smtClean="0"/>
                        <a:t>المقدمة</a:t>
                      </a:r>
                      <a:r>
                        <a:rPr lang="ar-SA" sz="1400" baseline="0" dirty="0" smtClean="0"/>
                        <a:t> + العبر +ديوان </a:t>
                      </a:r>
                      <a:r>
                        <a:rPr lang="ar-SA" sz="1400" baseline="0" dirty="0" err="1" smtClean="0"/>
                        <a:t>المبتدا</a:t>
                      </a:r>
                      <a:r>
                        <a:rPr lang="ar-SA" sz="1400" baseline="0" dirty="0" smtClean="0"/>
                        <a:t> والخبر.</a:t>
                      </a:r>
                      <a:endParaRPr lang="ar-SA" sz="1400" dirty="0"/>
                    </a:p>
                  </a:txBody>
                  <a:tcPr/>
                </a:tc>
                <a:tc>
                  <a:txBody>
                    <a:bodyPr/>
                    <a:lstStyle/>
                    <a:p>
                      <a:pPr rtl="1"/>
                      <a:endParaRPr lang="ar-SA" sz="1400" dirty="0"/>
                    </a:p>
                  </a:txBody>
                  <a:tcPr/>
                </a:tc>
              </a:tr>
            </a:tbl>
          </a:graphicData>
        </a:graphic>
      </p:graphicFrame>
    </p:spTree>
    <p:extLst>
      <p:ext uri="{BB962C8B-B14F-4D97-AF65-F5344CB8AC3E}">
        <p14:creationId xmlns:p14="http://schemas.microsoft.com/office/powerpoint/2010/main" val="2387118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txBox="1">
            <a:spLocks/>
          </p:cNvSpPr>
          <p:nvPr/>
        </p:nvSpPr>
        <p:spPr>
          <a:xfrm>
            <a:off x="179512" y="188640"/>
            <a:ext cx="8712968" cy="6137089"/>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1" anchor="ctr">
            <a:normAutofit/>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285750" indent="-285750" algn="r">
              <a:buFont typeface="Wingdings" panose="05000000000000000000" pitchFamily="2" charset="2"/>
              <a:buChar char="ü"/>
            </a:pPr>
            <a:r>
              <a:rPr lang="ar-SA" sz="1800" dirty="0" smtClean="0">
                <a:solidFill>
                  <a:prstClr val="black"/>
                </a:solidFill>
              </a:rPr>
              <a:t>ان المتصفح لما كتبة هؤلاء العمد الافاضل, ليعجب للدقة والتحري الصحيح الذي عالجوا به تاريخ الاسلام في معظم الحالات , بقدر </a:t>
            </a:r>
            <a:r>
              <a:rPr lang="ar-SA" sz="1800" dirty="0" err="1" smtClean="0">
                <a:solidFill>
                  <a:prstClr val="black"/>
                </a:solidFill>
              </a:rPr>
              <a:t>مأياسف</a:t>
            </a:r>
            <a:r>
              <a:rPr lang="ar-SA" sz="1800" dirty="0" smtClean="0">
                <a:solidFill>
                  <a:prstClr val="black"/>
                </a:solidFill>
              </a:rPr>
              <a:t>  على الاهمال والخلط الذي صحب كتاباتهم عن عصور ما قبل الاسلام .</a:t>
            </a:r>
          </a:p>
          <a:p>
            <a:pPr marL="285750" indent="-285750" algn="r">
              <a:buFont typeface="Wingdings" panose="05000000000000000000" pitchFamily="2" charset="2"/>
              <a:buChar char="ü"/>
            </a:pPr>
            <a:endParaRPr lang="ar-SA" sz="1800" dirty="0">
              <a:solidFill>
                <a:prstClr val="black"/>
              </a:solidFill>
            </a:endParaRPr>
          </a:p>
          <a:p>
            <a:pPr marL="285750" indent="-285750" algn="r">
              <a:buFont typeface="Wingdings" panose="05000000000000000000" pitchFamily="2" charset="2"/>
              <a:buChar char="ü"/>
            </a:pPr>
            <a:r>
              <a:rPr lang="ar-SA" sz="1800" dirty="0" smtClean="0">
                <a:solidFill>
                  <a:prstClr val="black"/>
                </a:solidFill>
              </a:rPr>
              <a:t>ولاشك ان عذرهم في ذلك العصر كان:</a:t>
            </a:r>
          </a:p>
          <a:p>
            <a:pPr algn="r"/>
            <a:r>
              <a:rPr lang="ar-SA" sz="1800" dirty="0" smtClean="0">
                <a:solidFill>
                  <a:prstClr val="black"/>
                </a:solidFill>
              </a:rPr>
              <a:t>1- انه عصر الاكتشافات الحديثة الذي نعيشه الان لم يكن قد بدا بعد.</a:t>
            </a:r>
          </a:p>
          <a:p>
            <a:pPr algn="r"/>
            <a:r>
              <a:rPr lang="ar-SA" sz="1800" dirty="0" smtClean="0">
                <a:solidFill>
                  <a:prstClr val="black"/>
                </a:solidFill>
              </a:rPr>
              <a:t>2- ان الاعتماد في  التاريخ لبلاد العرب قبل الاسلام يعتمد على </a:t>
            </a:r>
            <a:r>
              <a:rPr lang="ar-SA" sz="1800" dirty="0" err="1" smtClean="0">
                <a:solidFill>
                  <a:prstClr val="black"/>
                </a:solidFill>
              </a:rPr>
              <a:t>التواره</a:t>
            </a:r>
            <a:r>
              <a:rPr lang="ar-SA" sz="1800" dirty="0" smtClean="0">
                <a:solidFill>
                  <a:prstClr val="black"/>
                </a:solidFill>
              </a:rPr>
              <a:t>+ الادب العربي القديم.</a:t>
            </a:r>
          </a:p>
          <a:p>
            <a:pPr algn="r"/>
            <a:r>
              <a:rPr lang="ar-SA" sz="1800" dirty="0" smtClean="0">
                <a:solidFill>
                  <a:prstClr val="black"/>
                </a:solidFill>
              </a:rPr>
              <a:t>3- ان الاخبار كانت تتناقل على الالسنة  بدون تدوين </a:t>
            </a:r>
            <a:r>
              <a:rPr lang="ar-SA" sz="1800" dirty="0" err="1" smtClean="0">
                <a:solidFill>
                  <a:prstClr val="black"/>
                </a:solidFill>
              </a:rPr>
              <a:t>اوضبط</a:t>
            </a:r>
            <a:r>
              <a:rPr lang="ar-SA" sz="1800" dirty="0" smtClean="0">
                <a:solidFill>
                  <a:prstClr val="black"/>
                </a:solidFill>
              </a:rPr>
              <a:t>.</a:t>
            </a:r>
          </a:p>
          <a:p>
            <a:pPr algn="r"/>
            <a:r>
              <a:rPr lang="ar-SA" sz="1800" dirty="0" smtClean="0">
                <a:solidFill>
                  <a:prstClr val="black"/>
                </a:solidFill>
              </a:rPr>
              <a:t>4- ان الخط العربي كان في اول الامر غير منقوط, وكذا الكتابة النبطية التي يرجح ان الخط العربي مشتق منها  ومتطور عنها, </a:t>
            </a:r>
            <a:r>
              <a:rPr lang="ar-SA" sz="1800" dirty="0" err="1" smtClean="0">
                <a:solidFill>
                  <a:prstClr val="black"/>
                </a:solidFill>
              </a:rPr>
              <a:t>ولاتعرف</a:t>
            </a:r>
            <a:r>
              <a:rPr lang="ar-SA" sz="1800" dirty="0" smtClean="0">
                <a:solidFill>
                  <a:prstClr val="black"/>
                </a:solidFill>
              </a:rPr>
              <a:t> النقط والاعجام.</a:t>
            </a:r>
          </a:p>
          <a:p>
            <a:pPr algn="r"/>
            <a:endParaRPr lang="ar-SA" sz="1800" dirty="0">
              <a:solidFill>
                <a:prstClr val="black"/>
              </a:solidFill>
            </a:endParaRPr>
          </a:p>
          <a:p>
            <a:pPr marL="285750" indent="-285750" algn="r">
              <a:buFont typeface="Wingdings" panose="05000000000000000000" pitchFamily="2" charset="2"/>
              <a:buChar char="ü"/>
            </a:pPr>
            <a:r>
              <a:rPr lang="ar-SA" sz="1800" dirty="0" smtClean="0">
                <a:solidFill>
                  <a:prstClr val="black"/>
                </a:solidFill>
              </a:rPr>
              <a:t>لم يكن عندهم </a:t>
            </a:r>
            <a:r>
              <a:rPr lang="ar-SA" sz="1800" dirty="0" err="1" smtClean="0">
                <a:solidFill>
                  <a:prstClr val="black"/>
                </a:solidFill>
              </a:rPr>
              <a:t>مايميز</a:t>
            </a:r>
            <a:r>
              <a:rPr lang="ar-SA" sz="1800" dirty="0" smtClean="0">
                <a:solidFill>
                  <a:prstClr val="black"/>
                </a:solidFill>
              </a:rPr>
              <a:t> بين  الباء والتاء والثاء, او بين الجيم والحاء والخاء, اوبين السين والشين مثل اختلافهم في طريقة كتابة اسم(بلقيس) </a:t>
            </a:r>
            <a:r>
              <a:rPr lang="ar-SA" sz="1800" dirty="0" err="1" smtClean="0">
                <a:solidFill>
                  <a:prstClr val="black"/>
                </a:solidFill>
              </a:rPr>
              <a:t>وكتبوة</a:t>
            </a:r>
            <a:r>
              <a:rPr lang="ar-SA" sz="1800" dirty="0" smtClean="0">
                <a:solidFill>
                  <a:prstClr val="black"/>
                </a:solidFill>
              </a:rPr>
              <a:t> بعدة طرق منها:</a:t>
            </a:r>
          </a:p>
          <a:p>
            <a:pPr algn="r"/>
            <a:r>
              <a:rPr lang="ar-SA" sz="1800" dirty="0" smtClean="0">
                <a:solidFill>
                  <a:prstClr val="black"/>
                </a:solidFill>
              </a:rPr>
              <a:t>1- </a:t>
            </a:r>
            <a:r>
              <a:rPr lang="ar-SA" sz="1800" dirty="0" err="1" smtClean="0">
                <a:solidFill>
                  <a:prstClr val="black"/>
                </a:solidFill>
              </a:rPr>
              <a:t>بلفيس</a:t>
            </a:r>
            <a:r>
              <a:rPr lang="ar-SA" sz="1800" dirty="0" smtClean="0">
                <a:solidFill>
                  <a:prstClr val="black"/>
                </a:solidFill>
              </a:rPr>
              <a:t>.</a:t>
            </a:r>
          </a:p>
          <a:p>
            <a:pPr algn="r"/>
            <a:r>
              <a:rPr lang="ar-SA" sz="1800" dirty="0" smtClean="0">
                <a:solidFill>
                  <a:prstClr val="black"/>
                </a:solidFill>
              </a:rPr>
              <a:t>2- بلقيس.</a:t>
            </a:r>
          </a:p>
          <a:p>
            <a:pPr algn="r"/>
            <a:r>
              <a:rPr lang="ar-SA" sz="1800" dirty="0" smtClean="0">
                <a:solidFill>
                  <a:prstClr val="black"/>
                </a:solidFill>
              </a:rPr>
              <a:t>3- </a:t>
            </a:r>
            <a:r>
              <a:rPr lang="ar-SA" sz="1800" dirty="0" err="1" smtClean="0">
                <a:solidFill>
                  <a:prstClr val="black"/>
                </a:solidFill>
              </a:rPr>
              <a:t>نلفيس</a:t>
            </a:r>
            <a:r>
              <a:rPr lang="ar-SA" sz="1800" dirty="0" smtClean="0">
                <a:solidFill>
                  <a:prstClr val="black"/>
                </a:solidFill>
              </a:rPr>
              <a:t>.</a:t>
            </a:r>
          </a:p>
          <a:p>
            <a:pPr algn="r"/>
            <a:r>
              <a:rPr lang="ar-SA" sz="1800" dirty="0" smtClean="0">
                <a:solidFill>
                  <a:prstClr val="black"/>
                </a:solidFill>
              </a:rPr>
              <a:t>4- </a:t>
            </a:r>
            <a:r>
              <a:rPr lang="ar-SA" sz="1800" dirty="0" err="1" smtClean="0">
                <a:solidFill>
                  <a:prstClr val="black"/>
                </a:solidFill>
              </a:rPr>
              <a:t>بلفيش</a:t>
            </a:r>
            <a:r>
              <a:rPr lang="ar-SA" sz="1800" dirty="0" smtClean="0">
                <a:solidFill>
                  <a:prstClr val="black"/>
                </a:solidFill>
              </a:rPr>
              <a:t>. </a:t>
            </a:r>
          </a:p>
          <a:p>
            <a:pPr algn="r"/>
            <a:r>
              <a:rPr lang="ar-SA" sz="1800" dirty="0" smtClean="0">
                <a:solidFill>
                  <a:prstClr val="black"/>
                </a:solidFill>
              </a:rPr>
              <a:t>وقس عليه </a:t>
            </a:r>
            <a:r>
              <a:rPr lang="ar-SA" sz="1800" dirty="0" err="1" smtClean="0">
                <a:solidFill>
                  <a:prstClr val="black"/>
                </a:solidFill>
              </a:rPr>
              <a:t>ماتختلف</a:t>
            </a:r>
            <a:r>
              <a:rPr lang="ar-SA" sz="1800" dirty="0" smtClean="0">
                <a:solidFill>
                  <a:prstClr val="black"/>
                </a:solidFill>
              </a:rPr>
              <a:t> به قراءتها بنقل النقط واختلاف مواضعها فوقع التباس في قراءة الاسماء, وظهر أثره في اختلاف المؤرخين والنسابين في اسماء الاشخاص والقبائل والاماكن.</a:t>
            </a:r>
            <a:endParaRPr lang="ar-SA" sz="1800" dirty="0">
              <a:solidFill>
                <a:prstClr val="black"/>
              </a:solidFill>
            </a:endParaRPr>
          </a:p>
        </p:txBody>
      </p:sp>
    </p:spTree>
    <p:extLst>
      <p:ext uri="{BB962C8B-B14F-4D97-AF65-F5344CB8AC3E}">
        <p14:creationId xmlns:p14="http://schemas.microsoft.com/office/powerpoint/2010/main" val="11784999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txBox="1">
            <a:spLocks/>
          </p:cNvSpPr>
          <p:nvPr/>
        </p:nvSpPr>
        <p:spPr>
          <a:xfrm>
            <a:off x="0" y="0"/>
            <a:ext cx="9144000" cy="6858000"/>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1" anchor="ctr">
            <a:normAutofit/>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r">
              <a:lnSpc>
                <a:spcPct val="200000"/>
              </a:lnSpc>
            </a:pPr>
            <a:r>
              <a:rPr lang="ar-SA" sz="1600" b="1" u="sng" dirty="0" smtClean="0">
                <a:solidFill>
                  <a:prstClr val="black"/>
                </a:solidFill>
              </a:rPr>
              <a:t>اهم </a:t>
            </a:r>
            <a:r>
              <a:rPr lang="ar-SA" sz="1600" b="1" u="sng" dirty="0" err="1" smtClean="0">
                <a:solidFill>
                  <a:prstClr val="black"/>
                </a:solidFill>
              </a:rPr>
              <a:t>مافي</a:t>
            </a:r>
            <a:r>
              <a:rPr lang="ar-SA" sz="1600" b="1" u="sng" dirty="0" smtClean="0">
                <a:solidFill>
                  <a:prstClr val="black"/>
                </a:solidFill>
              </a:rPr>
              <a:t> كتب الاخباريين من عيوب:</a:t>
            </a:r>
          </a:p>
          <a:p>
            <a:pPr algn="r">
              <a:lnSpc>
                <a:spcPct val="200000"/>
              </a:lnSpc>
            </a:pPr>
            <a:endParaRPr lang="ar-SA" sz="1600" b="1" u="sng" dirty="0" smtClean="0">
              <a:solidFill>
                <a:prstClr val="black"/>
              </a:solidFill>
            </a:endParaRPr>
          </a:p>
          <a:p>
            <a:pPr algn="r"/>
            <a:r>
              <a:rPr lang="ar-SA" sz="1600" dirty="0" smtClean="0">
                <a:solidFill>
                  <a:prstClr val="black"/>
                </a:solidFill>
              </a:rPr>
              <a:t>اولا: تلك المبالغات ان لم نقل الخرافات التي دخلت عن طريق اهل الاغراض او الطامعون ممن دخل الاسلام من اليهود او المجوس او النصارى(عللي)</a:t>
            </a:r>
          </a:p>
          <a:p>
            <a:pPr algn="r"/>
            <a:endParaRPr lang="ar-SA" sz="1600" dirty="0" smtClean="0">
              <a:solidFill>
                <a:prstClr val="black"/>
              </a:solidFill>
            </a:endParaRPr>
          </a:p>
          <a:p>
            <a:pPr algn="r"/>
            <a:r>
              <a:rPr lang="ar-SA" sz="1600" dirty="0" smtClean="0">
                <a:solidFill>
                  <a:prstClr val="black"/>
                </a:solidFill>
              </a:rPr>
              <a:t> 1-لان العرب كانوا يستفتونهم فيما غمض عليهم, فيفتوهم بما تعودوه في كتابهم من المبالغة في ضخامة الاجسام وطول الاعمار.</a:t>
            </a:r>
          </a:p>
          <a:p>
            <a:pPr algn="r"/>
            <a:endParaRPr lang="ar-SA" sz="1600" dirty="0" smtClean="0">
              <a:solidFill>
                <a:prstClr val="black"/>
              </a:solidFill>
            </a:endParaRPr>
          </a:p>
          <a:p>
            <a:pPr algn="r"/>
            <a:r>
              <a:rPr lang="ar-SA" sz="1600" dirty="0" smtClean="0">
                <a:solidFill>
                  <a:prstClr val="black"/>
                </a:solidFill>
              </a:rPr>
              <a:t>2- لان العرب كانو</a:t>
            </a:r>
            <a:r>
              <a:rPr lang="ar-SA" sz="1600" dirty="0" smtClean="0">
                <a:solidFill>
                  <a:prstClr val="black"/>
                </a:solidFill>
              </a:rPr>
              <a:t>ا يصدقونهم في كثير مما يقولون انهم كما يقول ابن اسحاق اهل العلم الاول.</a:t>
            </a:r>
          </a:p>
          <a:p>
            <a:pPr algn="r"/>
            <a:endParaRPr lang="ar-SA" sz="1600" dirty="0" smtClean="0">
              <a:solidFill>
                <a:prstClr val="black"/>
              </a:solidFill>
            </a:endParaRPr>
          </a:p>
          <a:p>
            <a:pPr algn="r"/>
            <a:r>
              <a:rPr lang="ar-SA" sz="1600" dirty="0" smtClean="0">
                <a:solidFill>
                  <a:prstClr val="black"/>
                </a:solidFill>
              </a:rPr>
              <a:t>3- لان </a:t>
            </a:r>
            <a:r>
              <a:rPr lang="ar-SA" sz="1600" dirty="0" err="1" smtClean="0">
                <a:solidFill>
                  <a:prstClr val="black"/>
                </a:solidFill>
              </a:rPr>
              <a:t>التوراه</a:t>
            </a:r>
            <a:r>
              <a:rPr lang="ar-SA" sz="1600" dirty="0" smtClean="0">
                <a:solidFill>
                  <a:prstClr val="black"/>
                </a:solidFill>
              </a:rPr>
              <a:t> والتلمود من بعدها تشمل كثير من قصص الانبياء الكرام, ولكن </a:t>
            </a:r>
            <a:r>
              <a:rPr lang="ar-SA" sz="1600" dirty="0" err="1" smtClean="0">
                <a:solidFill>
                  <a:prstClr val="black"/>
                </a:solidFill>
              </a:rPr>
              <a:t>باسهاب</a:t>
            </a:r>
            <a:r>
              <a:rPr lang="ar-SA" sz="1600" dirty="0" smtClean="0">
                <a:solidFill>
                  <a:prstClr val="black"/>
                </a:solidFill>
              </a:rPr>
              <a:t> وتفصيل كثير وهكذا تسربت الخرافات الى كثير من كتب الاخباريين مثلا قصة عاد في القران الكريم قال تعالى(الم تر كيف فعل ربك بعاد إرم ذات العماد التي لم يخلق مثلها في البلاد)</a:t>
            </a:r>
          </a:p>
          <a:p>
            <a:pPr algn="r"/>
            <a:endParaRPr lang="ar-SA" sz="1600" dirty="0" smtClean="0">
              <a:solidFill>
                <a:prstClr val="black"/>
              </a:solidFill>
            </a:endParaRPr>
          </a:p>
          <a:p>
            <a:pPr algn="r"/>
            <a:r>
              <a:rPr lang="ar-SA" sz="1600" dirty="0" smtClean="0">
                <a:solidFill>
                  <a:prstClr val="black"/>
                </a:solidFill>
              </a:rPr>
              <a:t>4- ادخل المفسرون  في شرحها وتفسيرها مبالغات رواها أمثال كعب الاحبار ووهب بن منبه وغيرهما, فوصل الينا أخبارها ان رجالها كانوا طولا كالنخل, لم يكن للطبيعة تا ثير على ابدانهم لغلظتها ومتانتها.</a:t>
            </a:r>
          </a:p>
          <a:p>
            <a:pPr algn="r"/>
            <a:endParaRPr lang="ar-SA" sz="1600" dirty="0" smtClean="0">
              <a:solidFill>
                <a:prstClr val="black"/>
              </a:solidFill>
            </a:endParaRPr>
          </a:p>
          <a:p>
            <a:pPr algn="r"/>
            <a:r>
              <a:rPr lang="ar-SA" sz="1600" dirty="0" smtClean="0">
                <a:solidFill>
                  <a:prstClr val="black"/>
                </a:solidFill>
              </a:rPr>
              <a:t>5- ان عاد تزوج الف امرة , وعاش الف سنة ومئتي سنة, ثم مات بعد ان </a:t>
            </a:r>
            <a:r>
              <a:rPr lang="ar-SA" sz="1600" dirty="0" err="1" smtClean="0">
                <a:solidFill>
                  <a:prstClr val="black"/>
                </a:solidFill>
              </a:rPr>
              <a:t>راى</a:t>
            </a:r>
            <a:r>
              <a:rPr lang="ar-SA" sz="1600" dirty="0" smtClean="0">
                <a:solidFill>
                  <a:prstClr val="black"/>
                </a:solidFill>
              </a:rPr>
              <a:t> من صلبة  اربعة الاف ولد, ورى البطن العاشر من اعقابة , وكان الملك من بعدة في الاكبر من ولده, وهو </a:t>
            </a:r>
            <a:r>
              <a:rPr lang="ar-SA" sz="1600" b="1" u="sng" dirty="0" smtClean="0">
                <a:solidFill>
                  <a:srgbClr val="FF0000"/>
                </a:solidFill>
              </a:rPr>
              <a:t>شديد الذي حكم سنة850  . ثم خلفة اخوة (شداد) حيث حكم 900 سنة سيطر فيها على ممالك العالم . وبنى مدينة (ارم ذات العماد. </a:t>
            </a:r>
            <a:endParaRPr lang="ar-SA" sz="1600" b="1" u="sng" dirty="0" smtClean="0">
              <a:solidFill>
                <a:srgbClr val="FF0000"/>
              </a:solidFill>
            </a:endParaRPr>
          </a:p>
          <a:p>
            <a:pPr marL="285750" indent="-285750" algn="r">
              <a:buFont typeface="Wingdings" panose="05000000000000000000" pitchFamily="2" charset="2"/>
              <a:buChar char="ü"/>
            </a:pPr>
            <a:endParaRPr lang="ar-SA" sz="1800" dirty="0" smtClean="0">
              <a:solidFill>
                <a:prstClr val="black"/>
              </a:solidFill>
            </a:endParaRPr>
          </a:p>
        </p:txBody>
      </p:sp>
    </p:spTree>
    <p:extLst>
      <p:ext uri="{BB962C8B-B14F-4D97-AF65-F5344CB8AC3E}">
        <p14:creationId xmlns:p14="http://schemas.microsoft.com/office/powerpoint/2010/main" val="1541795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txBox="1">
            <a:spLocks/>
          </p:cNvSpPr>
          <p:nvPr/>
        </p:nvSpPr>
        <p:spPr>
          <a:xfrm>
            <a:off x="0" y="0"/>
            <a:ext cx="9144000" cy="6858000"/>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1" anchor="ctr">
            <a:normAutofit fontScale="92500" lnSpcReduction="20000"/>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285750" indent="-285750" algn="r">
              <a:buFont typeface="Wingdings" panose="05000000000000000000" pitchFamily="2" charset="2"/>
              <a:buChar char="ü"/>
            </a:pPr>
            <a:r>
              <a:rPr lang="ar-SA" sz="1800" dirty="0" smtClean="0">
                <a:solidFill>
                  <a:prstClr val="black"/>
                </a:solidFill>
              </a:rPr>
              <a:t>ثانيا: ما تابع العرب اليهود , أي رد كل امة الى اب من اباء التوراة ,حتى المغول والترك والفرس مثلا ردوا :</a:t>
            </a:r>
          </a:p>
          <a:p>
            <a:pPr algn="r"/>
            <a:r>
              <a:rPr lang="ar-SA" sz="1800" dirty="0" smtClean="0">
                <a:solidFill>
                  <a:prstClr val="black"/>
                </a:solidFill>
              </a:rPr>
              <a:t>( وقس على هذا التعليل اسماء البلاد وردها الى اسماء من يظنون انهم مؤسسوها ) </a:t>
            </a:r>
            <a:r>
              <a:rPr lang="ar-SA" sz="1800" dirty="0" err="1" smtClean="0">
                <a:solidFill>
                  <a:prstClr val="black"/>
                </a:solidFill>
              </a:rPr>
              <a:t>بمايشبة</a:t>
            </a:r>
            <a:r>
              <a:rPr lang="ar-SA" sz="1800" dirty="0" smtClean="0">
                <a:solidFill>
                  <a:prstClr val="black"/>
                </a:solidFill>
              </a:rPr>
              <a:t> قول اليهود</a:t>
            </a:r>
          </a:p>
          <a:p>
            <a:pPr algn="r"/>
            <a:r>
              <a:rPr lang="ar-SA" sz="1800" dirty="0" smtClean="0">
                <a:solidFill>
                  <a:prstClr val="black"/>
                </a:solidFill>
              </a:rPr>
              <a:t>  1-الفرس-</a:t>
            </a:r>
            <a:r>
              <a:rPr lang="ar-SA" sz="1800" dirty="0">
                <a:solidFill>
                  <a:prstClr val="black"/>
                </a:solidFill>
              </a:rPr>
              <a:t>--- فارس ابن </a:t>
            </a:r>
            <a:r>
              <a:rPr lang="ar-SA" sz="1800" dirty="0" err="1">
                <a:solidFill>
                  <a:prstClr val="black"/>
                </a:solidFill>
              </a:rPr>
              <a:t>ياسور</a:t>
            </a:r>
            <a:r>
              <a:rPr lang="ar-SA" sz="1800" dirty="0">
                <a:solidFill>
                  <a:prstClr val="black"/>
                </a:solidFill>
              </a:rPr>
              <a:t> بن سام.</a:t>
            </a:r>
          </a:p>
          <a:p>
            <a:pPr algn="r"/>
            <a:r>
              <a:rPr lang="ar-SA" sz="1800" dirty="0" smtClean="0">
                <a:solidFill>
                  <a:prstClr val="black"/>
                </a:solidFill>
              </a:rPr>
              <a:t>2-  مصر--- انما بناها (</a:t>
            </a:r>
            <a:r>
              <a:rPr lang="ar-SA" sz="1800" dirty="0" err="1" smtClean="0">
                <a:solidFill>
                  <a:prstClr val="black"/>
                </a:solidFill>
              </a:rPr>
              <a:t>مصريم</a:t>
            </a:r>
            <a:r>
              <a:rPr lang="ar-SA" sz="1800" dirty="0" smtClean="0">
                <a:solidFill>
                  <a:prstClr val="black"/>
                </a:solidFill>
              </a:rPr>
              <a:t>)</a:t>
            </a:r>
          </a:p>
          <a:p>
            <a:pPr algn="r"/>
            <a:r>
              <a:rPr lang="ar-SA" sz="1800" dirty="0" smtClean="0">
                <a:solidFill>
                  <a:prstClr val="black"/>
                </a:solidFill>
              </a:rPr>
              <a:t>3-اشور--- بناها اشور.</a:t>
            </a:r>
          </a:p>
          <a:p>
            <a:pPr algn="r"/>
            <a:r>
              <a:rPr lang="ar-SA" sz="1800" dirty="0" smtClean="0">
                <a:solidFill>
                  <a:prstClr val="black"/>
                </a:solidFill>
              </a:rPr>
              <a:t>4- يعرب--- لمن تكلم العربية.</a:t>
            </a:r>
          </a:p>
          <a:p>
            <a:pPr algn="r"/>
            <a:r>
              <a:rPr lang="ar-SA" sz="1800" dirty="0" smtClean="0">
                <a:solidFill>
                  <a:prstClr val="black"/>
                </a:solidFill>
              </a:rPr>
              <a:t>5- سبا –سبب تسميتها كذلك(عللي) لتفرقها او لكثرة السبي.</a:t>
            </a:r>
          </a:p>
          <a:p>
            <a:pPr algn="r"/>
            <a:endParaRPr lang="ar-SA" sz="1800" dirty="0">
              <a:solidFill>
                <a:prstClr val="black"/>
              </a:solidFill>
            </a:endParaRPr>
          </a:p>
          <a:p>
            <a:pPr marL="285750" indent="-285750" algn="r">
              <a:buFont typeface="Wingdings" panose="05000000000000000000" pitchFamily="2" charset="2"/>
              <a:buChar char="ü"/>
            </a:pPr>
            <a:r>
              <a:rPr lang="ar-SA" sz="1800" dirty="0" smtClean="0">
                <a:solidFill>
                  <a:srgbClr val="92D050"/>
                </a:solidFill>
              </a:rPr>
              <a:t>ثالثا: اختلاف الاخباريين في الانساب , حتى انهم لم يتفقوا الافي القليل من اسماء الملوك و الامراء, اما بالنسبة لقريش مختلف.</a:t>
            </a:r>
          </a:p>
          <a:p>
            <a:pPr marL="285750" indent="-285750" algn="r">
              <a:buFont typeface="Wingdings" panose="05000000000000000000" pitchFamily="2" charset="2"/>
              <a:buChar char="ü"/>
            </a:pPr>
            <a:endParaRPr lang="ar-SA" sz="1800" dirty="0">
              <a:solidFill>
                <a:prstClr val="black"/>
              </a:solidFill>
            </a:endParaRPr>
          </a:p>
          <a:p>
            <a:pPr marL="285750" indent="-285750" algn="r">
              <a:buFont typeface="Wingdings" panose="05000000000000000000" pitchFamily="2" charset="2"/>
              <a:buChar char="ü"/>
            </a:pPr>
            <a:r>
              <a:rPr lang="ar-SA" sz="1800" dirty="0" smtClean="0">
                <a:solidFill>
                  <a:srgbClr val="7030A0"/>
                </a:solidFill>
              </a:rPr>
              <a:t>رابعا: ان العرب كانت تتصرف في الاسماء غير العربية ,بتبديل حروفها وتغييرها مثل:</a:t>
            </a:r>
          </a:p>
          <a:p>
            <a:pPr algn="r"/>
            <a:r>
              <a:rPr lang="ar-SA" sz="1800" dirty="0" smtClean="0">
                <a:solidFill>
                  <a:srgbClr val="7030A0"/>
                </a:solidFill>
              </a:rPr>
              <a:t>1- ذي القرنين ------قد يكون (الصعب بن </a:t>
            </a:r>
            <a:r>
              <a:rPr lang="ar-SA" sz="1800" dirty="0" err="1" smtClean="0">
                <a:solidFill>
                  <a:srgbClr val="7030A0"/>
                </a:solidFill>
              </a:rPr>
              <a:t>مداثر</a:t>
            </a:r>
            <a:r>
              <a:rPr lang="ar-SA" sz="1800" dirty="0">
                <a:solidFill>
                  <a:srgbClr val="7030A0"/>
                </a:solidFill>
              </a:rPr>
              <a:t> </a:t>
            </a:r>
            <a:r>
              <a:rPr lang="ar-SA" sz="1800" dirty="0" smtClean="0">
                <a:solidFill>
                  <a:srgbClr val="7030A0"/>
                </a:solidFill>
              </a:rPr>
              <a:t>من ملوك اليمن) او(</a:t>
            </a:r>
            <a:r>
              <a:rPr lang="ar-SA" sz="1800" dirty="0" err="1" smtClean="0">
                <a:solidFill>
                  <a:srgbClr val="7030A0"/>
                </a:solidFill>
              </a:rPr>
              <a:t>الاسكندار</a:t>
            </a:r>
            <a:r>
              <a:rPr lang="ar-SA" sz="1800" dirty="0" smtClean="0">
                <a:solidFill>
                  <a:srgbClr val="7030A0"/>
                </a:solidFill>
              </a:rPr>
              <a:t> المقدوني).</a:t>
            </a:r>
          </a:p>
          <a:p>
            <a:pPr algn="r"/>
            <a:r>
              <a:rPr lang="ar-SA" sz="1600" dirty="0" smtClean="0">
                <a:solidFill>
                  <a:srgbClr val="7030A0"/>
                </a:solidFill>
              </a:rPr>
              <a:t>2- ملوك مصر ايام </a:t>
            </a:r>
            <a:r>
              <a:rPr lang="ar-SA" sz="1600" dirty="0" err="1" smtClean="0">
                <a:solidFill>
                  <a:srgbClr val="7030A0"/>
                </a:solidFill>
              </a:rPr>
              <a:t>الفراعين</a:t>
            </a:r>
            <a:r>
              <a:rPr lang="ar-SA" sz="1600" dirty="0" smtClean="0">
                <a:solidFill>
                  <a:srgbClr val="7030A0"/>
                </a:solidFill>
              </a:rPr>
              <a:t> –ملك مصر ايام يوسف---هو الريان بن الوليد بن </a:t>
            </a:r>
            <a:r>
              <a:rPr lang="ar-SA" sz="1600" dirty="0" err="1" smtClean="0">
                <a:solidFill>
                  <a:srgbClr val="7030A0"/>
                </a:solidFill>
              </a:rPr>
              <a:t>الهروان</a:t>
            </a:r>
            <a:r>
              <a:rPr lang="ar-SA" sz="1600" dirty="0" smtClean="0">
                <a:solidFill>
                  <a:srgbClr val="7030A0"/>
                </a:solidFill>
              </a:rPr>
              <a:t> بن اراشه بن فاران بن عمرو بن عملاق بن ولاذ ابن سام ابن نوح.</a:t>
            </a:r>
          </a:p>
          <a:p>
            <a:pPr algn="r"/>
            <a:r>
              <a:rPr lang="ar-SA" sz="1600" dirty="0" smtClean="0">
                <a:solidFill>
                  <a:srgbClr val="7030A0"/>
                </a:solidFill>
              </a:rPr>
              <a:t>3-فرعون موسى--- قابوس بن مصعب بن معاوية  صاحب يوسف الثاني  وكانت زوجته تدعى (اسية بن مزاحم بن عبيد ابن الريان بن الوليد فرعون يوسف الاول وهي من بني اسرائيل.</a:t>
            </a:r>
          </a:p>
          <a:p>
            <a:pPr algn="r"/>
            <a:endParaRPr lang="ar-SA" sz="1600" dirty="0">
              <a:solidFill>
                <a:srgbClr val="7030A0"/>
              </a:solidFill>
            </a:endParaRPr>
          </a:p>
          <a:p>
            <a:pPr algn="r"/>
            <a:r>
              <a:rPr lang="ar-SA" sz="1600" dirty="0" smtClean="0">
                <a:solidFill>
                  <a:srgbClr val="7030A0"/>
                </a:solidFill>
              </a:rPr>
              <a:t>ان الفرا عيين المصريين كما نعرف  ليس بينهم من يحمل هذه الاسماء  ولكنة خلط وادعاء العلم عللي:</a:t>
            </a:r>
          </a:p>
          <a:p>
            <a:pPr algn="r"/>
            <a:r>
              <a:rPr lang="ar-SA" sz="1600" dirty="0" smtClean="0">
                <a:solidFill>
                  <a:srgbClr val="7030A0"/>
                </a:solidFill>
              </a:rPr>
              <a:t>1- الزعم ان فرعون موسى هو صاحب يوسف الثاني امر غير مقبول  والسبب:</a:t>
            </a:r>
          </a:p>
          <a:p>
            <a:pPr algn="r"/>
            <a:r>
              <a:rPr lang="ar-SA" sz="1600" dirty="0" smtClean="0">
                <a:solidFill>
                  <a:srgbClr val="7030A0"/>
                </a:solidFill>
              </a:rPr>
              <a:t>ان الفترة </a:t>
            </a:r>
            <a:r>
              <a:rPr lang="ar-SA" sz="1600" dirty="0" err="1" smtClean="0">
                <a:solidFill>
                  <a:srgbClr val="7030A0"/>
                </a:solidFill>
              </a:rPr>
              <a:t>مابين</a:t>
            </a:r>
            <a:r>
              <a:rPr lang="ar-SA" sz="1600" dirty="0" smtClean="0">
                <a:solidFill>
                  <a:srgbClr val="7030A0"/>
                </a:solidFill>
              </a:rPr>
              <a:t> دخول بني اسرائيل مصر على ايام الصديق , وخروجهم منها على ايام كليم الله  </a:t>
            </a:r>
            <a:r>
              <a:rPr lang="ar-SA" sz="1600" b="1" u="sng" dirty="0" smtClean="0">
                <a:solidFill>
                  <a:srgbClr val="7030A0"/>
                </a:solidFill>
              </a:rPr>
              <a:t>حولي(430سنة).</a:t>
            </a:r>
          </a:p>
          <a:p>
            <a:pPr algn="r"/>
            <a:r>
              <a:rPr lang="ar-SA" sz="1600" dirty="0" smtClean="0">
                <a:solidFill>
                  <a:srgbClr val="7030A0"/>
                </a:solidFill>
              </a:rPr>
              <a:t>هل حكم هذا الملك المزعوم (قابوس بن مصعب ) </a:t>
            </a:r>
            <a:r>
              <a:rPr lang="ar-SA" sz="1600" dirty="0" err="1" smtClean="0">
                <a:solidFill>
                  <a:srgbClr val="7030A0"/>
                </a:solidFill>
              </a:rPr>
              <a:t>هذة</a:t>
            </a:r>
            <a:r>
              <a:rPr lang="ar-SA" sz="1600" dirty="0" smtClean="0">
                <a:solidFill>
                  <a:srgbClr val="7030A0"/>
                </a:solidFill>
              </a:rPr>
              <a:t> القروان الاربعة والتاريخ يحدثنا ويقول ان مصر لم تعرف الحكم الطويل لملوكها  </a:t>
            </a:r>
            <a:r>
              <a:rPr lang="ar-SA" sz="1600" dirty="0" err="1" smtClean="0">
                <a:solidFill>
                  <a:srgbClr val="7030A0"/>
                </a:solidFill>
              </a:rPr>
              <a:t>الااذا</a:t>
            </a:r>
            <a:r>
              <a:rPr lang="ar-SA" sz="1600" dirty="0" smtClean="0">
                <a:solidFill>
                  <a:srgbClr val="7030A0"/>
                </a:solidFill>
              </a:rPr>
              <a:t> </a:t>
            </a:r>
            <a:r>
              <a:rPr lang="ar-SA" sz="1600" dirty="0" err="1" smtClean="0">
                <a:solidFill>
                  <a:srgbClr val="7030A0"/>
                </a:solidFill>
              </a:rPr>
              <a:t>استثينا</a:t>
            </a:r>
            <a:r>
              <a:rPr lang="ar-SA" sz="1600" dirty="0" smtClean="0">
                <a:solidFill>
                  <a:srgbClr val="7030A0"/>
                </a:solidFill>
              </a:rPr>
              <a:t>:</a:t>
            </a:r>
          </a:p>
          <a:p>
            <a:pPr algn="r"/>
            <a:r>
              <a:rPr lang="ar-SA" sz="1600" dirty="0" smtClean="0">
                <a:solidFill>
                  <a:srgbClr val="7030A0"/>
                </a:solidFill>
              </a:rPr>
              <a:t>1- بي الثاني---------حكم(94)</a:t>
            </a:r>
          </a:p>
          <a:p>
            <a:pPr algn="r"/>
            <a:r>
              <a:rPr lang="ar-SA" sz="1600" dirty="0" smtClean="0">
                <a:solidFill>
                  <a:srgbClr val="7030A0"/>
                </a:solidFill>
              </a:rPr>
              <a:t>2- </a:t>
            </a:r>
            <a:r>
              <a:rPr lang="ar-SA" sz="1600" dirty="0" err="1" smtClean="0">
                <a:solidFill>
                  <a:srgbClr val="7030A0"/>
                </a:solidFill>
              </a:rPr>
              <a:t>رعمسيس</a:t>
            </a:r>
            <a:r>
              <a:rPr lang="ar-SA" sz="1600" dirty="0" smtClean="0">
                <a:solidFill>
                  <a:srgbClr val="7030A0"/>
                </a:solidFill>
              </a:rPr>
              <a:t> الثاني ------- حكم(67سنة)</a:t>
            </a:r>
          </a:p>
          <a:p>
            <a:pPr algn="r"/>
            <a:endParaRPr lang="ar-SA" sz="1600" dirty="0">
              <a:solidFill>
                <a:srgbClr val="7030A0"/>
              </a:solidFill>
            </a:endParaRPr>
          </a:p>
          <a:p>
            <a:pPr algn="r"/>
            <a:r>
              <a:rPr lang="ar-SA" sz="1600" dirty="0" smtClean="0">
                <a:solidFill>
                  <a:srgbClr val="7030A0"/>
                </a:solidFill>
              </a:rPr>
              <a:t>والفرق كبير بين حكم يقرب  من القرن من الزمان, وحكم يقارب قرونا اربع والغريب ان بعض المؤرخين يجعلون اسية </a:t>
            </a:r>
            <a:r>
              <a:rPr lang="ar-SA" sz="1600" dirty="0" err="1" smtClean="0">
                <a:solidFill>
                  <a:srgbClr val="7030A0"/>
                </a:solidFill>
              </a:rPr>
              <a:t>امراة</a:t>
            </a:r>
            <a:r>
              <a:rPr lang="ar-SA" sz="1600" dirty="0" smtClean="0">
                <a:solidFill>
                  <a:srgbClr val="7030A0"/>
                </a:solidFill>
              </a:rPr>
              <a:t> فرعون(حفيدة الريان بن مرة ومن بني اسرائيل.</a:t>
            </a:r>
          </a:p>
          <a:p>
            <a:pPr algn="r"/>
            <a:endParaRPr lang="ar-SA" sz="1600" dirty="0">
              <a:solidFill>
                <a:srgbClr val="7030A0"/>
              </a:solidFill>
            </a:endParaRPr>
          </a:p>
          <a:p>
            <a:pPr algn="r"/>
            <a:endParaRPr lang="ar-SA" sz="1600" dirty="0" smtClean="0">
              <a:solidFill>
                <a:srgbClr val="7030A0"/>
              </a:solidFill>
            </a:endParaRPr>
          </a:p>
          <a:p>
            <a:pPr algn="r"/>
            <a:endParaRPr lang="ar-SA" sz="1600" dirty="0" smtClean="0">
              <a:solidFill>
                <a:srgbClr val="7030A0"/>
              </a:solidFill>
            </a:endParaRPr>
          </a:p>
          <a:p>
            <a:pPr algn="r"/>
            <a:endParaRPr lang="ar-SA" sz="1600" dirty="0" smtClean="0">
              <a:solidFill>
                <a:schemeClr val="tx1"/>
              </a:solidFill>
            </a:endParaRPr>
          </a:p>
          <a:p>
            <a:pPr algn="r"/>
            <a:endParaRPr lang="ar-SA" sz="1600" dirty="0" smtClean="0">
              <a:solidFill>
                <a:srgbClr val="7030A0"/>
              </a:solidFill>
            </a:endParaRPr>
          </a:p>
          <a:p>
            <a:pPr marL="285750" indent="-285750" algn="r">
              <a:buFont typeface="Wingdings" panose="05000000000000000000" pitchFamily="2" charset="2"/>
              <a:buChar char="ü"/>
            </a:pPr>
            <a:endParaRPr lang="ar-SA" sz="1800" dirty="0">
              <a:solidFill>
                <a:srgbClr val="7030A0"/>
              </a:solidFill>
            </a:endParaRPr>
          </a:p>
          <a:p>
            <a:pPr algn="r"/>
            <a:r>
              <a:rPr lang="ar-SA" sz="1800" dirty="0" smtClean="0">
                <a:solidFill>
                  <a:prstClr val="black"/>
                </a:solidFill>
              </a:rPr>
              <a:t> </a:t>
            </a:r>
            <a:endParaRPr lang="ar-SA" sz="1800" dirty="0" smtClean="0">
              <a:solidFill>
                <a:prstClr val="black"/>
              </a:solidFill>
            </a:endParaRPr>
          </a:p>
        </p:txBody>
      </p:sp>
    </p:spTree>
    <p:extLst>
      <p:ext uri="{BB962C8B-B14F-4D97-AF65-F5344CB8AC3E}">
        <p14:creationId xmlns:p14="http://schemas.microsoft.com/office/powerpoint/2010/main" val="15241742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txBox="1">
            <a:spLocks/>
          </p:cNvSpPr>
          <p:nvPr/>
        </p:nvSpPr>
        <p:spPr>
          <a:xfrm>
            <a:off x="179512" y="1124744"/>
            <a:ext cx="8712968" cy="5200985"/>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1" anchor="ctr">
            <a:normAutofit/>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285750" indent="-285750" algn="r">
              <a:buFont typeface="Wingdings" panose="05000000000000000000" pitchFamily="2" charset="2"/>
              <a:buChar char="ü"/>
            </a:pPr>
            <a:r>
              <a:rPr lang="ar-SA" sz="1800" dirty="0" smtClean="0">
                <a:solidFill>
                  <a:prstClr val="black"/>
                </a:solidFill>
              </a:rPr>
              <a:t>ان الخلط من ناحية ,والاسرائيليات  من ناحية اخرى , لعبا دور كبير  في مسخ بعض هذا التاريخ الذي كتبة المؤرخون الاسلاميون عن العصور التي سبقت الاسلام  </a:t>
            </a:r>
            <a:r>
              <a:rPr lang="ar-SA" sz="1800" dirty="0" err="1" smtClean="0">
                <a:solidFill>
                  <a:prstClr val="black"/>
                </a:solidFill>
              </a:rPr>
              <a:t>باماد</a:t>
            </a:r>
            <a:r>
              <a:rPr lang="ar-SA" sz="1800" dirty="0" smtClean="0">
                <a:solidFill>
                  <a:prstClr val="black"/>
                </a:solidFill>
              </a:rPr>
              <a:t> طويل.</a:t>
            </a:r>
          </a:p>
          <a:p>
            <a:pPr marL="285750" indent="-285750" algn="r">
              <a:buFont typeface="Wingdings" panose="05000000000000000000" pitchFamily="2" charset="2"/>
              <a:buChar char="ü"/>
            </a:pPr>
            <a:endParaRPr lang="ar-SA" sz="1800" dirty="0">
              <a:solidFill>
                <a:prstClr val="black"/>
              </a:solidFill>
            </a:endParaRPr>
          </a:p>
          <a:p>
            <a:pPr marL="285750" indent="-285750" algn="r">
              <a:buFont typeface="Wingdings" panose="05000000000000000000" pitchFamily="2" charset="2"/>
              <a:buChar char="ü"/>
            </a:pPr>
            <a:endParaRPr lang="ar-SA" sz="1800" dirty="0" smtClean="0">
              <a:solidFill>
                <a:prstClr val="black"/>
              </a:solidFill>
            </a:endParaRPr>
          </a:p>
          <a:p>
            <a:pPr marL="285750" indent="-285750" algn="r">
              <a:buFont typeface="Wingdings" panose="05000000000000000000" pitchFamily="2" charset="2"/>
              <a:buChar char="ü"/>
            </a:pPr>
            <a:r>
              <a:rPr lang="ar-SA" sz="1800" dirty="0" smtClean="0">
                <a:solidFill>
                  <a:prstClr val="black"/>
                </a:solidFill>
              </a:rPr>
              <a:t>ان المؤرخين الاسلاميين قدموا لنا الكثير من المعلومات التي يمكن الاعتماد عليها في التاريخ لعصور </a:t>
            </a:r>
            <a:r>
              <a:rPr lang="ar-SA" sz="1800" dirty="0" err="1" smtClean="0">
                <a:solidFill>
                  <a:prstClr val="black"/>
                </a:solidFill>
              </a:rPr>
              <a:t>ماقبل</a:t>
            </a:r>
            <a:r>
              <a:rPr lang="ar-SA" sz="1800" dirty="0" smtClean="0">
                <a:solidFill>
                  <a:prstClr val="black"/>
                </a:solidFill>
              </a:rPr>
              <a:t> الاسلام وان كثي منهم </a:t>
            </a:r>
            <a:r>
              <a:rPr lang="ar-SA" sz="1800" dirty="0" err="1" smtClean="0">
                <a:solidFill>
                  <a:prstClr val="black"/>
                </a:solidFill>
              </a:rPr>
              <a:t>انتقدو</a:t>
            </a:r>
            <a:r>
              <a:rPr lang="ar-SA" sz="1800" dirty="0" smtClean="0">
                <a:solidFill>
                  <a:prstClr val="black"/>
                </a:solidFill>
              </a:rPr>
              <a:t> المبالغات التي جاءت فيما كتب البعض منهم ونبه الكثير منهم ان </a:t>
            </a:r>
            <a:r>
              <a:rPr lang="ar-SA" sz="1800" dirty="0" err="1" smtClean="0">
                <a:solidFill>
                  <a:prstClr val="black"/>
                </a:solidFill>
              </a:rPr>
              <a:t>الاسرائليات</a:t>
            </a:r>
            <a:r>
              <a:rPr lang="ar-SA" sz="1800" dirty="0" smtClean="0">
                <a:solidFill>
                  <a:prstClr val="black"/>
                </a:solidFill>
              </a:rPr>
              <a:t> قد تسلسلت الى التاريخ العربي القديم.</a:t>
            </a:r>
            <a:endParaRPr lang="ar-SA" sz="1800" dirty="0" smtClean="0">
              <a:solidFill>
                <a:prstClr val="black"/>
              </a:solidFill>
            </a:endParaRPr>
          </a:p>
        </p:txBody>
      </p:sp>
    </p:spTree>
    <p:extLst>
      <p:ext uri="{BB962C8B-B14F-4D97-AF65-F5344CB8AC3E}">
        <p14:creationId xmlns:p14="http://schemas.microsoft.com/office/powerpoint/2010/main" val="4114102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5004048" y="274638"/>
            <a:ext cx="3682752" cy="6011862"/>
          </a:xfrm>
        </p:spPr>
        <p:txBody>
          <a:bodyPr>
            <a:normAutofit/>
          </a:bodyPr>
          <a:lstStyle/>
          <a:p>
            <a:r>
              <a:rPr lang="ar-SA" sz="2400" dirty="0" smtClean="0">
                <a:ln>
                  <a:solidFill>
                    <a:schemeClr val="accent1"/>
                  </a:solidFill>
                </a:ln>
                <a:effectLst>
                  <a:glow rad="228600">
                    <a:schemeClr val="accent3">
                      <a:satMod val="175000"/>
                      <a:alpha val="40000"/>
                    </a:schemeClr>
                  </a:glow>
                </a:effectLst>
              </a:rPr>
              <a:t>تم </a:t>
            </a:r>
            <a:br>
              <a:rPr lang="ar-SA" sz="2400" dirty="0" smtClean="0">
                <a:ln>
                  <a:solidFill>
                    <a:schemeClr val="accent1"/>
                  </a:solidFill>
                </a:ln>
                <a:effectLst>
                  <a:glow rad="228600">
                    <a:schemeClr val="accent3">
                      <a:satMod val="175000"/>
                      <a:alpha val="40000"/>
                    </a:schemeClr>
                  </a:glow>
                </a:effectLst>
              </a:rPr>
            </a:br>
            <a:r>
              <a:rPr lang="ar-SA" sz="2400" dirty="0" smtClean="0">
                <a:ln>
                  <a:solidFill>
                    <a:schemeClr val="accent1"/>
                  </a:solidFill>
                </a:ln>
                <a:effectLst>
                  <a:glow rad="228600">
                    <a:schemeClr val="accent3">
                      <a:satMod val="175000"/>
                      <a:alpha val="40000"/>
                    </a:schemeClr>
                  </a:glow>
                </a:effectLst>
              </a:rPr>
              <a:t>بحمد الله</a:t>
            </a:r>
            <a:br>
              <a:rPr lang="ar-SA" sz="2400" dirty="0" smtClean="0">
                <a:ln>
                  <a:solidFill>
                    <a:schemeClr val="accent1"/>
                  </a:solidFill>
                </a:ln>
                <a:effectLst>
                  <a:glow rad="228600">
                    <a:schemeClr val="accent3">
                      <a:satMod val="175000"/>
                      <a:alpha val="40000"/>
                    </a:schemeClr>
                  </a:glow>
                </a:effectLst>
              </a:rPr>
            </a:br>
            <a:r>
              <a:rPr lang="ar-SA" sz="2400" dirty="0" smtClean="0">
                <a:ln>
                  <a:solidFill>
                    <a:schemeClr val="accent1"/>
                  </a:solidFill>
                </a:ln>
                <a:effectLst>
                  <a:glow rad="228600">
                    <a:schemeClr val="accent3">
                      <a:satMod val="175000"/>
                      <a:alpha val="40000"/>
                    </a:schemeClr>
                  </a:glow>
                </a:effectLst>
              </a:rPr>
              <a:t>اعداد الطالبة :الاء سعيد  الزهراني.</a:t>
            </a:r>
            <a:br>
              <a:rPr lang="ar-SA" sz="2400" dirty="0" smtClean="0">
                <a:ln>
                  <a:solidFill>
                    <a:schemeClr val="accent1"/>
                  </a:solidFill>
                </a:ln>
                <a:effectLst>
                  <a:glow rad="228600">
                    <a:schemeClr val="accent3">
                      <a:satMod val="175000"/>
                      <a:alpha val="40000"/>
                    </a:schemeClr>
                  </a:glow>
                </a:effectLst>
              </a:rPr>
            </a:br>
            <a:r>
              <a:rPr lang="ar-SA" sz="2400" dirty="0" err="1" smtClean="0">
                <a:ln>
                  <a:solidFill>
                    <a:schemeClr val="accent1"/>
                  </a:solidFill>
                </a:ln>
                <a:effectLst>
                  <a:glow rad="228600">
                    <a:schemeClr val="accent3">
                      <a:satMod val="175000"/>
                      <a:alpha val="40000"/>
                    </a:schemeClr>
                  </a:glow>
                </a:effectLst>
              </a:rPr>
              <a:t>الدكتوره:شويكارسلامة</a:t>
            </a:r>
            <a:r>
              <a:rPr lang="ar-SA" sz="2400" dirty="0" smtClean="0">
                <a:ln>
                  <a:solidFill>
                    <a:schemeClr val="accent1"/>
                  </a:solidFill>
                </a:ln>
                <a:effectLst>
                  <a:glow rad="228600">
                    <a:schemeClr val="accent3">
                      <a:satMod val="175000"/>
                      <a:alpha val="40000"/>
                    </a:schemeClr>
                  </a:glow>
                </a:effectLst>
              </a:rPr>
              <a:t/>
            </a:r>
            <a:br>
              <a:rPr lang="ar-SA" sz="2400" dirty="0" smtClean="0">
                <a:ln>
                  <a:solidFill>
                    <a:schemeClr val="accent1"/>
                  </a:solidFill>
                </a:ln>
                <a:effectLst>
                  <a:glow rad="228600">
                    <a:schemeClr val="accent3">
                      <a:satMod val="175000"/>
                      <a:alpha val="40000"/>
                    </a:schemeClr>
                  </a:glow>
                </a:effectLst>
              </a:rPr>
            </a:br>
            <a:r>
              <a:rPr lang="ar-SA" sz="2400" dirty="0" smtClean="0">
                <a:ln>
                  <a:solidFill>
                    <a:schemeClr val="accent1"/>
                  </a:solidFill>
                </a:ln>
                <a:effectLst>
                  <a:glow rad="228600">
                    <a:schemeClr val="accent3">
                      <a:satMod val="175000"/>
                      <a:alpha val="40000"/>
                    </a:schemeClr>
                  </a:glow>
                </a:effectLst>
              </a:rPr>
              <a:t>المادة :تاريخ الجزيرة العربية.</a:t>
            </a:r>
            <a:br>
              <a:rPr lang="ar-SA" sz="2400" dirty="0" smtClean="0">
                <a:ln>
                  <a:solidFill>
                    <a:schemeClr val="accent1"/>
                  </a:solidFill>
                </a:ln>
                <a:effectLst>
                  <a:glow rad="228600">
                    <a:schemeClr val="accent3">
                      <a:satMod val="175000"/>
                      <a:alpha val="40000"/>
                    </a:schemeClr>
                  </a:glow>
                </a:effectLst>
              </a:rPr>
            </a:br>
            <a:r>
              <a:rPr lang="ar-SA" sz="2400" dirty="0" smtClean="0">
                <a:ln>
                  <a:solidFill>
                    <a:schemeClr val="accent1"/>
                  </a:solidFill>
                </a:ln>
                <a:effectLst>
                  <a:glow rad="228600">
                    <a:schemeClr val="accent3">
                      <a:satMod val="175000"/>
                      <a:alpha val="40000"/>
                    </a:schemeClr>
                  </a:glow>
                </a:effectLst>
              </a:rPr>
              <a:t>المستوى: الثالث.</a:t>
            </a:r>
            <a:br>
              <a:rPr lang="ar-SA" sz="2400" dirty="0" smtClean="0">
                <a:ln>
                  <a:solidFill>
                    <a:schemeClr val="accent1"/>
                  </a:solidFill>
                </a:ln>
                <a:effectLst>
                  <a:glow rad="228600">
                    <a:schemeClr val="accent3">
                      <a:satMod val="175000"/>
                      <a:alpha val="40000"/>
                    </a:schemeClr>
                  </a:glow>
                </a:effectLst>
              </a:rPr>
            </a:br>
            <a:r>
              <a:rPr lang="ar-SA" sz="2400" dirty="0" smtClean="0">
                <a:ln>
                  <a:solidFill>
                    <a:schemeClr val="accent1"/>
                  </a:solidFill>
                </a:ln>
                <a:effectLst>
                  <a:glow rad="228600">
                    <a:schemeClr val="accent3">
                      <a:satMod val="175000"/>
                      <a:alpha val="40000"/>
                    </a:schemeClr>
                  </a:glow>
                </a:effectLst>
              </a:rPr>
              <a:t>التخصص: تاريخ.</a:t>
            </a:r>
            <a:br>
              <a:rPr lang="ar-SA" sz="2400" dirty="0" smtClean="0">
                <a:ln>
                  <a:solidFill>
                    <a:schemeClr val="accent1"/>
                  </a:solidFill>
                </a:ln>
                <a:effectLst>
                  <a:glow rad="228600">
                    <a:schemeClr val="accent3">
                      <a:satMod val="175000"/>
                      <a:alpha val="40000"/>
                    </a:schemeClr>
                  </a:glow>
                </a:effectLst>
              </a:rPr>
            </a:br>
            <a:r>
              <a:rPr lang="ar-SA" sz="2400" dirty="0">
                <a:ln>
                  <a:solidFill>
                    <a:schemeClr val="accent1"/>
                  </a:solidFill>
                </a:ln>
                <a:effectLst>
                  <a:glow rad="228600">
                    <a:schemeClr val="accent3">
                      <a:satMod val="175000"/>
                      <a:alpha val="40000"/>
                    </a:schemeClr>
                  </a:glow>
                </a:effectLst>
              </a:rPr>
              <a:t/>
            </a:r>
            <a:br>
              <a:rPr lang="ar-SA" sz="2400" dirty="0">
                <a:ln>
                  <a:solidFill>
                    <a:schemeClr val="accent1"/>
                  </a:solidFill>
                </a:ln>
                <a:effectLst>
                  <a:glow rad="228600">
                    <a:schemeClr val="accent3">
                      <a:satMod val="175000"/>
                      <a:alpha val="40000"/>
                    </a:schemeClr>
                  </a:glow>
                </a:effectLst>
              </a:rPr>
            </a:br>
            <a:r>
              <a:rPr lang="ar-SA" sz="2400" dirty="0" smtClean="0">
                <a:ln>
                  <a:solidFill>
                    <a:schemeClr val="accent1"/>
                  </a:solidFill>
                </a:ln>
                <a:effectLst>
                  <a:glow rad="228600">
                    <a:schemeClr val="accent3">
                      <a:satMod val="175000"/>
                      <a:alpha val="40000"/>
                    </a:schemeClr>
                  </a:glow>
                </a:effectLst>
              </a:rPr>
              <a:t/>
            </a:r>
            <a:br>
              <a:rPr lang="ar-SA" sz="2400" dirty="0" smtClean="0">
                <a:ln>
                  <a:solidFill>
                    <a:schemeClr val="accent1"/>
                  </a:solidFill>
                </a:ln>
                <a:effectLst>
                  <a:glow rad="228600">
                    <a:schemeClr val="accent3">
                      <a:satMod val="175000"/>
                      <a:alpha val="40000"/>
                    </a:schemeClr>
                  </a:glow>
                </a:effectLst>
              </a:rPr>
            </a:br>
            <a:r>
              <a:rPr lang="ar-SA" sz="2400" dirty="0">
                <a:ln>
                  <a:solidFill>
                    <a:schemeClr val="accent1"/>
                  </a:solidFill>
                </a:ln>
                <a:effectLst>
                  <a:glow rad="228600">
                    <a:schemeClr val="accent3">
                      <a:satMod val="175000"/>
                      <a:alpha val="40000"/>
                    </a:schemeClr>
                  </a:glow>
                </a:effectLst>
              </a:rPr>
              <a:t/>
            </a:r>
            <a:br>
              <a:rPr lang="ar-SA" sz="2400" dirty="0">
                <a:ln>
                  <a:solidFill>
                    <a:schemeClr val="accent1"/>
                  </a:solidFill>
                </a:ln>
                <a:effectLst>
                  <a:glow rad="228600">
                    <a:schemeClr val="accent3">
                      <a:satMod val="175000"/>
                      <a:alpha val="40000"/>
                    </a:schemeClr>
                  </a:glow>
                </a:effectLst>
              </a:rPr>
            </a:br>
            <a:r>
              <a:rPr lang="ar-SA" sz="2400" dirty="0" smtClean="0">
                <a:ln>
                  <a:solidFill>
                    <a:schemeClr val="accent1"/>
                  </a:solidFill>
                </a:ln>
                <a:effectLst>
                  <a:glow rad="228600">
                    <a:schemeClr val="accent3">
                      <a:satMod val="175000"/>
                      <a:alpha val="40000"/>
                    </a:schemeClr>
                  </a:glow>
                </a:effectLst>
              </a:rPr>
              <a:t>اتمنى </a:t>
            </a:r>
            <a:r>
              <a:rPr lang="ar-SA" sz="2400" dirty="0" err="1" smtClean="0">
                <a:ln>
                  <a:solidFill>
                    <a:schemeClr val="accent1"/>
                  </a:solidFill>
                </a:ln>
                <a:effectLst>
                  <a:glow rad="228600">
                    <a:schemeClr val="accent3">
                      <a:satMod val="175000"/>
                      <a:alpha val="40000"/>
                    </a:schemeClr>
                  </a:glow>
                </a:effectLst>
              </a:rPr>
              <a:t>يفيدكم</a:t>
            </a:r>
            <a:r>
              <a:rPr lang="ar-SA" sz="2400" dirty="0" smtClean="0">
                <a:ln>
                  <a:solidFill>
                    <a:schemeClr val="accent1"/>
                  </a:solidFill>
                </a:ln>
                <a:effectLst>
                  <a:glow rad="228600">
                    <a:schemeClr val="accent3">
                      <a:satMod val="175000"/>
                      <a:alpha val="40000"/>
                    </a:schemeClr>
                  </a:glow>
                </a:effectLst>
              </a:rPr>
              <a:t> هذا العرض في المذكرة وهو شمل لجميع الفصل.</a:t>
            </a:r>
            <a:endParaRPr lang="ar-SA" sz="2400" dirty="0">
              <a:ln>
                <a:solidFill>
                  <a:schemeClr val="accent1"/>
                </a:solidFill>
              </a:ln>
              <a:effectLst>
                <a:glow rad="228600">
                  <a:schemeClr val="accent3">
                    <a:satMod val="175000"/>
                    <a:alpha val="40000"/>
                  </a:schemeClr>
                </a:glow>
              </a:effectLst>
            </a:endParaRP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571500"/>
            <a:ext cx="4242048" cy="5715000"/>
          </a:xfrm>
          <a:prstGeom prst="rect">
            <a:avLst/>
          </a:prstGeom>
          <a:ln>
            <a:noFill/>
          </a:ln>
          <a:effectLst>
            <a:softEdge rad="112500"/>
          </a:effectLst>
        </p:spPr>
      </p:pic>
    </p:spTree>
    <p:extLst>
      <p:ext uri="{BB962C8B-B14F-4D97-AF65-F5344CB8AC3E}">
        <p14:creationId xmlns:p14="http://schemas.microsoft.com/office/powerpoint/2010/main" val="3127470014"/>
      </p:ext>
    </p:extLst>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2563</TotalTime>
  <Words>4273</Words>
  <Application>Microsoft Office PowerPoint</Application>
  <PresentationFormat>عرض على الشاشة (3:4)‏</PresentationFormat>
  <Paragraphs>471</Paragraphs>
  <Slides>30</Slides>
  <Notes>4</Notes>
  <HiddenSlides>0</HiddenSlides>
  <MMClips>0</MMClips>
  <ScaleCrop>false</ScaleCrop>
  <HeadingPairs>
    <vt:vector size="4" baseType="variant">
      <vt:variant>
        <vt:lpstr>نسق</vt:lpstr>
      </vt:variant>
      <vt:variant>
        <vt:i4>1</vt:i4>
      </vt:variant>
      <vt:variant>
        <vt:lpstr>عناوين الشرائح</vt:lpstr>
      </vt:variant>
      <vt:variant>
        <vt:i4>30</vt:i4>
      </vt:variant>
    </vt:vector>
  </HeadingPairs>
  <TitlesOfParts>
    <vt:vector size="31" baseType="lpstr">
      <vt:lpstr>سمة Office</vt:lpstr>
      <vt:lpstr>المحاضرة الاولى</vt:lpstr>
      <vt:lpstr>في نهاية هذه المحاضرة سوف تكون الطالبة قادرة على معرفة: 1-المصادر الاثريه(النقوش الكتابية + الآثار المعمارية ) 2- المصادر الغير العربية(الكتابات اليهودية التواره +  كتابات المؤرخ اليهودي يوسف بن متى+ كتابات الرحالة اليونان والرومان + الكتابات المسيحية. 3-المصادر العربية (القران الكريم +الحديث+ التفسير + كتب السير والمغازي+ الاداب الجاهلي+كتب اللغة+ كتب التاريخ والجغرافيا)  </vt:lpstr>
      <vt:lpstr>    (المصادر الاثرية(النقوش الكتابية + الآثار المعمارية )    </vt:lpstr>
      <vt:lpstr>عرض تقديمي في PowerPoint</vt:lpstr>
      <vt:lpstr>عرض تقديمي في PowerPoint</vt:lpstr>
      <vt:lpstr>عرض تقديمي في PowerPoint</vt:lpstr>
      <vt:lpstr>2- كتابات المؤرخ اليهودي يوسف بن متى: اسمة: يوسف بن متى او يوسفيوس فيلافيوس. مولدة: اورشليم عام 37م. وفاته: روما عام 98م(100)م الحدثة الاولى: ارسل الى روما في عام 64من المحكمة العليا عند اليهود (السنهدرين)للدفاع عن الاحبار الذين سجنوا  بامرمن المفوض الروماني, ونجح في مهمته ثم عاد الى القدس. الحدثة الثانية: اشتراك في ثورة ضد الرومان انتهت باسره  الاان القائد الروماني(فسبيان )انقذه ونال تقديره ثم صحب ابنة (تيوس)الى القدس عام 70 ثم عاد الى روما باسم (فيلا فيوس)باعتاره عبد تم تحريرهمن (فسبيان) ومنح الحقوق التي يستحقها. في روما كتب يوسف اليهودي كتبه المعرفة من اهمها: 1- اثار اليهود. 2- الحروب اليهودية في سبعة  اجزاء بالارمية ثم الى ترجم الى اليونانية. 3- تاريخ اليهود القديم في(20 جزاء منذ با الخليقة وحتىم66). انه كان متحيز لقومة اليهود. رغبتة في ارضاء حماته من اباطرة الرومان واعتماده على كتاب العهد القديم في كتابتة ومولفاته لها قيمة تاريخية بخاصة الفترة التي عصرها والحروب التي شارك بها تحتوي على معلومات عن العرب والانباط.وكان الانباط على ايامه يقطنون في منطقة واسعة تمتد من(نهلر الفرات—تتاخم الشام) الى البحر الاحمر . انه يعتبر بلاد العرب هي مملكة الانباط فقط.   </vt:lpstr>
      <vt:lpstr>كتابات الرحالة اليونان والرومان</vt:lpstr>
      <vt:lpstr>عرض تقديمي في PowerPoint</vt:lpstr>
      <vt:lpstr> الكتابات المسيحية. </vt:lpstr>
      <vt:lpstr>جدول 2</vt:lpstr>
      <vt:lpstr>عرض تقديمي في PowerPoint</vt:lpstr>
      <vt:lpstr>الحديث</vt:lpstr>
      <vt:lpstr>التفسير</vt:lpstr>
      <vt:lpstr>عرض تقديمي في PowerPoint</vt:lpstr>
      <vt:lpstr>          اهميه الادب الجاهلي: 1- ايام العرب في الجاهلية تعتبر مصادرا من مصادر التاريخ. 2- تعد ينبوعا صافيا من ينابيع الادب. 3- نوعا طريفا من انواع القصص(اشتملت على الوقائع والاحداث) 4-  روي في ثنائها شعر ونثر+ حكم + بارع الحيل+ مصطفى القول +رائع الكلام. 5-  توضح صلات العرب بالفرس والروم . 6- تروي ما كان يقع بين العرب  انفسهم من حلف. 7- سبيل لمعرفة ما وقع بين العرب بعدد الاسلام   من ( حروب + شجرت بين القبائل وقائع بين البطون والافخاذ). 8-  اسلوبها القصصي وبيناها الفني فيه مراءة صادقة (لاحول العرب وعاداتهم +اسلوب حياتهم+ شانهم في الحرب والسلم+ الاجتماع والتفرقة+ الفداء والاسر+ النجعة والاسقرار). 9- مراة  صافية تظهر (فضائلهم+شيمهم مثل:الدفع عن الحريم والوفاء بالعهد والانتصار للعشيرة  وحماية الجار  والصبر في القتال والصدق عند اللقاء. 10-  مصادر من مصادر تاريخ العرب قبل الاسلام.  لو نظرت الى الشعر الجاهلي في جملته وتفصيله وبخاصة(الفخر+ الحماسة +  الرثاء +الهجاء قد ارتبط بتلك الايام (ايام الجاهلية أي قبل الاسلام). كيف كان يدفع كل من العرب والفوارس عن دينهم؟ الفوارس -----يناضلون بسيوفهم ورماحهم +يجدون بنفوسهم رخيصة في سبيل اقوامهم. العرب------- الشعراء ورئهم يدفعون عن الاحساب بقصائدهم  ويطللقون السنتهم على خصومهم واعدائهم ويندبون بقوافيهم صرعهم والقتلى من اشراف زعمائهم. من الشعراء الذين دفعوا عن الاحساب هم: 1- الاعشى. 2- عنترة. 3- ابن حلزة. 4- عامر بن طفيل. 5- قيس بن الاسلت. 6- قيس بن الحطيم. 7- عبد يغوث. 8- مهلهل بن ربيعة. 9- الخنساء. 10- صخر. 11- معاوية ابي عمرو. 12- حسان بن ثابت.           </vt:lpstr>
      <vt:lpstr>       ماذا نقصد بقول هذه المقولة (ان الشعر ديوان العرب)؟ 1- انه سجل سجلت فيه اخلاقهم وعاداتهم وديانتهم وعقليتهم. 2- انهم سجلوا فيه انفسهم. 3- نستطيع ان نستدل به على شبة جزيرة العرب وما فيها من(جبال-وديان-وسهول-نبات-حيوان-عقيدة القومفي الجن وفي الاصنام وفي الخرافات). قال عمر بن الخطاب عن الشعر (اذا اعيكم تفسير اية كتاب الله فاطلبوه في الشعر) لماذا قال هذه الجمله؟لانه 1- ديوان العرب. 2- حفظت فيه الانساب. 3- عرفت الماثر. 4- حجة فيما اشكل من غريب كتاب الله+غريب حديث النبي+ غريب حديث صحابتة والتابعيين. اهمية كتب الادب: 1- مصادر  مهم في التاريخ العربي القديم. 2- فيها ثروة ادبية قيمة ليس لها مثيل في كتب التاريخ. 3- ان ما جاء فيها عن ملوك الحيرة والغساسنة وكندة اكثر مماجاء في كتب التاريخ + احسن منة عرضا وصفاء واكثر دقة . 4- اسلوب عرضها الادبي المعروف يدل انه مستمد من مصدر عربية خالصة. 5- لم يعكر صفوها شوائب من اسرائيليات ونصرانيات. 6- اخذت من افوة شهود عيان شهدو ماتحدثو عنه. 7-ان كثيرا من الاخبار ماتت لموت الشعرالذي قيل مناسبتها+ اخبار خلقت خلقا لان مافيها من شعر كان سببا في بقائها. 8- اصبح الشعر سببا في تخليد الاخبارعللي) +لسهولة حفظة. +ولا اضطرار رواته الى قص المناسبة التي قيل فيها.       </vt:lpstr>
      <vt:lpstr> ماهي عيوب الادب كمصدر تاريخي:  اولا: انه لايرجع الى اكثر من عصر الجاهلية, أي انه جزء من ماقبل الاسلام,يقدم له زمنا ترواح بين قرن ونصف, وقرنين ونصف قبل ظهورالاسلام مباشرة ,بينما يقدر العلماء لعصور ماقبل الاسلام مدة ربما تتجاوز العشرين قرنا ,تمتد من حوالي 1500م الى عام 610م.  ثانيا: ان اكثر ماروى لنا قدعنى بالمختارات اكبر عناية, وهنا ينظرون اليها نظرة الاديب لانظرة المؤرخ , فا لقصيدة التي لم يحكم نسجها,ولم تهذب الفاظها,,ولم يصح وزنها,قد يعجب بها المؤرخ اكثر من اعجابه بالقصيدة الكاملة من جميع نواحيها, ويرى فيها دلالة على الحياة العقلية, اكثر من قصيدة راقية.  ثالثا:ان الشعر الجاهلي لايتحدث عن التاريخ السياسي بقدر مايتحدث عن التاريخ الديني والاجتماعي.  رابعا: ان الشعر الجاهلي قد تعرض للضياع بتركة يتناقل على السنة الرواة  شفها نحو قرنين من الزمان الى مادون في تاريخ متاخر.   الخامس:ان معظم ماوصلنا من الشعر الجهلي انما كان من عمل البدو, وليس عمل الحضر, ومن ثم فهو يمثل البادية اكثر مايمثل الحضر.  السادس:  ان هنالك مجالا للظن- خلاف للشائع- وان العلماء قد خفوا-مدفوعين بالعامل الديني من الطابع الوثني في بعض القصائد والافراط في الحرص على صحة اللغة وصفائها في اوساط البصرة قد اجراء بعض التصحيحات في الاثار المروية.  السابع: ان الشعر القليل الذي وصل الينا توجه اليةه سهام الريب من كا جانب ولي من بالوسع القول بانة يرقى الى مافوق مظان الشبهات واغلب الروة قد تجرا علية بالنحل, اما بنقل شيئ من قائل على قائل,او بوضع شيئ منه على السنة الشعراء. </vt:lpstr>
      <vt:lpstr>    عام 1864م تناول (تيودور نولدكه)الموضوع لاول مرة,  مشيرا الى الشكوك التي يثيرها  مظهر الشعر الجاهلي.  </vt:lpstr>
      <vt:lpstr>   الادباء العرب  اسبقهم الى هذا المجال هو (الرفاعي) في كتابة  (تاريخ اداب العرب) الذي صدرفي عام 1911م.  </vt:lpstr>
      <vt:lpstr>عرض تقديمي في PowerPoint</vt:lpstr>
      <vt:lpstr>عرض تقديمي في PowerPoint</vt:lpstr>
      <vt:lpstr>كتب التاريخ والجغرافيا:</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تم  بحمد الله اعداد الطالبة :الاء سعيد  الزهراني. الدكتوره:شويكارسلامة المادة :تاريخ الجزيرة العربية. المستوى: الثالث. التخصص: تاريخ.    اتمنى يفيدكم هذا العرض في المذكرة وهو شمل لجميع الفصل.</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الاولى</dc:title>
  <dc:creator>R3B</dc:creator>
  <cp:lastModifiedBy>MURAD</cp:lastModifiedBy>
  <cp:revision>113</cp:revision>
  <dcterms:created xsi:type="dcterms:W3CDTF">2015-10-27T12:10:39Z</dcterms:created>
  <dcterms:modified xsi:type="dcterms:W3CDTF">2015-11-24T14:54:09Z</dcterms:modified>
</cp:coreProperties>
</file>