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3" r:id="rId6"/>
    <p:sldId id="260" r:id="rId7"/>
    <p:sldId id="261" r:id="rId8"/>
    <p:sldId id="262" r:id="rId9"/>
    <p:sldId id="264" r:id="rId10"/>
    <p:sldId id="265" r:id="rId11"/>
    <p:sldId id="266" r:id="rId12"/>
    <p:sldId id="267" r:id="rId13"/>
    <p:sldId id="268" r:id="rId14"/>
    <p:sldId id="269" r:id="rId15"/>
    <p:sldId id="270" r:id="rId16"/>
    <p:sldId id="272" r:id="rId17"/>
    <p:sldId id="271"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varScale="1">
        <p:scale>
          <a:sx n="74" d="100"/>
          <a:sy n="74" d="100"/>
        </p:scale>
        <p:origin x="-190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5E7A53F7-F6D0-4323-AA5D-21D9CC7837E2}" type="datetimeFigureOut">
              <a:rPr lang="ar-SA" smtClean="0"/>
              <a:t>01/03/36</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A86CE052-ADF3-42F5-A9C6-D8E2F0CCFAC8}"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E7A53F7-F6D0-4323-AA5D-21D9CC7837E2}" type="datetimeFigureOut">
              <a:rPr lang="ar-SA" smtClean="0"/>
              <a:t>01/03/36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A86CE052-ADF3-42F5-A9C6-D8E2F0CCFAC8}" type="slidenum">
              <a:rPr lang="ar-SA" smtClean="0"/>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5E7A53F7-F6D0-4323-AA5D-21D9CC7837E2}" type="datetimeFigureOut">
              <a:rPr lang="ar-SA" smtClean="0"/>
              <a:t>01/03/36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A86CE052-ADF3-42F5-A9C6-D8E2F0CCFAC8}" type="slidenum">
              <a:rPr lang="ar-SA" smtClean="0"/>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5E7A53F7-F6D0-4323-AA5D-21D9CC7837E2}" type="datetimeFigureOut">
              <a:rPr lang="ar-SA" smtClean="0"/>
              <a:t>01/03/36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A86CE052-ADF3-42F5-A9C6-D8E2F0CCFAC8}" type="slidenum">
              <a:rPr lang="ar-SA" smtClean="0"/>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5E7A53F7-F6D0-4323-AA5D-21D9CC7837E2}" type="datetimeFigureOut">
              <a:rPr lang="ar-SA" smtClean="0"/>
              <a:t>01/03/36</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A86CE052-ADF3-42F5-A9C6-D8E2F0CCFAC8}"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5E7A53F7-F6D0-4323-AA5D-21D9CC7837E2}" type="datetimeFigureOut">
              <a:rPr lang="ar-SA" smtClean="0"/>
              <a:t>01/03/36</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A86CE052-ADF3-42F5-A9C6-D8E2F0CCFAC8}" type="slidenum">
              <a:rPr lang="ar-SA" smtClean="0"/>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5E7A53F7-F6D0-4323-AA5D-21D9CC7837E2}" type="datetimeFigureOut">
              <a:rPr lang="ar-SA" smtClean="0"/>
              <a:t>01/03/36</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A86CE052-ADF3-42F5-A9C6-D8E2F0CCFAC8}"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5E7A53F7-F6D0-4323-AA5D-21D9CC7837E2}" type="datetimeFigureOut">
              <a:rPr lang="ar-SA" smtClean="0"/>
              <a:t>01/03/36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A86CE052-ADF3-42F5-A9C6-D8E2F0CCFAC8}"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الأيقونة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5E7A53F7-F6D0-4323-AA5D-21D9CC7837E2}" type="datetimeFigureOut">
              <a:rPr lang="ar-SA" smtClean="0"/>
              <a:t>01/03/36</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A86CE052-ADF3-42F5-A9C6-D8E2F0CCFAC8}" type="slidenum">
              <a:rPr lang="ar-SA" smtClean="0"/>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E7A53F7-F6D0-4323-AA5D-21D9CC7837E2}" type="datetimeFigureOut">
              <a:rPr lang="ar-SA" smtClean="0"/>
              <a:t>01/03/36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A86CE052-ADF3-42F5-A9C6-D8E2F0CCFAC8}"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E7A53F7-F6D0-4323-AA5D-21D9CC7837E2}" type="datetimeFigureOut">
              <a:rPr lang="ar-SA" smtClean="0"/>
              <a:t>01/03/36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A86CE052-ADF3-42F5-A9C6-D8E2F0CCFAC8}"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E7A53F7-F6D0-4323-AA5D-21D9CC7837E2}" type="datetimeFigureOut">
              <a:rPr lang="ar-SA" smtClean="0"/>
              <a:t>01/03/36</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86CE052-ADF3-42F5-A9C6-D8E2F0CCFAC8}"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752601"/>
            <a:ext cx="7772400" cy="1028327"/>
          </a:xfrm>
        </p:spPr>
        <p:txBody>
          <a:bodyPr/>
          <a:lstStyle/>
          <a:p>
            <a:pPr algn="ctr"/>
            <a:r>
              <a:rPr lang="ar-SA" dirty="0" smtClean="0"/>
              <a:t>المحاضرة الحادية عشر</a:t>
            </a:r>
            <a:endParaRPr lang="ar-SA" dirty="0"/>
          </a:p>
        </p:txBody>
      </p:sp>
      <p:sp>
        <p:nvSpPr>
          <p:cNvPr id="3" name="عنوان فرعي 2"/>
          <p:cNvSpPr>
            <a:spLocks noGrp="1"/>
          </p:cNvSpPr>
          <p:nvPr>
            <p:ph type="subTitle" idx="1"/>
          </p:nvPr>
        </p:nvSpPr>
        <p:spPr/>
        <p:txBody>
          <a:bodyPr>
            <a:normAutofit/>
          </a:bodyPr>
          <a:lstStyle/>
          <a:p>
            <a:pPr algn="ctr"/>
            <a:r>
              <a:rPr lang="ar-SA" sz="6000" b="1" dirty="0"/>
              <a:t>الغساسنة والمناذرة</a:t>
            </a:r>
            <a:endParaRPr lang="ar-SA" sz="6000" b="1" dirty="0"/>
          </a:p>
        </p:txBody>
      </p:sp>
    </p:spTree>
    <p:extLst>
      <p:ext uri="{BB962C8B-B14F-4D97-AF65-F5344CB8AC3E}">
        <p14:creationId xmlns:p14="http://schemas.microsoft.com/office/powerpoint/2010/main" val="3611937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92500"/>
          </a:bodyPr>
          <a:lstStyle/>
          <a:p>
            <a:r>
              <a:rPr lang="ar-SA" b="1" dirty="0"/>
              <a:t>في أثناء الفترة التي كانت فيها دولة تدمر تتوارى في الظلام بعيدا عن المسرح السياسي والحضاري ، كان بدو شبه الجزيرة العربية </a:t>
            </a:r>
            <a:r>
              <a:rPr lang="ar-SA" b="1" dirty="0" err="1"/>
              <a:t>يمتلؤن</a:t>
            </a:r>
            <a:r>
              <a:rPr lang="ar-SA" b="1" dirty="0"/>
              <a:t> بقوة جديدة فالظروف الاقتصادية التي أحاطت باليمن ، من انهيار سد مأرب ، ثم حدوث سيل العرم ، وغيره من أحداث ، أدت إلى اضمحلال دولة حمير اليمنية ، كل ذلك وغيره كان سببا في أن تهاجر قبائل بأسرها من جنوب بلاد العرب إلى شمالها ، بحثا عن أرض جديدة</a:t>
            </a:r>
            <a:r>
              <a:rPr lang="en-US" b="1" dirty="0"/>
              <a:t>.</a:t>
            </a:r>
            <a:br>
              <a:rPr lang="en-US" b="1" dirty="0"/>
            </a:br>
            <a:r>
              <a:rPr lang="ar-SA" b="1" dirty="0"/>
              <a:t>وكانت النتيجة الأخيرة لهذه الحركة أن ذاق الفرس والروم مر العذاب من هجرة الأعراب وغزواتهم </a:t>
            </a:r>
            <a:r>
              <a:rPr lang="ar-SA" b="1" dirty="0" err="1"/>
              <a:t>فانشئوا</a:t>
            </a:r>
            <a:r>
              <a:rPr lang="ar-SA" b="1" dirty="0"/>
              <a:t> على أطراف الصحراء الحصون ومدوا الطرق العسكرية ليأمنوا غارات قبائل البدو ، وليسهلوا طرق التجارة ، واتخذ الفرس قبائل من العرب عرفوا </a:t>
            </a:r>
            <a:r>
              <a:rPr lang="ar-SA" b="1" dirty="0" err="1"/>
              <a:t>باللخمنيين</a:t>
            </a:r>
            <a:r>
              <a:rPr lang="ar-SA" b="1" dirty="0"/>
              <a:t> أو المناذرة ، كما اتخذ الرومان أولاً قبائل من بني </a:t>
            </a:r>
            <a:r>
              <a:rPr lang="ar-SA" b="1" dirty="0" err="1"/>
              <a:t>سليح</a:t>
            </a:r>
            <a:r>
              <a:rPr lang="ar-SA" b="1" dirty="0"/>
              <a:t> ، ثم قبائل من بني غسان أعوانا لهم</a:t>
            </a:r>
            <a:r>
              <a:rPr lang="en-US" b="1" dirty="0"/>
              <a:t> .</a:t>
            </a:r>
            <a:endParaRPr lang="ar-SA" dirty="0"/>
          </a:p>
        </p:txBody>
      </p:sp>
      <p:sp>
        <p:nvSpPr>
          <p:cNvPr id="3" name="عنوان 2"/>
          <p:cNvSpPr>
            <a:spLocks noGrp="1"/>
          </p:cNvSpPr>
          <p:nvPr>
            <p:ph type="title"/>
          </p:nvPr>
        </p:nvSpPr>
        <p:spPr/>
        <p:txBody>
          <a:bodyPr/>
          <a:lstStyle/>
          <a:p>
            <a:pPr algn="ctr"/>
            <a:r>
              <a:rPr lang="ar-SA" dirty="0" smtClean="0"/>
              <a:t>ظروف نشأة الغساسنة والمناذرة</a:t>
            </a:r>
            <a:endParaRPr lang="ar-SA" dirty="0"/>
          </a:p>
        </p:txBody>
      </p:sp>
    </p:spTree>
    <p:extLst>
      <p:ext uri="{BB962C8B-B14F-4D97-AF65-F5344CB8AC3E}">
        <p14:creationId xmlns:p14="http://schemas.microsoft.com/office/powerpoint/2010/main" val="1001082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صر نائب للنص 9"/>
          <p:cNvSpPr>
            <a:spLocks noGrp="1"/>
          </p:cNvSpPr>
          <p:nvPr>
            <p:ph type="body" idx="1"/>
          </p:nvPr>
        </p:nvSpPr>
        <p:spPr/>
        <p:txBody>
          <a:bodyPr/>
          <a:lstStyle/>
          <a:p>
            <a:endParaRPr lang="ar-SA"/>
          </a:p>
        </p:txBody>
      </p:sp>
      <p:sp>
        <p:nvSpPr>
          <p:cNvPr id="11" name="عنصر نائب للنص 10"/>
          <p:cNvSpPr>
            <a:spLocks noGrp="1"/>
          </p:cNvSpPr>
          <p:nvPr>
            <p:ph type="body" sz="half" idx="3"/>
          </p:nvPr>
        </p:nvSpPr>
        <p:spPr/>
        <p:txBody>
          <a:bodyPr/>
          <a:lstStyle/>
          <a:p>
            <a:endParaRPr lang="ar-SA"/>
          </a:p>
        </p:txBody>
      </p:sp>
      <p:sp>
        <p:nvSpPr>
          <p:cNvPr id="6" name="عنصر نائب للمحتوى 5"/>
          <p:cNvSpPr>
            <a:spLocks noGrp="1"/>
          </p:cNvSpPr>
          <p:nvPr>
            <p:ph sz="quarter" idx="2"/>
          </p:nvPr>
        </p:nvSpPr>
        <p:spPr>
          <a:xfrm>
            <a:off x="457200" y="836712"/>
            <a:ext cx="4040188" cy="4549345"/>
          </a:xfrm>
        </p:spPr>
        <p:txBody>
          <a:bodyPr>
            <a:normAutofit fontScale="92500" lnSpcReduction="20000"/>
          </a:bodyPr>
          <a:lstStyle/>
          <a:p>
            <a:pPr marL="109728" indent="0">
              <a:buNone/>
            </a:pPr>
            <a:r>
              <a:rPr lang="ar-SA" sz="3500" b="1" dirty="0" smtClean="0">
                <a:solidFill>
                  <a:srgbClr val="FF0000"/>
                </a:solidFill>
                <a:latin typeface="Arial"/>
                <a:ea typeface="Times New Roman"/>
                <a:cs typeface="Akhbar MT"/>
              </a:rPr>
              <a:t>الغساسنة :</a:t>
            </a:r>
          </a:p>
          <a:p>
            <a:r>
              <a:rPr lang="ar-SA" b="1" dirty="0" smtClean="0">
                <a:solidFill>
                  <a:srgbClr val="000000"/>
                </a:solidFill>
                <a:latin typeface="Arial"/>
                <a:ea typeface="Times New Roman"/>
                <a:cs typeface="Akhbar MT"/>
              </a:rPr>
              <a:t>ازدهرت  دولة الغساسنة حول </a:t>
            </a:r>
            <a:r>
              <a:rPr lang="ar-SA" b="1" dirty="0">
                <a:solidFill>
                  <a:srgbClr val="000000"/>
                </a:solidFill>
                <a:latin typeface="Arial"/>
                <a:ea typeface="Times New Roman"/>
                <a:cs typeface="Akhbar MT"/>
              </a:rPr>
              <a:t>دمشق </a:t>
            </a:r>
            <a:r>
              <a:rPr lang="ar-SA" b="1" dirty="0" smtClean="0">
                <a:solidFill>
                  <a:srgbClr val="000000"/>
                </a:solidFill>
                <a:latin typeface="Arial"/>
                <a:ea typeface="Times New Roman"/>
                <a:cs typeface="Akhbar MT"/>
              </a:rPr>
              <a:t>وكانت تابعة للروم</a:t>
            </a:r>
          </a:p>
          <a:p>
            <a:r>
              <a:rPr lang="ar-SA" b="1" dirty="0">
                <a:solidFill>
                  <a:srgbClr val="000000"/>
                </a:solidFill>
                <a:latin typeface="Arial"/>
                <a:ea typeface="Times New Roman"/>
                <a:cs typeface="Akhbar MT"/>
              </a:rPr>
              <a:t>كانت دولة حاجزة اتخذ منها الروم</a:t>
            </a:r>
            <a:r>
              <a:rPr lang="ar-SA" b="1" dirty="0">
                <a:solidFill>
                  <a:srgbClr val="000000"/>
                </a:solidFill>
                <a:ea typeface="Times New Roman"/>
              </a:rPr>
              <a:t> </a:t>
            </a:r>
            <a:r>
              <a:rPr lang="ar-SA" b="1" dirty="0" smtClean="0">
                <a:solidFill>
                  <a:srgbClr val="000000"/>
                </a:solidFill>
                <a:latin typeface="Arial"/>
                <a:ea typeface="Times New Roman"/>
                <a:cs typeface="Akhbar MT"/>
              </a:rPr>
              <a:t>مجنا </a:t>
            </a:r>
            <a:r>
              <a:rPr lang="ar-SA" b="1" dirty="0" err="1" smtClean="0">
                <a:solidFill>
                  <a:srgbClr val="000000"/>
                </a:solidFill>
                <a:latin typeface="Arial"/>
                <a:ea typeface="Times New Roman"/>
                <a:cs typeface="Akhbar MT"/>
              </a:rPr>
              <a:t>يقيهم</a:t>
            </a:r>
            <a:r>
              <a:rPr lang="ar-SA" b="1" dirty="0" smtClean="0">
                <a:solidFill>
                  <a:srgbClr val="000000"/>
                </a:solidFill>
                <a:latin typeface="Arial"/>
                <a:ea typeface="Times New Roman"/>
                <a:cs typeface="Akhbar MT"/>
              </a:rPr>
              <a:t> </a:t>
            </a:r>
            <a:r>
              <a:rPr lang="ar-SA" b="1" dirty="0">
                <a:solidFill>
                  <a:srgbClr val="000000"/>
                </a:solidFill>
                <a:latin typeface="Arial"/>
                <a:ea typeface="Times New Roman"/>
                <a:cs typeface="Akhbar MT"/>
              </a:rPr>
              <a:t>شر هجمات البدو عليهم من أطراف </a:t>
            </a:r>
            <a:r>
              <a:rPr lang="ar-SA" b="1" dirty="0" smtClean="0">
                <a:solidFill>
                  <a:srgbClr val="000000"/>
                </a:solidFill>
                <a:latin typeface="Arial"/>
                <a:ea typeface="Times New Roman"/>
                <a:cs typeface="Akhbar MT"/>
              </a:rPr>
              <a:t>الصحراء</a:t>
            </a:r>
          </a:p>
          <a:p>
            <a:r>
              <a:rPr lang="ar-SA" b="1" dirty="0">
                <a:solidFill>
                  <a:srgbClr val="000000"/>
                </a:solidFill>
                <a:latin typeface="Arial"/>
                <a:ea typeface="Times New Roman"/>
                <a:cs typeface="Akhbar MT"/>
              </a:rPr>
              <a:t>كانوا يجمعون الضرائب من القبائل العربية القريبة منهم </a:t>
            </a:r>
            <a:r>
              <a:rPr lang="ar-SA" b="1" dirty="0" smtClean="0">
                <a:solidFill>
                  <a:srgbClr val="000000"/>
                </a:solidFill>
                <a:latin typeface="Arial"/>
                <a:ea typeface="Times New Roman"/>
                <a:cs typeface="Akhbar MT"/>
              </a:rPr>
              <a:t>ويقدمونها للروم </a:t>
            </a:r>
          </a:p>
          <a:p>
            <a:r>
              <a:rPr lang="ar-SA" b="1" dirty="0">
                <a:solidFill>
                  <a:srgbClr val="000000"/>
                </a:solidFill>
                <a:latin typeface="Arial"/>
                <a:ea typeface="Times New Roman"/>
                <a:cs typeface="Akhbar MT"/>
              </a:rPr>
              <a:t>العاصمة السياسية لآل</a:t>
            </a:r>
            <a:r>
              <a:rPr lang="ar-SA" b="1" dirty="0">
                <a:solidFill>
                  <a:srgbClr val="000000"/>
                </a:solidFill>
                <a:ea typeface="Times New Roman"/>
              </a:rPr>
              <a:t> </a:t>
            </a:r>
            <a:r>
              <a:rPr lang="ar-SA" b="1" dirty="0">
                <a:solidFill>
                  <a:srgbClr val="000000"/>
                </a:solidFill>
                <a:latin typeface="Arial"/>
                <a:ea typeface="Times New Roman"/>
                <a:cs typeface="Akhbar MT"/>
              </a:rPr>
              <a:t>جفنة فيبدو أنها كانت في البدء مخيما متنقلا ، ثم استقرت بعد ذلك في "الجابية" في</a:t>
            </a:r>
            <a:r>
              <a:rPr lang="ar-SA" b="1" dirty="0">
                <a:solidFill>
                  <a:srgbClr val="000000"/>
                </a:solidFill>
                <a:ea typeface="Times New Roman"/>
              </a:rPr>
              <a:t> </a:t>
            </a:r>
            <a:r>
              <a:rPr lang="ar-SA" b="1" dirty="0">
                <a:solidFill>
                  <a:srgbClr val="000000"/>
                </a:solidFill>
                <a:latin typeface="Arial"/>
                <a:ea typeface="Times New Roman"/>
                <a:cs typeface="Akhbar MT"/>
              </a:rPr>
              <a:t>منطقة الجولان جنوب غربي دمشق</a:t>
            </a:r>
            <a:r>
              <a:rPr lang="ar-SA" b="1" dirty="0">
                <a:solidFill>
                  <a:srgbClr val="000000"/>
                </a:solidFill>
                <a:ea typeface="Times New Roman"/>
              </a:rPr>
              <a:t> </a:t>
            </a:r>
            <a:endParaRPr lang="ar-SA" dirty="0"/>
          </a:p>
          <a:p>
            <a:pPr marL="109728" indent="0">
              <a:buNone/>
            </a:pPr>
            <a:r>
              <a:rPr lang="en-US" b="1" dirty="0"/>
              <a:t/>
            </a:r>
            <a:br>
              <a:rPr lang="en-US" b="1" dirty="0"/>
            </a:br>
            <a:endParaRPr lang="ar-SA" dirty="0"/>
          </a:p>
        </p:txBody>
      </p:sp>
      <p:sp>
        <p:nvSpPr>
          <p:cNvPr id="12" name="عنصر نائب للمحتوى 11"/>
          <p:cNvSpPr>
            <a:spLocks noGrp="1"/>
          </p:cNvSpPr>
          <p:nvPr>
            <p:ph sz="quarter" idx="4"/>
          </p:nvPr>
        </p:nvSpPr>
        <p:spPr>
          <a:xfrm>
            <a:off x="4645025" y="908720"/>
            <a:ext cx="4041775" cy="4477337"/>
          </a:xfrm>
        </p:spPr>
        <p:txBody>
          <a:bodyPr/>
          <a:lstStyle/>
          <a:p>
            <a:pPr marL="109728" lvl="0" indent="0">
              <a:spcBef>
                <a:spcPts val="400"/>
              </a:spcBef>
              <a:buClr>
                <a:srgbClr val="2DA2BF"/>
              </a:buClr>
              <a:buNone/>
            </a:pPr>
            <a:r>
              <a:rPr lang="ar-SA" sz="3200" b="1" dirty="0" smtClean="0">
                <a:solidFill>
                  <a:srgbClr val="FF0000"/>
                </a:solidFill>
                <a:latin typeface="Arial"/>
                <a:ea typeface="Times New Roman"/>
                <a:cs typeface="Akhbar MT"/>
              </a:rPr>
              <a:t>المناذرة :</a:t>
            </a:r>
            <a:endParaRPr lang="ar-SA" b="1" dirty="0" smtClean="0">
              <a:solidFill>
                <a:srgbClr val="000000"/>
              </a:solidFill>
              <a:latin typeface="Arial"/>
              <a:ea typeface="Times New Roman"/>
              <a:cs typeface="Akhbar MT"/>
            </a:endParaRPr>
          </a:p>
          <a:p>
            <a:r>
              <a:rPr lang="ar-SA" b="1" dirty="0" smtClean="0">
                <a:solidFill>
                  <a:srgbClr val="000000"/>
                </a:solidFill>
                <a:latin typeface="Arial"/>
                <a:ea typeface="Times New Roman"/>
                <a:cs typeface="Akhbar MT"/>
              </a:rPr>
              <a:t>ازدهرت</a:t>
            </a:r>
            <a:r>
              <a:rPr lang="ar-SA" b="1" dirty="0" smtClean="0">
                <a:solidFill>
                  <a:srgbClr val="000000"/>
                </a:solidFill>
                <a:ea typeface="Times New Roman"/>
              </a:rPr>
              <a:t> </a:t>
            </a:r>
            <a:r>
              <a:rPr lang="ar-SA" b="1" dirty="0" smtClean="0">
                <a:solidFill>
                  <a:srgbClr val="000000"/>
                </a:solidFill>
                <a:latin typeface="Arial"/>
                <a:ea typeface="Times New Roman"/>
                <a:cs typeface="Akhbar MT"/>
              </a:rPr>
              <a:t>دولة المناذرة في </a:t>
            </a:r>
            <a:r>
              <a:rPr lang="ar-SA" b="1" dirty="0">
                <a:solidFill>
                  <a:srgbClr val="000000"/>
                </a:solidFill>
                <a:latin typeface="Arial"/>
                <a:ea typeface="Times New Roman"/>
                <a:cs typeface="Akhbar MT"/>
              </a:rPr>
              <a:t>الحيرة بالقرب من ضفاف </a:t>
            </a:r>
            <a:r>
              <a:rPr lang="ar-SA" b="1" dirty="0" smtClean="0">
                <a:solidFill>
                  <a:srgbClr val="000000"/>
                </a:solidFill>
                <a:latin typeface="Arial"/>
                <a:ea typeface="Times New Roman"/>
                <a:cs typeface="Akhbar MT"/>
              </a:rPr>
              <a:t>الفرات وكانت تابعة للفرس</a:t>
            </a:r>
          </a:p>
          <a:p>
            <a:r>
              <a:rPr lang="ar-SA" b="1" dirty="0">
                <a:solidFill>
                  <a:srgbClr val="000000"/>
                </a:solidFill>
                <a:latin typeface="Arial"/>
                <a:ea typeface="Times New Roman"/>
                <a:cs typeface="Akhbar MT"/>
              </a:rPr>
              <a:t>كانت دولة حاجزة اتخذ منها </a:t>
            </a:r>
            <a:r>
              <a:rPr lang="ar-SA" b="1" dirty="0" smtClean="0">
                <a:solidFill>
                  <a:srgbClr val="000000"/>
                </a:solidFill>
                <a:latin typeface="Arial"/>
                <a:ea typeface="Times New Roman"/>
                <a:cs typeface="Akhbar MT"/>
              </a:rPr>
              <a:t>الفرس مجنا </a:t>
            </a:r>
            <a:r>
              <a:rPr lang="ar-SA" b="1" dirty="0" err="1" smtClean="0">
                <a:solidFill>
                  <a:srgbClr val="000000"/>
                </a:solidFill>
                <a:latin typeface="Arial"/>
                <a:ea typeface="Times New Roman"/>
                <a:cs typeface="Akhbar MT"/>
              </a:rPr>
              <a:t>يقيهم</a:t>
            </a:r>
            <a:r>
              <a:rPr lang="ar-SA" b="1" dirty="0" smtClean="0">
                <a:solidFill>
                  <a:srgbClr val="000000"/>
                </a:solidFill>
                <a:latin typeface="Arial"/>
                <a:ea typeface="Times New Roman"/>
                <a:cs typeface="Akhbar MT"/>
              </a:rPr>
              <a:t> </a:t>
            </a:r>
            <a:r>
              <a:rPr lang="ar-SA" b="1" dirty="0">
                <a:solidFill>
                  <a:srgbClr val="000000"/>
                </a:solidFill>
                <a:latin typeface="Arial"/>
                <a:ea typeface="Times New Roman"/>
                <a:cs typeface="Akhbar MT"/>
              </a:rPr>
              <a:t>شر هجمات البدو عليهم من أطراف </a:t>
            </a:r>
            <a:r>
              <a:rPr lang="ar-SA" b="1" dirty="0" smtClean="0">
                <a:solidFill>
                  <a:srgbClr val="000000"/>
                </a:solidFill>
                <a:latin typeface="Arial"/>
                <a:ea typeface="Times New Roman"/>
                <a:cs typeface="Akhbar MT"/>
              </a:rPr>
              <a:t>الصحراء</a:t>
            </a:r>
          </a:p>
          <a:p>
            <a:r>
              <a:rPr lang="ar-SA" b="1" dirty="0">
                <a:solidFill>
                  <a:srgbClr val="000000"/>
                </a:solidFill>
                <a:latin typeface="Arial"/>
                <a:ea typeface="Times New Roman"/>
                <a:cs typeface="Akhbar MT"/>
              </a:rPr>
              <a:t>كانوا يجمعون الضرائب من القبائل العربية القريبة منهم ،</a:t>
            </a:r>
            <a:r>
              <a:rPr lang="ar-SA" b="1" dirty="0">
                <a:solidFill>
                  <a:srgbClr val="000000"/>
                </a:solidFill>
                <a:ea typeface="Times New Roman"/>
              </a:rPr>
              <a:t> </a:t>
            </a:r>
            <a:r>
              <a:rPr lang="ar-SA" b="1" dirty="0">
                <a:solidFill>
                  <a:srgbClr val="000000"/>
                </a:solidFill>
                <a:latin typeface="Arial"/>
                <a:ea typeface="Times New Roman"/>
                <a:cs typeface="Akhbar MT"/>
              </a:rPr>
              <a:t>ويقدمونها للفرس </a:t>
            </a:r>
          </a:p>
          <a:p>
            <a:endParaRPr lang="ar-SA" dirty="0"/>
          </a:p>
        </p:txBody>
      </p:sp>
    </p:spTree>
    <p:extLst>
      <p:ext uri="{BB962C8B-B14F-4D97-AF65-F5344CB8AC3E}">
        <p14:creationId xmlns:p14="http://schemas.microsoft.com/office/powerpoint/2010/main" val="4068127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sz="2800" b="1" dirty="0">
                <a:solidFill>
                  <a:srgbClr val="000000"/>
                </a:solidFill>
                <a:latin typeface="Arial"/>
                <a:ea typeface="Times New Roman"/>
                <a:cs typeface="Akhbar MT"/>
              </a:rPr>
              <a:t>إن تاريخ دولة الغساسنة</a:t>
            </a:r>
            <a:r>
              <a:rPr lang="ar-SA" sz="2800" b="1" dirty="0">
                <a:solidFill>
                  <a:srgbClr val="000000"/>
                </a:solidFill>
                <a:ea typeface="Times New Roman"/>
              </a:rPr>
              <a:t> </a:t>
            </a:r>
            <a:r>
              <a:rPr lang="ar-SA" sz="2800" b="1" dirty="0">
                <a:solidFill>
                  <a:srgbClr val="000000"/>
                </a:solidFill>
                <a:latin typeface="Arial"/>
                <a:ea typeface="Times New Roman"/>
                <a:cs typeface="Akhbar MT"/>
              </a:rPr>
              <a:t>غامض لقلة المصادر و لامتزاج الحقائق فيه بالأساطير ، ولضياع معظم آثار بني غسان ،</a:t>
            </a:r>
            <a:r>
              <a:rPr lang="ar-SA" sz="2800" b="1" dirty="0">
                <a:solidFill>
                  <a:srgbClr val="000000"/>
                </a:solidFill>
                <a:ea typeface="Times New Roman"/>
              </a:rPr>
              <a:t> </a:t>
            </a:r>
            <a:r>
              <a:rPr lang="ar-SA" sz="2800" b="1" dirty="0">
                <a:solidFill>
                  <a:srgbClr val="000000"/>
                </a:solidFill>
                <a:latin typeface="Arial"/>
                <a:ea typeface="Times New Roman"/>
                <a:cs typeface="Akhbar MT"/>
              </a:rPr>
              <a:t>وان المؤرخين يختلفون في عدد الملوك وأسمائهم ، ولعل السبب في هذا الاختلاف أنما هو</a:t>
            </a:r>
            <a:r>
              <a:rPr lang="ar-SA" sz="2800" b="1" dirty="0">
                <a:solidFill>
                  <a:srgbClr val="000000"/>
                </a:solidFill>
                <a:ea typeface="Times New Roman"/>
              </a:rPr>
              <a:t> </a:t>
            </a:r>
            <a:r>
              <a:rPr lang="ar-SA" sz="2800" b="1" dirty="0">
                <a:solidFill>
                  <a:srgbClr val="000000"/>
                </a:solidFill>
                <a:latin typeface="Arial"/>
                <a:ea typeface="Times New Roman"/>
                <a:cs typeface="Akhbar MT"/>
              </a:rPr>
              <a:t>اختلاط أخبار آل غسان بالقبائل العربية التي سبقتهم إلى </a:t>
            </a:r>
            <a:r>
              <a:rPr lang="ar-SA" sz="2800" b="1" dirty="0" smtClean="0">
                <a:solidFill>
                  <a:srgbClr val="000000"/>
                </a:solidFill>
                <a:latin typeface="Arial"/>
                <a:ea typeface="Times New Roman"/>
                <a:cs typeface="Akhbar MT"/>
              </a:rPr>
              <a:t>سورية </a:t>
            </a:r>
            <a:r>
              <a:rPr lang="ar-SA" sz="2800" b="1" dirty="0">
                <a:solidFill>
                  <a:srgbClr val="000000"/>
                </a:solidFill>
                <a:latin typeface="Arial"/>
                <a:ea typeface="Times New Roman"/>
                <a:cs typeface="Akhbar MT"/>
              </a:rPr>
              <a:t>وإهمال تاريخهم السياسي</a:t>
            </a:r>
            <a:r>
              <a:rPr lang="ar-SA" sz="2800" b="1" dirty="0" smtClean="0">
                <a:solidFill>
                  <a:srgbClr val="000000"/>
                </a:solidFill>
                <a:latin typeface="Arial"/>
                <a:ea typeface="Times New Roman"/>
                <a:cs typeface="Akhbar MT"/>
              </a:rPr>
              <a:t>  و اقتصار </a:t>
            </a:r>
            <a:r>
              <a:rPr lang="ar-SA" sz="2800" b="1" dirty="0">
                <a:solidFill>
                  <a:srgbClr val="000000"/>
                </a:solidFill>
                <a:latin typeface="Arial"/>
                <a:ea typeface="Times New Roman"/>
                <a:cs typeface="Akhbar MT"/>
              </a:rPr>
              <a:t>مؤرخي العرب على الناحية الأدبية من تاريخ الغساسنة، التشابه في الأسماء بين حارث ومنذر ونعمان، واختلاط ذلك أيضا بالتشابه والتقارب مع أسماء ملوك </a:t>
            </a:r>
            <a:r>
              <a:rPr lang="ar-SA" sz="2800" b="1" dirty="0" smtClean="0">
                <a:solidFill>
                  <a:srgbClr val="000000"/>
                </a:solidFill>
                <a:latin typeface="Arial"/>
                <a:ea typeface="Times New Roman"/>
                <a:cs typeface="Akhbar MT"/>
              </a:rPr>
              <a:t>المناذرة  أضف </a:t>
            </a:r>
            <a:r>
              <a:rPr lang="ar-SA" sz="2800" b="1" dirty="0">
                <a:solidFill>
                  <a:srgbClr val="000000"/>
                </a:solidFill>
                <a:latin typeface="Arial"/>
                <a:ea typeface="Times New Roman"/>
                <a:cs typeface="Akhbar MT"/>
              </a:rPr>
              <a:t>إلى ذلك أن هذا</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الاختلاط أو الخلاف بين مؤرخي العرب على عدد ملوك آل غسان ، إنما هو دليل على ما</a:t>
            </a:r>
            <a:r>
              <a:rPr lang="ar-SA" sz="2800" b="1" dirty="0">
                <a:solidFill>
                  <a:srgbClr val="000000"/>
                </a:solidFill>
                <a:ea typeface="Times New Roman"/>
              </a:rPr>
              <a:t> </a:t>
            </a:r>
            <a:r>
              <a:rPr lang="ar-SA" sz="2800" b="1" dirty="0">
                <a:solidFill>
                  <a:srgbClr val="000000"/>
                </a:solidFill>
                <a:latin typeface="Arial"/>
                <a:ea typeface="Times New Roman"/>
                <a:cs typeface="Akhbar MT"/>
              </a:rPr>
              <a:t>يحيط بأسرة "آل </a:t>
            </a:r>
            <a:r>
              <a:rPr lang="ar-SA" sz="2800" b="1" dirty="0" err="1">
                <a:solidFill>
                  <a:srgbClr val="000000"/>
                </a:solidFill>
                <a:latin typeface="Arial"/>
                <a:ea typeface="Times New Roman"/>
                <a:cs typeface="Akhbar MT"/>
              </a:rPr>
              <a:t>جفنة"من</a:t>
            </a:r>
            <a:r>
              <a:rPr lang="ar-SA" sz="2800" b="1" dirty="0">
                <a:solidFill>
                  <a:srgbClr val="000000"/>
                </a:solidFill>
                <a:latin typeface="Arial"/>
                <a:ea typeface="Times New Roman"/>
                <a:cs typeface="Akhbar MT"/>
              </a:rPr>
              <a:t> غموض ، وفي الواقع أن تاريخ الأسرة بكاملة غامض ، حتى أصل</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الأسرة نفسها</a:t>
            </a:r>
            <a:r>
              <a:rPr lang="en-US" sz="2800" b="1" dirty="0">
                <a:solidFill>
                  <a:srgbClr val="000000"/>
                </a:solidFill>
                <a:latin typeface="Arial"/>
                <a:ea typeface="Times New Roman"/>
                <a:cs typeface="Akhbar MT"/>
              </a:rPr>
              <a:t> .</a:t>
            </a:r>
            <a:endParaRPr lang="ar-SA" dirty="0"/>
          </a:p>
        </p:txBody>
      </p:sp>
      <p:sp>
        <p:nvSpPr>
          <p:cNvPr id="3" name="عنوان 2"/>
          <p:cNvSpPr>
            <a:spLocks noGrp="1"/>
          </p:cNvSpPr>
          <p:nvPr>
            <p:ph type="title"/>
          </p:nvPr>
        </p:nvSpPr>
        <p:spPr/>
        <p:txBody>
          <a:bodyPr/>
          <a:lstStyle/>
          <a:p>
            <a:pPr algn="ctr"/>
            <a:r>
              <a:rPr lang="ar-SA" dirty="0" smtClean="0"/>
              <a:t>اسباب غموض تاريخ الغساسنة </a:t>
            </a:r>
            <a:endParaRPr lang="ar-SA" dirty="0"/>
          </a:p>
        </p:txBody>
      </p:sp>
    </p:spTree>
    <p:extLst>
      <p:ext uri="{BB962C8B-B14F-4D97-AF65-F5344CB8AC3E}">
        <p14:creationId xmlns:p14="http://schemas.microsoft.com/office/powerpoint/2010/main" val="40448875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b="1" dirty="0" smtClean="0">
                <a:solidFill>
                  <a:srgbClr val="222222"/>
                </a:solidFill>
                <a:latin typeface="Traditional Arabic"/>
              </a:rPr>
              <a:t>لا يزال المؤرخون </a:t>
            </a:r>
            <a:r>
              <a:rPr lang="ar-SA" b="1" dirty="0">
                <a:solidFill>
                  <a:srgbClr val="222222"/>
                </a:solidFill>
                <a:latin typeface="Traditional Arabic"/>
              </a:rPr>
              <a:t>العرب </a:t>
            </a:r>
            <a:r>
              <a:rPr lang="ar-SA" b="1" dirty="0" smtClean="0">
                <a:solidFill>
                  <a:srgbClr val="222222"/>
                </a:solidFill>
                <a:latin typeface="Traditional Arabic"/>
              </a:rPr>
              <a:t> في ريب وحيرة من اصل الغساسنة </a:t>
            </a:r>
            <a:r>
              <a:rPr lang="ar-SA" b="1" dirty="0">
                <a:solidFill>
                  <a:srgbClr val="222222"/>
                </a:solidFill>
                <a:latin typeface="Traditional Arabic"/>
              </a:rPr>
              <a:t>-وكذا المناذرة- </a:t>
            </a:r>
            <a:r>
              <a:rPr lang="ar-SA" b="1" dirty="0" smtClean="0">
                <a:solidFill>
                  <a:srgbClr val="222222"/>
                </a:solidFill>
                <a:latin typeface="Traditional Arabic"/>
              </a:rPr>
              <a:t>فمنهم من يرجح </a:t>
            </a:r>
            <a:r>
              <a:rPr lang="ar-SA" b="1" dirty="0">
                <a:solidFill>
                  <a:srgbClr val="222222"/>
                </a:solidFill>
                <a:latin typeface="Traditional Arabic"/>
              </a:rPr>
              <a:t>أنهم من عرب </a:t>
            </a:r>
            <a:r>
              <a:rPr lang="ar-SA" b="1" dirty="0" smtClean="0">
                <a:solidFill>
                  <a:srgbClr val="222222"/>
                </a:solidFill>
                <a:latin typeface="Traditional Arabic"/>
              </a:rPr>
              <a:t>الشمال لأسباب</a:t>
            </a:r>
            <a:r>
              <a:rPr lang="ar-SA" b="1" dirty="0">
                <a:solidFill>
                  <a:srgbClr val="222222"/>
                </a:solidFill>
                <a:latin typeface="Traditional Arabic"/>
              </a:rPr>
              <a:t>، منها </a:t>
            </a:r>
            <a:r>
              <a:rPr lang="ar-SA" b="1" dirty="0" smtClean="0">
                <a:solidFill>
                  <a:srgbClr val="222222"/>
                </a:solidFill>
                <a:latin typeface="Traditional Arabic"/>
              </a:rPr>
              <a:t>:-</a:t>
            </a:r>
          </a:p>
          <a:p>
            <a:r>
              <a:rPr lang="ar-SA" b="1" dirty="0" smtClean="0">
                <a:solidFill>
                  <a:srgbClr val="222222"/>
                </a:solidFill>
                <a:latin typeface="Traditional Arabic"/>
              </a:rPr>
              <a:t>"</a:t>
            </a:r>
            <a:r>
              <a:rPr lang="ar-SA" b="1" dirty="0">
                <a:solidFill>
                  <a:srgbClr val="222222"/>
                </a:solidFill>
                <a:latin typeface="Traditional Arabic"/>
              </a:rPr>
              <a:t>أولا" أن لغة الغساسنة -وكذا المناذرة- إنما هي لغة عدنانية، أكثر منها قحطانية، بل إنها لا تمت إلى الحميرية الجنوبية بصلة، ومنها </a:t>
            </a:r>
            <a:endParaRPr lang="ar-SA" b="1" dirty="0" smtClean="0">
              <a:solidFill>
                <a:srgbClr val="222222"/>
              </a:solidFill>
              <a:latin typeface="Traditional Arabic"/>
            </a:endParaRPr>
          </a:p>
          <a:p>
            <a:r>
              <a:rPr lang="ar-SA" b="1" dirty="0" smtClean="0">
                <a:solidFill>
                  <a:srgbClr val="222222"/>
                </a:solidFill>
                <a:latin typeface="Traditional Arabic"/>
              </a:rPr>
              <a:t>"</a:t>
            </a:r>
            <a:r>
              <a:rPr lang="ar-SA" b="1" dirty="0">
                <a:solidFill>
                  <a:srgbClr val="222222"/>
                </a:solidFill>
                <a:latin typeface="Traditional Arabic"/>
              </a:rPr>
              <a:t>ثانيا" أن أسماءهم إنما تشبه في مجموعها أسماء عرب الشمال، وكذا العادات والذين، والتي هي أكثر انطباقا على عادات وديانة عرب الشمال</a:t>
            </a:r>
            <a:endParaRPr lang="ar-SA" dirty="0"/>
          </a:p>
        </p:txBody>
      </p:sp>
      <p:sp>
        <p:nvSpPr>
          <p:cNvPr id="3" name="عنوان 2"/>
          <p:cNvSpPr>
            <a:spLocks noGrp="1"/>
          </p:cNvSpPr>
          <p:nvPr>
            <p:ph type="title"/>
          </p:nvPr>
        </p:nvSpPr>
        <p:spPr/>
        <p:txBody>
          <a:bodyPr/>
          <a:lstStyle/>
          <a:p>
            <a:r>
              <a:rPr lang="ar-SA" dirty="0" smtClean="0"/>
              <a:t>اختلاف الباحثين في اصل الغساسنة والمناذرة </a:t>
            </a:r>
            <a:endParaRPr lang="ar-SA" dirty="0"/>
          </a:p>
        </p:txBody>
      </p:sp>
    </p:spTree>
    <p:extLst>
      <p:ext uri="{BB962C8B-B14F-4D97-AF65-F5344CB8AC3E}">
        <p14:creationId xmlns:p14="http://schemas.microsoft.com/office/powerpoint/2010/main" val="1357637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92500"/>
          </a:bodyPr>
          <a:lstStyle/>
          <a:p>
            <a:r>
              <a:rPr lang="ar-SA" sz="2800" b="1" dirty="0" smtClean="0">
                <a:solidFill>
                  <a:srgbClr val="000000"/>
                </a:solidFill>
                <a:latin typeface="Arial"/>
                <a:ea typeface="Times New Roman"/>
                <a:cs typeface="Akhbar MT"/>
              </a:rPr>
              <a:t>ومن المؤرخين من يرى  </a:t>
            </a:r>
            <a:r>
              <a:rPr lang="ar-SA" sz="2800" b="1" dirty="0">
                <a:solidFill>
                  <a:srgbClr val="000000"/>
                </a:solidFill>
                <a:latin typeface="Arial"/>
                <a:ea typeface="Times New Roman"/>
                <a:cs typeface="Akhbar MT"/>
              </a:rPr>
              <a:t>أن الغساسنة - وكذا المناذرة – </a:t>
            </a:r>
            <a:r>
              <a:rPr lang="ar-SA" sz="2800" b="1" dirty="0" smtClean="0">
                <a:solidFill>
                  <a:srgbClr val="FF0000"/>
                </a:solidFill>
                <a:latin typeface="Arial"/>
                <a:ea typeface="Times New Roman"/>
                <a:cs typeface="Akhbar MT"/>
              </a:rPr>
              <a:t> </a:t>
            </a:r>
            <a:r>
              <a:rPr lang="ar-SA" sz="2800" b="1" dirty="0">
                <a:solidFill>
                  <a:srgbClr val="FF0000"/>
                </a:solidFill>
                <a:latin typeface="Arial"/>
                <a:ea typeface="Times New Roman"/>
                <a:cs typeface="Akhbar MT"/>
              </a:rPr>
              <a:t>عرب الجنوب</a:t>
            </a:r>
            <a:r>
              <a:rPr lang="en-US" sz="2800" b="1" dirty="0">
                <a:solidFill>
                  <a:srgbClr val="000000"/>
                </a:solidFill>
                <a:latin typeface="Arial"/>
                <a:ea typeface="Times New Roman"/>
                <a:cs typeface="Akhbar MT"/>
              </a:rPr>
              <a:t> </a:t>
            </a:r>
            <a:endParaRPr lang="en-US" sz="2800" b="1" dirty="0" smtClean="0">
              <a:solidFill>
                <a:srgbClr val="000000"/>
              </a:solidFill>
              <a:latin typeface="Arial"/>
              <a:ea typeface="Times New Roman"/>
              <a:cs typeface="Akhbar MT"/>
            </a:endParaRPr>
          </a:p>
          <a:p>
            <a:r>
              <a:rPr lang="ar-SA" sz="2800" b="1" dirty="0">
                <a:solidFill>
                  <a:srgbClr val="000000"/>
                </a:solidFill>
                <a:latin typeface="Arial"/>
                <a:ea typeface="Times New Roman"/>
                <a:cs typeface="Akhbar MT"/>
              </a:rPr>
              <a:t> </a:t>
            </a:r>
            <a:r>
              <a:rPr lang="ar-SA" sz="2800" b="1" dirty="0" smtClean="0">
                <a:solidFill>
                  <a:srgbClr val="000000"/>
                </a:solidFill>
                <a:latin typeface="Arial"/>
                <a:ea typeface="Times New Roman"/>
                <a:cs typeface="Akhbar MT"/>
              </a:rPr>
              <a:t>وقد استقر الغساسنة  </a:t>
            </a:r>
            <a:r>
              <a:rPr lang="ar-SA" sz="2800" b="1" dirty="0">
                <a:solidFill>
                  <a:srgbClr val="000000"/>
                </a:solidFill>
                <a:latin typeface="Arial"/>
                <a:ea typeface="Times New Roman"/>
                <a:cs typeface="Akhbar MT"/>
              </a:rPr>
              <a:t>في نواحي الجنوب الشرقي من دمشق ، على مقربة من الطرف الشمالي لطريق</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النقل الهام الذي كان يربط بين "</a:t>
            </a:r>
            <a:r>
              <a:rPr lang="ar-SA" sz="2800" b="1" dirty="0" err="1">
                <a:solidFill>
                  <a:srgbClr val="000000"/>
                </a:solidFill>
                <a:latin typeface="Arial"/>
                <a:ea typeface="Times New Roman"/>
                <a:cs typeface="Akhbar MT"/>
              </a:rPr>
              <a:t>مأرب"في</a:t>
            </a:r>
            <a:r>
              <a:rPr lang="ar-SA" sz="2800" b="1" dirty="0">
                <a:solidFill>
                  <a:srgbClr val="000000"/>
                </a:solidFill>
                <a:latin typeface="Arial"/>
                <a:ea typeface="Times New Roman"/>
                <a:cs typeface="Akhbar MT"/>
              </a:rPr>
              <a:t> الجنوب ، "ودمشق" في الشمال ، فما أن يمضي</a:t>
            </a:r>
            <a:r>
              <a:rPr lang="ar-SA" sz="2800" b="1" dirty="0">
                <a:solidFill>
                  <a:srgbClr val="000000"/>
                </a:solidFill>
                <a:ea typeface="Times New Roman"/>
              </a:rPr>
              <a:t> </a:t>
            </a:r>
            <a:r>
              <a:rPr lang="ar-SA" sz="2800" b="1" dirty="0">
                <a:solidFill>
                  <a:srgbClr val="000000"/>
                </a:solidFill>
                <a:latin typeface="Arial"/>
                <a:ea typeface="Times New Roman"/>
                <a:cs typeface="Akhbar MT"/>
              </a:rPr>
              <a:t>حين من الدهر على هجرة الغساسنة إلى الشام ، حتى تبدأ الخلافات بينهم وبين </a:t>
            </a:r>
            <a:r>
              <a:rPr lang="ar-SA" sz="2800" b="1" dirty="0" err="1">
                <a:solidFill>
                  <a:srgbClr val="000000"/>
                </a:solidFill>
                <a:latin typeface="Arial"/>
                <a:ea typeface="Times New Roman"/>
                <a:cs typeface="Akhbar MT"/>
              </a:rPr>
              <a:t>الضجاعمة</a:t>
            </a:r>
            <a:r>
              <a:rPr lang="ar-SA" sz="2800" b="1" dirty="0">
                <a:solidFill>
                  <a:srgbClr val="000000"/>
                </a:solidFill>
                <a:ea typeface="Times New Roman"/>
              </a:rPr>
              <a:t> </a:t>
            </a:r>
            <a:r>
              <a:rPr lang="ar-SA" sz="2800" b="1" dirty="0">
                <a:solidFill>
                  <a:srgbClr val="000000"/>
                </a:solidFill>
                <a:latin typeface="Arial"/>
                <a:ea typeface="Times New Roman"/>
                <a:cs typeface="Akhbar MT"/>
              </a:rPr>
              <a:t>وينتهي الأمر بغلبة بني غسان على بني </a:t>
            </a:r>
            <a:r>
              <a:rPr lang="ar-SA" sz="2800" b="1" dirty="0" err="1">
                <a:solidFill>
                  <a:srgbClr val="000000"/>
                </a:solidFill>
                <a:latin typeface="Arial"/>
                <a:ea typeface="Times New Roman"/>
                <a:cs typeface="Akhbar MT"/>
              </a:rPr>
              <a:t>سليح</a:t>
            </a:r>
            <a:r>
              <a:rPr lang="en-US" sz="2800" b="1" dirty="0">
                <a:solidFill>
                  <a:srgbClr val="000000"/>
                </a:solidFill>
                <a:latin typeface="Arial"/>
                <a:ea typeface="Times New Roman"/>
                <a:cs typeface="Akhbar MT"/>
              </a:rPr>
              <a:t> .</a:t>
            </a:r>
            <a:r>
              <a:rPr lang="en-US" sz="2800" b="1" dirty="0">
                <a:solidFill>
                  <a:srgbClr val="560000"/>
                </a:solidFill>
                <a:latin typeface="Arial"/>
                <a:ea typeface="Times New Roman"/>
                <a:cs typeface="Akhbar MT"/>
              </a:rPr>
              <a:t/>
            </a:r>
            <a:br>
              <a:rPr lang="en-US" sz="2800" b="1" dirty="0">
                <a:solidFill>
                  <a:srgbClr val="560000"/>
                </a:solidFill>
                <a:latin typeface="Arial"/>
                <a:ea typeface="Times New Roman"/>
                <a:cs typeface="Akhbar MT"/>
              </a:rPr>
            </a:br>
            <a:r>
              <a:rPr lang="ar-SA" sz="2800" b="1" dirty="0">
                <a:solidFill>
                  <a:srgbClr val="000000"/>
                </a:solidFill>
                <a:latin typeface="Arial"/>
                <a:ea typeface="Times New Roman"/>
                <a:cs typeface="Akhbar MT"/>
              </a:rPr>
              <a:t>ويروي الإخباريون أن الغساسنة أنما يسمون بعدة أسماء</a:t>
            </a:r>
            <a:r>
              <a:rPr lang="ar-SA" sz="2800" b="1" dirty="0">
                <a:solidFill>
                  <a:srgbClr val="000000"/>
                </a:solidFill>
                <a:ea typeface="Times New Roman"/>
              </a:rPr>
              <a:t> </a:t>
            </a:r>
            <a:r>
              <a:rPr lang="ar-SA" sz="2800" b="1" dirty="0">
                <a:solidFill>
                  <a:srgbClr val="000000"/>
                </a:solidFill>
                <a:latin typeface="Arial"/>
                <a:ea typeface="Times New Roman"/>
                <a:cs typeface="Akhbar MT"/>
              </a:rPr>
              <a:t>منها "أزد" أنما هو اسم قبيلة ، وأما "غسان "فهو اسم ماء في تهامة نزل القوم عليه</a:t>
            </a:r>
            <a:r>
              <a:rPr lang="ar-SA" sz="2800" b="1" dirty="0">
                <a:solidFill>
                  <a:srgbClr val="000000"/>
                </a:solidFill>
                <a:ea typeface="Times New Roman"/>
              </a:rPr>
              <a:t> </a:t>
            </a:r>
            <a:r>
              <a:rPr lang="ar-SA" sz="2800" b="1" dirty="0">
                <a:solidFill>
                  <a:srgbClr val="000000"/>
                </a:solidFill>
                <a:latin typeface="Arial"/>
                <a:ea typeface="Times New Roman"/>
                <a:cs typeface="Akhbar MT"/>
              </a:rPr>
              <a:t>وشربوا منه ، ومن ثم فقد عرفوا </a:t>
            </a:r>
            <a:r>
              <a:rPr lang="ar-SA" sz="2800" b="1" dirty="0" err="1">
                <a:solidFill>
                  <a:srgbClr val="000000"/>
                </a:solidFill>
                <a:latin typeface="Arial"/>
                <a:ea typeface="Times New Roman"/>
                <a:cs typeface="Akhbar MT"/>
              </a:rPr>
              <a:t>بأزد</a:t>
            </a:r>
            <a:r>
              <a:rPr lang="ar-SA" sz="2800" b="1" dirty="0">
                <a:solidFill>
                  <a:srgbClr val="000000"/>
                </a:solidFill>
                <a:latin typeface="Arial"/>
                <a:ea typeface="Times New Roman"/>
                <a:cs typeface="Akhbar MT"/>
              </a:rPr>
              <a:t> غسان ، وعرف نسلهم بالغساسنة ، ويسمون كذلك</a:t>
            </a:r>
            <a:r>
              <a:rPr lang="en-US" sz="2800" b="1" dirty="0">
                <a:solidFill>
                  <a:srgbClr val="000000"/>
                </a:solidFill>
                <a:latin typeface="Arial"/>
                <a:ea typeface="Times New Roman"/>
                <a:cs typeface="Akhbar MT"/>
              </a:rPr>
              <a:t> " </a:t>
            </a:r>
            <a:r>
              <a:rPr lang="ar-SA" sz="2800" b="1" dirty="0">
                <a:solidFill>
                  <a:srgbClr val="000000"/>
                </a:solidFill>
                <a:latin typeface="Arial"/>
                <a:ea typeface="Times New Roman"/>
                <a:cs typeface="Akhbar MT"/>
              </a:rPr>
              <a:t>آل ثعلبة " نسبة إلى جد لهم يعرف باسم "ثعلبة ابن مازن" كما يسمون كذلك "آل جفنه</a:t>
            </a:r>
            <a:r>
              <a:rPr lang="en-US" sz="2800" b="1" dirty="0">
                <a:solidFill>
                  <a:srgbClr val="000000"/>
                </a:solidFill>
                <a:latin typeface="Arial"/>
                <a:ea typeface="Times New Roman"/>
                <a:cs typeface="Akhbar MT"/>
              </a:rPr>
              <a:t>" "</a:t>
            </a:r>
            <a:r>
              <a:rPr lang="ar-SA" sz="2800" b="1" dirty="0">
                <a:solidFill>
                  <a:srgbClr val="000000"/>
                </a:solidFill>
                <a:latin typeface="Arial"/>
                <a:ea typeface="Times New Roman"/>
                <a:cs typeface="Akhbar MT"/>
              </a:rPr>
              <a:t>أولاد جفنه" ، لأن أول ملوكهم أنما كان </a:t>
            </a:r>
            <a:r>
              <a:rPr lang="ar-SA" sz="2800" b="1" dirty="0" err="1">
                <a:solidFill>
                  <a:srgbClr val="000000"/>
                </a:solidFill>
                <a:latin typeface="Arial"/>
                <a:ea typeface="Times New Roman"/>
                <a:cs typeface="Akhbar MT"/>
              </a:rPr>
              <a:t>يسمى"جفنة</a:t>
            </a:r>
            <a:r>
              <a:rPr lang="ar-SA" sz="2800" b="1" dirty="0">
                <a:solidFill>
                  <a:srgbClr val="000000"/>
                </a:solidFill>
                <a:latin typeface="Arial"/>
                <a:ea typeface="Times New Roman"/>
                <a:cs typeface="Akhbar MT"/>
              </a:rPr>
              <a:t> بن عمرو </a:t>
            </a:r>
            <a:r>
              <a:rPr lang="ar-SA" sz="2800" b="1" dirty="0" err="1">
                <a:solidFill>
                  <a:srgbClr val="000000"/>
                </a:solidFill>
                <a:latin typeface="Arial"/>
                <a:ea typeface="Times New Roman"/>
                <a:cs typeface="Akhbar MT"/>
              </a:rPr>
              <a:t>مزيقياء</a:t>
            </a:r>
            <a:r>
              <a:rPr lang="en-US" sz="2800" b="1" dirty="0">
                <a:solidFill>
                  <a:srgbClr val="000000"/>
                </a:solidFill>
                <a:latin typeface="Arial"/>
                <a:ea typeface="Times New Roman"/>
                <a:cs typeface="Akhbar MT"/>
              </a:rPr>
              <a:t>" . </a:t>
            </a:r>
            <a:r>
              <a:rPr lang="en-US" sz="2800" b="1" dirty="0">
                <a:solidFill>
                  <a:srgbClr val="560000"/>
                </a:solidFill>
                <a:latin typeface="Arial"/>
                <a:ea typeface="Times New Roman"/>
                <a:cs typeface="Akhbar MT"/>
              </a:rPr>
              <a:t/>
            </a:r>
            <a:br>
              <a:rPr lang="en-US" sz="2800" b="1" dirty="0">
                <a:solidFill>
                  <a:srgbClr val="560000"/>
                </a:solidFill>
                <a:latin typeface="Arial"/>
                <a:ea typeface="Times New Roman"/>
                <a:cs typeface="Akhbar MT"/>
              </a:rPr>
            </a:br>
            <a:endParaRPr lang="ar-SA" dirty="0"/>
          </a:p>
        </p:txBody>
      </p:sp>
      <p:sp>
        <p:nvSpPr>
          <p:cNvPr id="3" name="عنوان 2"/>
          <p:cNvSpPr>
            <a:spLocks noGrp="1"/>
          </p:cNvSpPr>
          <p:nvPr>
            <p:ph type="title"/>
          </p:nvPr>
        </p:nvSpPr>
        <p:spPr/>
        <p:txBody>
          <a:bodyPr/>
          <a:lstStyle/>
          <a:p>
            <a:pPr algn="ctr"/>
            <a:r>
              <a:rPr lang="ar-SA" dirty="0" smtClean="0"/>
              <a:t>اصل الغساسنة </a:t>
            </a:r>
            <a:endParaRPr lang="ar-SA" dirty="0"/>
          </a:p>
        </p:txBody>
      </p:sp>
    </p:spTree>
    <p:extLst>
      <p:ext uri="{BB962C8B-B14F-4D97-AF65-F5344CB8AC3E}">
        <p14:creationId xmlns:p14="http://schemas.microsoft.com/office/powerpoint/2010/main" val="3785916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r>
              <a:rPr lang="ar-SA" sz="2800" b="1" dirty="0">
                <a:solidFill>
                  <a:srgbClr val="000000"/>
                </a:solidFill>
                <a:latin typeface="Arial"/>
                <a:ea typeface="Times New Roman"/>
                <a:cs typeface="Akhbar MT"/>
              </a:rPr>
              <a:t>الغساسنة</a:t>
            </a:r>
            <a:r>
              <a:rPr lang="ar-SA" sz="2800" b="1" dirty="0">
                <a:solidFill>
                  <a:srgbClr val="000000"/>
                </a:solidFill>
                <a:ea typeface="Times New Roman"/>
              </a:rPr>
              <a:t> </a:t>
            </a:r>
            <a:r>
              <a:rPr lang="ar-SA" sz="2800" b="1" dirty="0">
                <a:solidFill>
                  <a:srgbClr val="000000"/>
                </a:solidFill>
                <a:latin typeface="Arial"/>
                <a:ea typeface="Times New Roman"/>
                <a:cs typeface="Akhbar MT"/>
              </a:rPr>
              <a:t>من أزد اليمن , نزحوا تحت قيادة زعيمهم عمرو بن عامر </a:t>
            </a:r>
            <a:r>
              <a:rPr lang="ar-SA" sz="2800" b="1" dirty="0" err="1">
                <a:solidFill>
                  <a:srgbClr val="000000"/>
                </a:solidFill>
                <a:latin typeface="Arial"/>
                <a:ea typeface="Times New Roman"/>
                <a:cs typeface="Akhbar MT"/>
              </a:rPr>
              <a:t>مزيقياء</a:t>
            </a:r>
            <a:r>
              <a:rPr lang="ar-SA" sz="2800" b="1" dirty="0">
                <a:solidFill>
                  <a:srgbClr val="000000"/>
                </a:solidFill>
                <a:latin typeface="Arial"/>
                <a:ea typeface="Times New Roman"/>
                <a:cs typeface="Akhbar MT"/>
              </a:rPr>
              <a:t> من جنوب الجزيرة</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العربية إلى بادية الشام قبل أو بعد حادثة سيل العرم وما سببه ذلك من تدهور نظم</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الزراعة وأعمال الري في اليمن. ويزعم </a:t>
            </a:r>
            <a:r>
              <a:rPr lang="ar-SA" sz="2800" b="1" dirty="0" err="1">
                <a:solidFill>
                  <a:srgbClr val="000000"/>
                </a:solidFill>
                <a:latin typeface="Arial"/>
                <a:ea typeface="Times New Roman"/>
                <a:cs typeface="Akhbar MT"/>
              </a:rPr>
              <a:t>نسابو</a:t>
            </a:r>
            <a:r>
              <a:rPr lang="ar-SA" sz="2800" b="1" dirty="0">
                <a:solidFill>
                  <a:srgbClr val="000000"/>
                </a:solidFill>
                <a:latin typeface="Arial"/>
                <a:ea typeface="Times New Roman"/>
                <a:cs typeface="Akhbar MT"/>
              </a:rPr>
              <a:t> العرب أن هؤلاء </a:t>
            </a:r>
            <a:r>
              <a:rPr lang="ar-SA" sz="2800" b="1" dirty="0" err="1">
                <a:solidFill>
                  <a:srgbClr val="000000"/>
                </a:solidFill>
                <a:latin typeface="Arial"/>
                <a:ea typeface="Times New Roman"/>
                <a:cs typeface="Akhbar MT"/>
              </a:rPr>
              <a:t>الأزد</a:t>
            </a:r>
            <a:r>
              <a:rPr lang="ar-SA" sz="2800" b="1" dirty="0">
                <a:solidFill>
                  <a:srgbClr val="000000"/>
                </a:solidFill>
                <a:latin typeface="Arial"/>
                <a:ea typeface="Times New Roman"/>
                <a:cs typeface="Akhbar MT"/>
              </a:rPr>
              <a:t> لم يرحلوا إلى</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الشام مباشرة و أنما أقاموا حينا من الوقت في تهامة بين بلاد الأشعريين وعك على ماء</a:t>
            </a:r>
            <a:r>
              <a:rPr lang="ar-SA" sz="2800" b="1" dirty="0">
                <a:solidFill>
                  <a:srgbClr val="000000"/>
                </a:solidFill>
                <a:ea typeface="Times New Roman"/>
              </a:rPr>
              <a:t> </a:t>
            </a:r>
            <a:r>
              <a:rPr lang="ar-SA" sz="2800" b="1" dirty="0">
                <a:solidFill>
                  <a:srgbClr val="000000"/>
                </a:solidFill>
                <a:latin typeface="Arial"/>
                <a:ea typeface="Times New Roman"/>
                <a:cs typeface="Akhbar MT"/>
              </a:rPr>
              <a:t>يقال له غسان فنسبوا إليه </a:t>
            </a:r>
            <a:r>
              <a:rPr lang="ar-SA" sz="2800" b="1" dirty="0" smtClean="0">
                <a:solidFill>
                  <a:srgbClr val="000000"/>
                </a:solidFill>
                <a:latin typeface="Arial"/>
                <a:ea typeface="Times New Roman"/>
                <a:cs typeface="Akhbar MT"/>
              </a:rPr>
              <a:t>،ثم هاجروا بعد ذلك الى بلاد الشام . </a:t>
            </a:r>
          </a:p>
          <a:p>
            <a:r>
              <a:rPr lang="ar-SA" sz="2800" b="1" dirty="0" smtClean="0">
                <a:solidFill>
                  <a:srgbClr val="000000"/>
                </a:solidFill>
                <a:latin typeface="Arial"/>
                <a:ea typeface="Times New Roman"/>
                <a:cs typeface="Akhbar MT"/>
              </a:rPr>
              <a:t>كان </a:t>
            </a:r>
            <a:r>
              <a:rPr lang="ar-SA" sz="2800" b="1" dirty="0">
                <a:solidFill>
                  <a:srgbClr val="000000"/>
                </a:solidFill>
                <a:latin typeface="Arial"/>
                <a:ea typeface="Times New Roman"/>
                <a:cs typeface="Akhbar MT"/>
              </a:rPr>
              <a:t>يسكن مشارف الشام قبل</a:t>
            </a:r>
            <a:r>
              <a:rPr lang="ar-SA" sz="2800" b="1" dirty="0">
                <a:solidFill>
                  <a:srgbClr val="000000"/>
                </a:solidFill>
                <a:ea typeface="Times New Roman"/>
              </a:rPr>
              <a:t> </a:t>
            </a:r>
            <a:r>
              <a:rPr lang="ar-SA" sz="2800" b="1" dirty="0">
                <a:solidFill>
                  <a:srgbClr val="000000"/>
                </a:solidFill>
                <a:latin typeface="Arial"/>
                <a:ea typeface="Times New Roman"/>
                <a:cs typeface="Akhbar MT"/>
              </a:rPr>
              <a:t>نزوح </a:t>
            </a:r>
            <a:r>
              <a:rPr lang="ar-SA" sz="2800" b="1" dirty="0" err="1">
                <a:solidFill>
                  <a:srgbClr val="000000"/>
                </a:solidFill>
                <a:latin typeface="Arial"/>
                <a:ea typeface="Times New Roman"/>
                <a:cs typeface="Akhbar MT"/>
              </a:rPr>
              <a:t>الأزد</a:t>
            </a:r>
            <a:r>
              <a:rPr lang="ar-SA" sz="2800" b="1" dirty="0">
                <a:solidFill>
                  <a:srgbClr val="000000"/>
                </a:solidFill>
                <a:latin typeface="Arial"/>
                <a:ea typeface="Times New Roman"/>
                <a:cs typeface="Akhbar MT"/>
              </a:rPr>
              <a:t> الغساسنة قوم يعرفون </a:t>
            </a:r>
            <a:r>
              <a:rPr lang="ar-SA" sz="2800" b="1" dirty="0" err="1">
                <a:solidFill>
                  <a:srgbClr val="000000"/>
                </a:solidFill>
                <a:latin typeface="Arial"/>
                <a:ea typeface="Times New Roman"/>
                <a:cs typeface="Akhbar MT"/>
              </a:rPr>
              <a:t>بالضجاعمة</a:t>
            </a:r>
            <a:r>
              <a:rPr lang="ar-SA" sz="2800" b="1" dirty="0">
                <a:solidFill>
                  <a:srgbClr val="000000"/>
                </a:solidFill>
                <a:latin typeface="Arial"/>
                <a:ea typeface="Times New Roman"/>
                <a:cs typeface="Akhbar MT"/>
              </a:rPr>
              <a:t> من قبائل بني </a:t>
            </a:r>
            <a:r>
              <a:rPr lang="ar-SA" sz="2800" b="1" dirty="0" err="1">
                <a:solidFill>
                  <a:srgbClr val="000000"/>
                </a:solidFill>
                <a:latin typeface="Arial"/>
                <a:ea typeface="Times New Roman"/>
                <a:cs typeface="Akhbar MT"/>
              </a:rPr>
              <a:t>سليح</a:t>
            </a:r>
            <a:r>
              <a:rPr lang="ar-SA" sz="2800" b="1" dirty="0">
                <a:solidFill>
                  <a:srgbClr val="000000"/>
                </a:solidFill>
                <a:latin typeface="Arial"/>
                <a:ea typeface="Times New Roman"/>
                <a:cs typeface="Akhbar MT"/>
              </a:rPr>
              <a:t> بن حلوان من قضاعة وقد</a:t>
            </a:r>
            <a:r>
              <a:rPr lang="ar-SA" sz="2800" b="1" dirty="0">
                <a:solidFill>
                  <a:srgbClr val="000000"/>
                </a:solidFill>
                <a:ea typeface="Times New Roman"/>
              </a:rPr>
              <a:t> </a:t>
            </a:r>
            <a:r>
              <a:rPr lang="ar-SA" sz="2800" b="1" dirty="0">
                <a:solidFill>
                  <a:srgbClr val="000000"/>
                </a:solidFill>
                <a:latin typeface="Arial"/>
                <a:ea typeface="Times New Roman"/>
                <a:cs typeface="Akhbar MT"/>
              </a:rPr>
              <a:t>غلبهم الغساسنة وحلوا محلهم</a:t>
            </a:r>
            <a:r>
              <a:rPr lang="en-US" sz="2800" b="1" dirty="0">
                <a:solidFill>
                  <a:srgbClr val="000000"/>
                </a:solidFill>
                <a:latin typeface="Arial"/>
                <a:ea typeface="Times New Roman"/>
                <a:cs typeface="Akhbar MT"/>
              </a:rPr>
              <a:t> .</a:t>
            </a:r>
            <a:r>
              <a:rPr lang="en-US" sz="2800" b="1" dirty="0">
                <a:solidFill>
                  <a:srgbClr val="560000"/>
                </a:solidFill>
                <a:latin typeface="Arial"/>
                <a:ea typeface="Times New Roman"/>
                <a:cs typeface="Akhbar MT"/>
              </a:rPr>
              <a:t/>
            </a:r>
            <a:br>
              <a:rPr lang="en-US" sz="2800" b="1" dirty="0">
                <a:solidFill>
                  <a:srgbClr val="560000"/>
                </a:solidFill>
                <a:latin typeface="Arial"/>
                <a:ea typeface="Times New Roman"/>
                <a:cs typeface="Akhbar MT"/>
              </a:rPr>
            </a:br>
            <a:endParaRPr lang="ar-SA" dirty="0"/>
          </a:p>
        </p:txBody>
      </p:sp>
      <p:sp>
        <p:nvSpPr>
          <p:cNvPr id="3" name="عنوان 2"/>
          <p:cNvSpPr>
            <a:spLocks noGrp="1"/>
          </p:cNvSpPr>
          <p:nvPr>
            <p:ph type="title"/>
          </p:nvPr>
        </p:nvSpPr>
        <p:spPr/>
        <p:txBody>
          <a:bodyPr/>
          <a:lstStyle/>
          <a:p>
            <a:pPr algn="ctr"/>
            <a:r>
              <a:rPr lang="ar-SA" dirty="0" smtClean="0"/>
              <a:t>هجرة الغساسنة من اليمن </a:t>
            </a:r>
            <a:endParaRPr lang="ar-SA" dirty="0"/>
          </a:p>
        </p:txBody>
      </p:sp>
    </p:spTree>
    <p:extLst>
      <p:ext uri="{BB962C8B-B14F-4D97-AF65-F5344CB8AC3E}">
        <p14:creationId xmlns:p14="http://schemas.microsoft.com/office/powerpoint/2010/main" val="787106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92500" lnSpcReduction="10000"/>
          </a:bodyPr>
          <a:lstStyle/>
          <a:p>
            <a:r>
              <a:rPr lang="ar-SA" b="1" dirty="0">
                <a:solidFill>
                  <a:srgbClr val="222222"/>
                </a:solidFill>
                <a:latin typeface="Traditional Arabic"/>
              </a:rPr>
              <a:t>"</a:t>
            </a:r>
            <a:r>
              <a:rPr lang="ar-SA" sz="3000" b="1" dirty="0">
                <a:solidFill>
                  <a:srgbClr val="FF0000"/>
                </a:solidFill>
                <a:latin typeface="Arial"/>
                <a:ea typeface="Times New Roman"/>
                <a:cs typeface="Akhbar MT"/>
              </a:rPr>
              <a:t>الحارث</a:t>
            </a:r>
            <a:r>
              <a:rPr lang="ar-SA" b="1" dirty="0">
                <a:solidFill>
                  <a:srgbClr val="FF0000"/>
                </a:solidFill>
                <a:latin typeface="Traditional Arabic"/>
              </a:rPr>
              <a:t> </a:t>
            </a:r>
            <a:r>
              <a:rPr lang="ar-SA" sz="3000" b="1" dirty="0">
                <a:solidFill>
                  <a:srgbClr val="FF0000"/>
                </a:solidFill>
                <a:latin typeface="Arial"/>
                <a:ea typeface="Times New Roman"/>
                <a:cs typeface="Akhbar MT"/>
              </a:rPr>
              <a:t>بن جبلة" "528-569م"، والمعروف بالأعرج </a:t>
            </a:r>
          </a:p>
          <a:p>
            <a:r>
              <a:rPr lang="ar-SA" sz="3000" b="1" dirty="0">
                <a:solidFill>
                  <a:srgbClr val="000000"/>
                </a:solidFill>
                <a:latin typeface="Arial"/>
                <a:ea typeface="Times New Roman"/>
                <a:cs typeface="Akhbar MT"/>
              </a:rPr>
              <a:t> </a:t>
            </a:r>
            <a:r>
              <a:rPr lang="ar-SA" sz="3000" b="1" dirty="0" smtClean="0">
                <a:solidFill>
                  <a:srgbClr val="000000"/>
                </a:solidFill>
                <a:latin typeface="Arial"/>
                <a:ea typeface="Times New Roman"/>
                <a:cs typeface="Akhbar MT"/>
              </a:rPr>
              <a:t>اشهر </a:t>
            </a:r>
            <a:r>
              <a:rPr lang="ar-SA" sz="3000" b="1" dirty="0">
                <a:solidFill>
                  <a:srgbClr val="000000"/>
                </a:solidFill>
                <a:latin typeface="Arial"/>
                <a:ea typeface="Times New Roman"/>
                <a:cs typeface="Akhbar MT"/>
              </a:rPr>
              <a:t>أمراء بني جفنة ، عاصر من أباطرة الروم "</a:t>
            </a:r>
            <a:r>
              <a:rPr lang="ar-SA" sz="3000" b="1" dirty="0" err="1">
                <a:solidFill>
                  <a:srgbClr val="000000"/>
                </a:solidFill>
                <a:latin typeface="Arial"/>
                <a:ea typeface="Times New Roman"/>
                <a:cs typeface="Akhbar MT"/>
              </a:rPr>
              <a:t>جستنيان</a:t>
            </a:r>
            <a:r>
              <a:rPr lang="ar-SA" sz="3000" b="1" dirty="0">
                <a:solidFill>
                  <a:srgbClr val="000000"/>
                </a:solidFill>
                <a:latin typeface="Arial"/>
                <a:ea typeface="Times New Roman"/>
                <a:cs typeface="Akhbar MT"/>
              </a:rPr>
              <a:t>،  ومن الفرس "</a:t>
            </a:r>
            <a:r>
              <a:rPr lang="ar-SA" sz="3000" b="1" dirty="0" err="1">
                <a:solidFill>
                  <a:srgbClr val="000000"/>
                </a:solidFill>
                <a:latin typeface="Arial"/>
                <a:ea typeface="Times New Roman"/>
                <a:cs typeface="Akhbar MT"/>
              </a:rPr>
              <a:t>قباذ</a:t>
            </a:r>
            <a:r>
              <a:rPr lang="ar-SA" sz="3000" b="1" dirty="0">
                <a:solidFill>
                  <a:srgbClr val="000000"/>
                </a:solidFill>
                <a:latin typeface="Arial"/>
                <a:ea typeface="Times New Roman"/>
                <a:cs typeface="Akhbar MT"/>
              </a:rPr>
              <a:t>"  و"كسرى </a:t>
            </a:r>
            <a:r>
              <a:rPr lang="ar-SA" sz="3000" b="1" dirty="0" err="1">
                <a:solidFill>
                  <a:srgbClr val="000000"/>
                </a:solidFill>
                <a:latin typeface="Arial"/>
                <a:ea typeface="Times New Roman"/>
                <a:cs typeface="Akhbar MT"/>
              </a:rPr>
              <a:t>أنوشروان</a:t>
            </a:r>
            <a:r>
              <a:rPr lang="ar-SA" sz="3000" b="1" dirty="0">
                <a:solidFill>
                  <a:srgbClr val="000000"/>
                </a:solidFill>
                <a:latin typeface="Arial"/>
                <a:ea typeface="Times New Roman"/>
                <a:cs typeface="Akhbar MT"/>
              </a:rPr>
              <a:t>  ، ومن أمراء الحيرة "المنذر الثالث</a:t>
            </a:r>
          </a:p>
          <a:p>
            <a:r>
              <a:rPr lang="ar-SA" sz="3000" b="1" dirty="0">
                <a:solidFill>
                  <a:srgbClr val="000000"/>
                </a:solidFill>
                <a:latin typeface="Arial"/>
                <a:ea typeface="Times New Roman"/>
                <a:cs typeface="Akhbar MT"/>
              </a:rPr>
              <a:t> نشبت  الحرب بينه وبين ملك </a:t>
            </a:r>
            <a:r>
              <a:rPr lang="ar-SA" sz="3000" b="1" dirty="0" err="1">
                <a:solidFill>
                  <a:srgbClr val="000000"/>
                </a:solidFill>
                <a:latin typeface="Arial"/>
                <a:ea typeface="Times New Roman"/>
                <a:cs typeface="Akhbar MT"/>
              </a:rPr>
              <a:t>الحيره</a:t>
            </a:r>
            <a:r>
              <a:rPr lang="ar-SA" sz="3000" b="1" dirty="0">
                <a:solidFill>
                  <a:srgbClr val="000000"/>
                </a:solidFill>
                <a:latin typeface="Arial"/>
                <a:ea typeface="Times New Roman"/>
                <a:cs typeface="Akhbar MT"/>
              </a:rPr>
              <a:t> المنذر الثالث عام 528 م ربما بسبب بالعداوة التي انتقلت إليهم من العداوة التي كانت الفرس والروم، وربما بسبب رغبة كل منهما في السيطرة على القبائل العربية النازلة فيما بين دمشق وتدمر.</a:t>
            </a:r>
          </a:p>
          <a:p>
            <a:r>
              <a:rPr lang="ar-SA" sz="3000" b="1" dirty="0">
                <a:solidFill>
                  <a:srgbClr val="000000"/>
                </a:solidFill>
                <a:latin typeface="Arial"/>
                <a:ea typeface="Times New Roman"/>
                <a:cs typeface="Akhbar MT"/>
              </a:rPr>
              <a:t>انتصر الحارث الغساني، ومن ثم منحه "</a:t>
            </a:r>
            <a:r>
              <a:rPr lang="ar-SA" sz="3000" b="1" dirty="0" err="1">
                <a:solidFill>
                  <a:srgbClr val="000000"/>
                </a:solidFill>
                <a:latin typeface="Arial"/>
                <a:ea typeface="Times New Roman"/>
                <a:cs typeface="Akhbar MT"/>
              </a:rPr>
              <a:t>جستنيان</a:t>
            </a:r>
            <a:r>
              <a:rPr lang="ar-SA" sz="3000" b="1" dirty="0">
                <a:solidFill>
                  <a:srgbClr val="000000"/>
                </a:solidFill>
                <a:latin typeface="Arial"/>
                <a:ea typeface="Times New Roman"/>
                <a:cs typeface="Akhbar MT"/>
              </a:rPr>
              <a:t>" لقب "ملك وقيل بطريق و </a:t>
            </a:r>
            <a:r>
              <a:rPr lang="ar-SA" sz="3000" b="1" dirty="0" err="1">
                <a:solidFill>
                  <a:srgbClr val="000000"/>
                </a:solidFill>
                <a:latin typeface="Arial"/>
                <a:ea typeface="Times New Roman"/>
                <a:cs typeface="Akhbar MT"/>
              </a:rPr>
              <a:t>فيلارخ</a:t>
            </a:r>
            <a:r>
              <a:rPr lang="ar-SA" sz="3000" b="1" dirty="0">
                <a:solidFill>
                  <a:srgbClr val="000000"/>
                </a:solidFill>
                <a:latin typeface="Arial"/>
                <a:ea typeface="Times New Roman"/>
                <a:cs typeface="Akhbar MT"/>
              </a:rPr>
              <a:t> ( شيخ قبيله )</a:t>
            </a:r>
          </a:p>
          <a:p>
            <a:r>
              <a:rPr lang="ar-SA" sz="3000" b="1" dirty="0">
                <a:solidFill>
                  <a:srgbClr val="000000"/>
                </a:solidFill>
                <a:latin typeface="Arial"/>
                <a:ea typeface="Times New Roman"/>
                <a:cs typeface="Akhbar MT"/>
              </a:rPr>
              <a:t>قام المنذر بمهاجمة الحدود الشرقية للشام ، حتى بلغ أسوار أنطاكية، ولكنه انسحب فور تقدم القوات الرومانية لصده </a:t>
            </a:r>
            <a:r>
              <a:rPr lang="ar-SA" b="1" dirty="0" smtClean="0">
                <a:solidFill>
                  <a:srgbClr val="222222"/>
                </a:solidFill>
                <a:latin typeface="Traditional Arabic"/>
              </a:rPr>
              <a:t>.</a:t>
            </a:r>
            <a:endParaRPr lang="ar-SA" dirty="0"/>
          </a:p>
        </p:txBody>
      </p:sp>
      <p:sp>
        <p:nvSpPr>
          <p:cNvPr id="3" name="عنوان 2"/>
          <p:cNvSpPr>
            <a:spLocks noGrp="1"/>
          </p:cNvSpPr>
          <p:nvPr>
            <p:ph type="title"/>
          </p:nvPr>
        </p:nvSpPr>
        <p:spPr/>
        <p:txBody>
          <a:bodyPr/>
          <a:lstStyle/>
          <a:p>
            <a:pPr algn="ctr"/>
            <a:r>
              <a:rPr lang="ar-SA" smtClean="0"/>
              <a:t>ملوك الغساسنة </a:t>
            </a:r>
            <a:endParaRPr lang="ar-SA" dirty="0"/>
          </a:p>
        </p:txBody>
      </p:sp>
    </p:spTree>
    <p:extLst>
      <p:ext uri="{BB962C8B-B14F-4D97-AF65-F5344CB8AC3E}">
        <p14:creationId xmlns:p14="http://schemas.microsoft.com/office/powerpoint/2010/main" val="1581142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548680"/>
            <a:ext cx="8229600" cy="5458611"/>
          </a:xfrm>
        </p:spPr>
        <p:txBody>
          <a:bodyPr/>
          <a:lstStyle/>
          <a:p>
            <a:r>
              <a:rPr lang="ar-SA" sz="2800" b="1" dirty="0">
                <a:solidFill>
                  <a:srgbClr val="000000"/>
                </a:solidFill>
                <a:latin typeface="Arial"/>
                <a:ea typeface="Times New Roman"/>
                <a:cs typeface="Akhbar MT"/>
              </a:rPr>
              <a:t>وفي سنة </a:t>
            </a:r>
            <a:r>
              <a:rPr lang="ar-SA" sz="2800" b="1" dirty="0" smtClean="0">
                <a:solidFill>
                  <a:srgbClr val="000000"/>
                </a:solidFill>
                <a:latin typeface="Arial"/>
                <a:ea typeface="Times New Roman"/>
                <a:cs typeface="Akhbar MT"/>
              </a:rPr>
              <a:t>541م </a:t>
            </a:r>
            <a:r>
              <a:rPr lang="ar-SA" sz="2800" b="1" dirty="0">
                <a:solidFill>
                  <a:srgbClr val="000000"/>
                </a:solidFill>
                <a:latin typeface="Arial"/>
                <a:ea typeface="Times New Roman"/>
                <a:cs typeface="Akhbar MT"/>
              </a:rPr>
              <a:t>اشترك الحارث في الحملة البيزنطية لمحاربة الفرس تحت قيادة</a:t>
            </a:r>
            <a:r>
              <a:rPr lang="ar-SA" sz="2800" b="1" dirty="0">
                <a:solidFill>
                  <a:srgbClr val="000000"/>
                </a:solidFill>
                <a:ea typeface="Times New Roman"/>
              </a:rPr>
              <a:t> </a:t>
            </a:r>
            <a:r>
              <a:rPr lang="ar-SA" sz="2800" b="1" dirty="0" err="1">
                <a:solidFill>
                  <a:srgbClr val="000000"/>
                </a:solidFill>
                <a:latin typeface="Arial"/>
                <a:ea typeface="Times New Roman"/>
                <a:cs typeface="Akhbar MT"/>
              </a:rPr>
              <a:t>بليزاريوس</a:t>
            </a:r>
            <a:r>
              <a:rPr lang="ar-SA" sz="2800" b="1" dirty="0">
                <a:solidFill>
                  <a:srgbClr val="000000"/>
                </a:solidFill>
                <a:latin typeface="Arial"/>
                <a:ea typeface="Times New Roman"/>
                <a:cs typeface="Akhbar MT"/>
              </a:rPr>
              <a:t> ، ولم يكد الحارث يعبر نهر دجلة حتى ارتد إلى مواقعه السابقة عن طريق أخر</a:t>
            </a:r>
            <a:r>
              <a:rPr lang="ar-SA" sz="2800" b="1" dirty="0">
                <a:solidFill>
                  <a:srgbClr val="000000"/>
                </a:solidFill>
                <a:ea typeface="Times New Roman"/>
              </a:rPr>
              <a:t> </a:t>
            </a:r>
            <a:r>
              <a:rPr lang="ar-SA" sz="2800" b="1" dirty="0">
                <a:solidFill>
                  <a:srgbClr val="000000"/>
                </a:solidFill>
                <a:latin typeface="Arial"/>
                <a:ea typeface="Times New Roman"/>
                <a:cs typeface="Akhbar MT"/>
              </a:rPr>
              <a:t>غير الطرق الذي سلكه معظم الجيش وفد أثار تصرفه هذا الشك في </a:t>
            </a:r>
            <a:r>
              <a:rPr lang="ar-SA" sz="2800" b="1" dirty="0" err="1" smtClean="0">
                <a:solidFill>
                  <a:srgbClr val="000000"/>
                </a:solidFill>
                <a:latin typeface="Arial"/>
                <a:ea typeface="Times New Roman"/>
                <a:cs typeface="Akhbar MT"/>
              </a:rPr>
              <a:t>اخلاصة</a:t>
            </a:r>
            <a:r>
              <a:rPr lang="ar-SA" sz="2800" b="1" dirty="0" smtClean="0">
                <a:solidFill>
                  <a:srgbClr val="000000"/>
                </a:solidFill>
                <a:latin typeface="Arial"/>
                <a:ea typeface="Times New Roman"/>
                <a:cs typeface="Akhbar MT"/>
              </a:rPr>
              <a:t> </a:t>
            </a:r>
            <a:r>
              <a:rPr lang="ar-SA" sz="2800" b="1" dirty="0">
                <a:solidFill>
                  <a:srgbClr val="000000"/>
                </a:solidFill>
                <a:latin typeface="Arial"/>
                <a:ea typeface="Times New Roman"/>
                <a:cs typeface="Akhbar MT"/>
              </a:rPr>
              <a:t>للروم ، ويبدو</a:t>
            </a:r>
            <a:r>
              <a:rPr lang="ar-SA" sz="2800" b="1" dirty="0">
                <a:solidFill>
                  <a:srgbClr val="000000"/>
                </a:solidFill>
                <a:ea typeface="Times New Roman"/>
              </a:rPr>
              <a:t> </a:t>
            </a:r>
            <a:r>
              <a:rPr lang="ar-SA" sz="2800" b="1" dirty="0">
                <a:solidFill>
                  <a:srgbClr val="000000"/>
                </a:solidFill>
                <a:latin typeface="Arial"/>
                <a:ea typeface="Times New Roman"/>
                <a:cs typeface="Akhbar MT"/>
              </a:rPr>
              <a:t>أن الحارث أنف من الاشتراك في حملة يقودها قائد بيزنطي وأنه كان يعمل على </a:t>
            </a:r>
            <a:r>
              <a:rPr lang="ar-SA" sz="2800" b="1" dirty="0" smtClean="0">
                <a:solidFill>
                  <a:srgbClr val="000000"/>
                </a:solidFill>
                <a:latin typeface="Arial"/>
                <a:ea typeface="Times New Roman"/>
                <a:cs typeface="Akhbar MT"/>
              </a:rPr>
              <a:t>الانفراد</a:t>
            </a:r>
            <a:r>
              <a:rPr lang="ar-SA" sz="2800" b="1" dirty="0" smtClean="0">
                <a:solidFill>
                  <a:srgbClr val="000000"/>
                </a:solidFill>
                <a:ea typeface="Times New Roman"/>
              </a:rPr>
              <a:t> </a:t>
            </a:r>
            <a:r>
              <a:rPr lang="ar-SA" sz="2800" b="1" dirty="0">
                <a:solidFill>
                  <a:srgbClr val="000000"/>
                </a:solidFill>
                <a:latin typeface="Arial"/>
                <a:ea typeface="Times New Roman"/>
                <a:cs typeface="Akhbar MT"/>
              </a:rPr>
              <a:t>بالقيادة ولعله انسحب لمجرد حدوث خلاف بينه وبين قائد </a:t>
            </a:r>
            <a:r>
              <a:rPr lang="ar-SA" sz="2800" b="1" dirty="0" smtClean="0">
                <a:solidFill>
                  <a:srgbClr val="000000"/>
                </a:solidFill>
                <a:latin typeface="Arial"/>
                <a:ea typeface="Times New Roman"/>
                <a:cs typeface="Akhbar MT"/>
              </a:rPr>
              <a:t>الحملة.</a:t>
            </a:r>
          </a:p>
          <a:p>
            <a:r>
              <a:rPr lang="ar-SA" sz="2800" b="1" dirty="0">
                <a:solidFill>
                  <a:srgbClr val="000000"/>
                </a:solidFill>
                <a:latin typeface="Arial"/>
                <a:ea typeface="Times New Roman"/>
                <a:cs typeface="Akhbar MT"/>
              </a:rPr>
              <a:t>وفي عام 544م، تتجدد المعارك بين الحارث والمنذر، وينتهي القتال بهزيمة الأمير الغساني وأسر أحد أولاده، الذي قدمه المنذر قربانا للإلهة العزى</a:t>
            </a:r>
            <a:r>
              <a:rPr lang="ar-SA" sz="2800" b="1" dirty="0" smtClean="0">
                <a:solidFill>
                  <a:srgbClr val="000000"/>
                </a:solidFill>
                <a:latin typeface="Arial"/>
                <a:cs typeface="Akhbar MT"/>
              </a:rPr>
              <a:t>.</a:t>
            </a:r>
          </a:p>
          <a:p>
            <a:r>
              <a:rPr lang="ar-SA" sz="2800" b="1" dirty="0">
                <a:solidFill>
                  <a:srgbClr val="000000"/>
                </a:solidFill>
                <a:latin typeface="Arial"/>
                <a:ea typeface="Times New Roman"/>
                <a:cs typeface="Akhbar MT"/>
              </a:rPr>
              <a:t>ولم يسكت الحارث على تلك الهزيمة فجمع جموعه واشتبك</a:t>
            </a:r>
            <a:r>
              <a:rPr lang="ar-SA" sz="2800" b="1" dirty="0">
                <a:solidFill>
                  <a:srgbClr val="000000"/>
                </a:solidFill>
                <a:ea typeface="Times New Roman"/>
              </a:rPr>
              <a:t> </a:t>
            </a:r>
            <a:r>
              <a:rPr lang="ar-SA" sz="2800" b="1" dirty="0">
                <a:solidFill>
                  <a:srgbClr val="000000"/>
                </a:solidFill>
                <a:latin typeface="Arial"/>
                <a:ea typeface="Times New Roman"/>
                <a:cs typeface="Akhbar MT"/>
              </a:rPr>
              <a:t>من جديد مع المنذر في موقعة انتهت هذه المرة بهزيمة المنذر وفرارة من المعركة تاركا</a:t>
            </a:r>
            <a:r>
              <a:rPr lang="ar-SA" sz="2800" b="1" dirty="0">
                <a:solidFill>
                  <a:srgbClr val="000000"/>
                </a:solidFill>
                <a:ea typeface="Times New Roman"/>
              </a:rPr>
              <a:t> </a:t>
            </a:r>
            <a:r>
              <a:rPr lang="ar-SA" sz="2800" b="1" dirty="0">
                <a:solidFill>
                  <a:srgbClr val="000000"/>
                </a:solidFill>
                <a:latin typeface="Arial"/>
                <a:ea typeface="Times New Roman"/>
                <a:cs typeface="Akhbar MT"/>
              </a:rPr>
              <a:t>ولدين من أولادة أسيرين في أيدي الغساسنة</a:t>
            </a:r>
            <a:endParaRPr lang="ar-SA" dirty="0"/>
          </a:p>
        </p:txBody>
      </p:sp>
    </p:spTree>
    <p:extLst>
      <p:ext uri="{BB962C8B-B14F-4D97-AF65-F5344CB8AC3E}">
        <p14:creationId xmlns:p14="http://schemas.microsoft.com/office/powerpoint/2010/main" val="3586495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76672"/>
            <a:ext cx="8229600" cy="5530619"/>
          </a:xfrm>
        </p:spPr>
        <p:txBody>
          <a:bodyPr/>
          <a:lstStyle/>
          <a:p>
            <a:r>
              <a:rPr lang="ar-SA" sz="2800" b="1" dirty="0" smtClean="0">
                <a:solidFill>
                  <a:srgbClr val="000000"/>
                </a:solidFill>
                <a:latin typeface="Arial"/>
                <a:ea typeface="Times New Roman"/>
                <a:cs typeface="Akhbar MT"/>
              </a:rPr>
              <a:t>يتجدد الصراع سنة 554م  بين الطرفين وينتهي بمقتل </a:t>
            </a:r>
            <a:r>
              <a:rPr lang="ar-SA" sz="2800" b="1" dirty="0">
                <a:solidFill>
                  <a:srgbClr val="000000"/>
                </a:solidFill>
                <a:latin typeface="Arial"/>
                <a:ea typeface="Times New Roman"/>
                <a:cs typeface="Akhbar MT"/>
              </a:rPr>
              <a:t>المنذر ملك</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الحيرة نفسه في موقعة دارت بينه وبين خصمه الحارث بالقرب من قنسرين في سنة </a:t>
            </a:r>
            <a:r>
              <a:rPr lang="ar-SA" sz="2800" b="1" dirty="0" smtClean="0">
                <a:solidFill>
                  <a:srgbClr val="000000"/>
                </a:solidFill>
                <a:latin typeface="Arial"/>
                <a:ea typeface="Times New Roman"/>
                <a:cs typeface="Akhbar MT"/>
              </a:rPr>
              <a:t>،</a:t>
            </a:r>
            <a:r>
              <a:rPr lang="ar-SA" sz="2800" b="1" dirty="0" smtClean="0">
                <a:solidFill>
                  <a:srgbClr val="000000"/>
                </a:solidFill>
                <a:ea typeface="Times New Roman"/>
              </a:rPr>
              <a:t> </a:t>
            </a:r>
            <a:r>
              <a:rPr lang="ar-SA" sz="2800" b="1" dirty="0">
                <a:solidFill>
                  <a:srgbClr val="000000"/>
                </a:solidFill>
                <a:latin typeface="Arial"/>
                <a:ea typeface="Times New Roman"/>
                <a:cs typeface="Akhbar MT"/>
              </a:rPr>
              <a:t>وفيها سقط أحد أبناء الحارث ويدعي جبلة قتيلاً ، </a:t>
            </a:r>
            <a:r>
              <a:rPr lang="ar-SA" sz="2800" b="1" dirty="0" smtClean="0">
                <a:solidFill>
                  <a:srgbClr val="000000"/>
                </a:solidFill>
                <a:latin typeface="Arial"/>
                <a:ea typeface="Times New Roman"/>
                <a:cs typeface="Akhbar MT"/>
              </a:rPr>
              <a:t>وقد عرفت هذه المعركة ب"يوم </a:t>
            </a:r>
            <a:r>
              <a:rPr lang="ar-SA" sz="2800" b="1" dirty="0">
                <a:solidFill>
                  <a:srgbClr val="000000"/>
                </a:solidFill>
                <a:latin typeface="Arial"/>
                <a:ea typeface="Times New Roman"/>
                <a:cs typeface="Akhbar MT"/>
              </a:rPr>
              <a:t>حليمة” ذلك لان حليمة بنت الحارث هذه- طبقا للرواية العربية</a:t>
            </a:r>
            <a:r>
              <a:rPr lang="en-US" sz="2800" b="1" dirty="0">
                <a:solidFill>
                  <a:srgbClr val="000000"/>
                </a:solidFill>
                <a:latin typeface="Arial"/>
                <a:ea typeface="Times New Roman"/>
                <a:cs typeface="Akhbar MT"/>
              </a:rPr>
              <a:t>- </a:t>
            </a:r>
            <a:r>
              <a:rPr lang="ar-SA" sz="2800" b="1" dirty="0">
                <a:solidFill>
                  <a:srgbClr val="000000"/>
                </a:solidFill>
                <a:latin typeface="Arial"/>
                <a:ea typeface="Times New Roman"/>
                <a:cs typeface="Akhbar MT"/>
              </a:rPr>
              <a:t>كانت تحرض الرجال على القتال، أو لان أباها قد أعلن أنها سوف تكون زوجة لمن يقتل</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المنذر ، أو لأنها </a:t>
            </a:r>
            <a:r>
              <a:rPr lang="ar-SA" sz="2800" b="1" dirty="0" smtClean="0">
                <a:solidFill>
                  <a:srgbClr val="000000"/>
                </a:solidFill>
                <a:latin typeface="Arial"/>
                <a:ea typeface="Times New Roman"/>
                <a:cs typeface="Akhbar MT"/>
              </a:rPr>
              <a:t>كانت </a:t>
            </a:r>
            <a:r>
              <a:rPr lang="ar-SA" sz="2800" b="1" dirty="0">
                <a:solidFill>
                  <a:srgbClr val="000000"/>
                </a:solidFill>
                <a:latin typeface="Arial"/>
                <a:ea typeface="Times New Roman"/>
                <a:cs typeface="Akhbar MT"/>
              </a:rPr>
              <a:t>قد أقبلت على مائة من المحاربين تطيب أجسامهم وتلبسهم</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الاكفان </a:t>
            </a:r>
            <a:r>
              <a:rPr lang="ar-SA" sz="2800" b="1" dirty="0" smtClean="0">
                <a:solidFill>
                  <a:srgbClr val="000000"/>
                </a:solidFill>
                <a:latin typeface="Arial"/>
                <a:ea typeface="Times New Roman"/>
                <a:cs typeface="Akhbar MT"/>
              </a:rPr>
              <a:t>والدروع</a:t>
            </a:r>
          </a:p>
          <a:p>
            <a:r>
              <a:rPr lang="ar-SA" sz="2800" b="1" dirty="0">
                <a:solidFill>
                  <a:srgbClr val="000000"/>
                </a:solidFill>
                <a:latin typeface="Arial"/>
                <a:ea typeface="Times New Roman"/>
                <a:cs typeface="Akhbar MT"/>
              </a:rPr>
              <a:t>اعتنق </a:t>
            </a:r>
            <a:r>
              <a:rPr lang="ar-SA" sz="2800" b="1" dirty="0" smtClean="0">
                <a:solidFill>
                  <a:srgbClr val="000000"/>
                </a:solidFill>
                <a:latin typeface="Arial"/>
                <a:ea typeface="Times New Roman"/>
                <a:cs typeface="Akhbar MT"/>
              </a:rPr>
              <a:t> الحارث النصرانية</a:t>
            </a:r>
            <a:r>
              <a:rPr lang="ar-SA" sz="2800" b="1" dirty="0" smtClean="0">
                <a:solidFill>
                  <a:srgbClr val="000000"/>
                </a:solidFill>
                <a:ea typeface="Times New Roman"/>
              </a:rPr>
              <a:t> </a:t>
            </a:r>
            <a:r>
              <a:rPr lang="ar-SA" sz="2800" b="1" dirty="0">
                <a:solidFill>
                  <a:srgbClr val="000000"/>
                </a:solidFill>
                <a:latin typeface="Arial"/>
                <a:ea typeface="Times New Roman"/>
                <a:cs typeface="Akhbar MT"/>
              </a:rPr>
              <a:t>على المذهب </a:t>
            </a:r>
            <a:r>
              <a:rPr lang="ar-SA" sz="2800" b="1" dirty="0" err="1">
                <a:solidFill>
                  <a:srgbClr val="000000"/>
                </a:solidFill>
                <a:latin typeface="Arial"/>
                <a:ea typeface="Times New Roman"/>
                <a:cs typeface="Akhbar MT"/>
              </a:rPr>
              <a:t>المونوفيزيتي</a:t>
            </a:r>
            <a:r>
              <a:rPr lang="ar-SA" sz="2800" b="1" dirty="0">
                <a:solidFill>
                  <a:srgbClr val="000000"/>
                </a:solidFill>
                <a:latin typeface="Arial"/>
                <a:ea typeface="Times New Roman"/>
                <a:cs typeface="Akhbar MT"/>
              </a:rPr>
              <a:t>" القائل بوجود طبيعة واحدة للسيد المسيح ، وليس طبيعيتين</a:t>
            </a:r>
            <a:r>
              <a:rPr lang="en-US" sz="2800" b="1" dirty="0">
                <a:solidFill>
                  <a:srgbClr val="000000"/>
                </a:solidFill>
                <a:latin typeface="Arial"/>
                <a:ea typeface="Times New Roman"/>
                <a:cs typeface="Akhbar MT"/>
              </a:rPr>
              <a:t> –</a:t>
            </a:r>
            <a:r>
              <a:rPr lang="ar-SA" sz="2800" b="1" dirty="0">
                <a:solidFill>
                  <a:srgbClr val="000000"/>
                </a:solidFill>
                <a:latin typeface="Arial"/>
                <a:ea typeface="Times New Roman"/>
                <a:cs typeface="Akhbar MT"/>
              </a:rPr>
              <a:t>الواحدة ألهيه ، والأخرى بشرية</a:t>
            </a:r>
            <a:r>
              <a:rPr lang="en-US" sz="2800" b="1" dirty="0" smtClean="0">
                <a:solidFill>
                  <a:srgbClr val="000000"/>
                </a:solidFill>
                <a:latin typeface="Arial"/>
                <a:ea typeface="Times New Roman"/>
                <a:cs typeface="Akhbar MT"/>
              </a:rPr>
              <a:t>.</a:t>
            </a:r>
            <a:r>
              <a:rPr lang="ar-SA" sz="2800" b="1" dirty="0" smtClean="0">
                <a:solidFill>
                  <a:srgbClr val="000000"/>
                </a:solidFill>
                <a:latin typeface="Arial"/>
                <a:ea typeface="Times New Roman"/>
                <a:cs typeface="Akhbar MT"/>
              </a:rPr>
              <a:t> وهو مذهب مخالف لمذهب الامبراطور البيزنطي مما ادى الى سوء تفاهم بين الطرفين.</a:t>
            </a:r>
            <a:endParaRPr lang="ar-SA" dirty="0"/>
          </a:p>
        </p:txBody>
      </p:sp>
    </p:spTree>
    <p:extLst>
      <p:ext uri="{BB962C8B-B14F-4D97-AF65-F5344CB8AC3E}">
        <p14:creationId xmlns:p14="http://schemas.microsoft.com/office/powerpoint/2010/main" val="2148553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sz="2800" b="1" dirty="0">
                <a:solidFill>
                  <a:srgbClr val="000000"/>
                </a:solidFill>
                <a:latin typeface="Arial"/>
                <a:ea typeface="Times New Roman"/>
                <a:cs typeface="Akhbar MT"/>
              </a:rPr>
              <a:t>وفي عام 563م</a:t>
            </a:r>
            <a:r>
              <a:rPr lang="ar-SA" sz="2800" b="1" dirty="0">
                <a:solidFill>
                  <a:srgbClr val="000000"/>
                </a:solidFill>
                <a:ea typeface="Times New Roman"/>
              </a:rPr>
              <a:t> </a:t>
            </a:r>
            <a:r>
              <a:rPr lang="ar-SA" sz="2800" b="1" dirty="0">
                <a:solidFill>
                  <a:srgbClr val="000000"/>
                </a:solidFill>
                <a:latin typeface="Arial"/>
                <a:ea typeface="Times New Roman"/>
                <a:cs typeface="Akhbar MT"/>
              </a:rPr>
              <a:t>زار الحارث </a:t>
            </a:r>
            <a:r>
              <a:rPr lang="ar-SA" sz="2800" b="1" dirty="0" err="1">
                <a:solidFill>
                  <a:srgbClr val="000000"/>
                </a:solidFill>
                <a:latin typeface="Arial"/>
                <a:ea typeface="Times New Roman"/>
                <a:cs typeface="Akhbar MT"/>
              </a:rPr>
              <a:t>جستنيان</a:t>
            </a:r>
            <a:r>
              <a:rPr lang="ar-SA" sz="2800" b="1" dirty="0">
                <a:solidFill>
                  <a:srgbClr val="000000"/>
                </a:solidFill>
                <a:latin typeface="Arial"/>
                <a:ea typeface="Times New Roman"/>
                <a:cs typeface="Akhbar MT"/>
              </a:rPr>
              <a:t> في القسطنطينية فترك أثرا عميقا في نفوس رجال البلاط</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الإمبراطوري كشيخ عربي مهيب ، وان لم يقابل بما يجب أن يقابل به الأبطال من مظاهر</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الحفاوة والتكريم ، بسبب الاختلافات المذهبية ولعل السبب في هذه الزيارة ، أنما كان</a:t>
            </a:r>
            <a:r>
              <a:rPr lang="ar-SA" sz="2800" b="1" dirty="0">
                <a:solidFill>
                  <a:srgbClr val="000000"/>
                </a:solidFill>
                <a:ea typeface="Times New Roman"/>
              </a:rPr>
              <a:t> </a:t>
            </a:r>
            <a:r>
              <a:rPr lang="ar-SA" sz="2800" b="1" dirty="0">
                <a:solidFill>
                  <a:srgbClr val="000000"/>
                </a:solidFill>
                <a:latin typeface="Arial"/>
                <a:ea typeface="Times New Roman"/>
                <a:cs typeface="Akhbar MT"/>
              </a:rPr>
              <a:t>مفاوضة الرومان فيما يخلفه من أولاده ، فضلا عن الاتفاق على السياسة التي يجب</a:t>
            </a:r>
            <a:r>
              <a:rPr lang="ar-SA" sz="2800" b="1" dirty="0">
                <a:solidFill>
                  <a:srgbClr val="000000"/>
                </a:solidFill>
                <a:ea typeface="Times New Roman"/>
              </a:rPr>
              <a:t> </a:t>
            </a:r>
            <a:r>
              <a:rPr lang="ar-SA" sz="2800" b="1" dirty="0">
                <a:solidFill>
                  <a:srgbClr val="000000"/>
                </a:solidFill>
                <a:latin typeface="Arial"/>
                <a:ea typeface="Times New Roman"/>
                <a:cs typeface="Akhbar MT"/>
              </a:rPr>
              <a:t>اتخاذها  </a:t>
            </a:r>
            <a:r>
              <a:rPr lang="ar-SA" sz="2800" b="1" dirty="0" smtClean="0">
                <a:solidFill>
                  <a:srgbClr val="000000"/>
                </a:solidFill>
                <a:latin typeface="Arial"/>
                <a:ea typeface="Times New Roman"/>
                <a:cs typeface="Akhbar MT"/>
              </a:rPr>
              <a:t>تجاه امير الحيرة الجديد  </a:t>
            </a:r>
            <a:r>
              <a:rPr lang="ar-SA" sz="2800" b="1" dirty="0">
                <a:solidFill>
                  <a:srgbClr val="000000"/>
                </a:solidFill>
                <a:latin typeface="Arial"/>
                <a:ea typeface="Times New Roman"/>
                <a:cs typeface="Akhbar MT"/>
              </a:rPr>
              <a:t>"عمرو بن المنذر</a:t>
            </a:r>
            <a:r>
              <a:rPr lang="en-US" sz="2800" b="1" dirty="0">
                <a:solidFill>
                  <a:srgbClr val="000000"/>
                </a:solidFill>
                <a:latin typeface="Arial"/>
                <a:ea typeface="Times New Roman"/>
                <a:cs typeface="Akhbar MT"/>
              </a:rPr>
              <a:t>" </a:t>
            </a:r>
            <a:r>
              <a:rPr lang="en-US" sz="2800" b="1" dirty="0" smtClean="0">
                <a:solidFill>
                  <a:srgbClr val="000000"/>
                </a:solidFill>
                <a:latin typeface="Arial"/>
                <a:ea typeface="Times New Roman"/>
                <a:cs typeface="Akhbar MT"/>
              </a:rPr>
              <a:t>.</a:t>
            </a:r>
          </a:p>
          <a:p>
            <a:r>
              <a:rPr lang="ar-SA" sz="2800" b="1" dirty="0" smtClean="0">
                <a:solidFill>
                  <a:srgbClr val="000000"/>
                </a:solidFill>
                <a:latin typeface="Arial"/>
                <a:ea typeface="Times New Roman"/>
                <a:cs typeface="Akhbar MT"/>
              </a:rPr>
              <a:t>توفي </a:t>
            </a:r>
            <a:r>
              <a:rPr lang="ar-SA" sz="2800" b="1" dirty="0">
                <a:solidFill>
                  <a:srgbClr val="000000"/>
                </a:solidFill>
                <a:latin typeface="Arial"/>
                <a:ea typeface="Times New Roman"/>
                <a:cs typeface="Akhbar MT"/>
              </a:rPr>
              <a:t>الحارث بن جبلة الذي </a:t>
            </a:r>
            <a:r>
              <a:rPr lang="ar-SA" sz="2800" b="1" dirty="0" smtClean="0">
                <a:solidFill>
                  <a:srgbClr val="000000"/>
                </a:solidFill>
                <a:latin typeface="Arial"/>
                <a:ea typeface="Times New Roman"/>
                <a:cs typeface="Akhbar MT"/>
              </a:rPr>
              <a:t> </a:t>
            </a:r>
            <a:r>
              <a:rPr lang="ar-SA" sz="2800" b="1" dirty="0">
                <a:solidFill>
                  <a:srgbClr val="000000"/>
                </a:solidFill>
                <a:latin typeface="Arial"/>
                <a:ea typeface="Times New Roman"/>
                <a:cs typeface="Akhbar MT"/>
              </a:rPr>
              <a:t>في آخر</a:t>
            </a:r>
            <a:r>
              <a:rPr lang="ar-SA" sz="2800" b="1" dirty="0">
                <a:solidFill>
                  <a:srgbClr val="000000"/>
                </a:solidFill>
                <a:ea typeface="Times New Roman"/>
              </a:rPr>
              <a:t> </a:t>
            </a:r>
            <a:r>
              <a:rPr lang="ar-SA" sz="2800" b="1" dirty="0">
                <a:solidFill>
                  <a:srgbClr val="000000"/>
                </a:solidFill>
                <a:latin typeface="Arial"/>
                <a:ea typeface="Times New Roman"/>
                <a:cs typeface="Akhbar MT"/>
              </a:rPr>
              <a:t>سنة569م أو أول عام 570م بعد أن قضى في أمارته أطول مدة في عهود أمراء الغساسنة وهي</a:t>
            </a:r>
            <a:r>
              <a:rPr lang="ar-SA" sz="2800" b="1" dirty="0">
                <a:solidFill>
                  <a:srgbClr val="000000"/>
                </a:solidFill>
                <a:ea typeface="Times New Roman"/>
              </a:rPr>
              <a:t> </a:t>
            </a:r>
            <a:r>
              <a:rPr lang="ar-SA" sz="2800" b="1" dirty="0">
                <a:solidFill>
                  <a:srgbClr val="000000"/>
                </a:solidFill>
                <a:latin typeface="Arial"/>
                <a:ea typeface="Times New Roman"/>
                <a:cs typeface="Akhbar MT"/>
              </a:rPr>
              <a:t>أربعون عاما</a:t>
            </a:r>
            <a:r>
              <a:rPr lang="en-US" sz="2800" b="1" dirty="0">
                <a:solidFill>
                  <a:srgbClr val="000000"/>
                </a:solidFill>
                <a:latin typeface="Arial"/>
                <a:ea typeface="Times New Roman"/>
                <a:cs typeface="Akhbar MT"/>
              </a:rPr>
              <a:t> .</a:t>
            </a:r>
            <a:r>
              <a:rPr lang="en-US" sz="2800" b="1" dirty="0">
                <a:solidFill>
                  <a:srgbClr val="560000"/>
                </a:solidFill>
                <a:latin typeface="Arial"/>
                <a:ea typeface="Times New Roman"/>
                <a:cs typeface="Akhbar MT"/>
              </a:rPr>
              <a:t/>
            </a:r>
            <a:br>
              <a:rPr lang="en-US" sz="2800" b="1" dirty="0">
                <a:solidFill>
                  <a:srgbClr val="560000"/>
                </a:solidFill>
                <a:latin typeface="Arial"/>
                <a:ea typeface="Times New Roman"/>
                <a:cs typeface="Akhbar MT"/>
              </a:rPr>
            </a:br>
            <a:endParaRPr lang="ar-SA" dirty="0"/>
          </a:p>
        </p:txBody>
      </p:sp>
    </p:spTree>
    <p:extLst>
      <p:ext uri="{BB962C8B-B14F-4D97-AF65-F5344CB8AC3E}">
        <p14:creationId xmlns:p14="http://schemas.microsoft.com/office/powerpoint/2010/main" val="1038890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23528" y="476672"/>
            <a:ext cx="8229600" cy="5674635"/>
          </a:xfrm>
        </p:spPr>
        <p:txBody>
          <a:bodyPr>
            <a:normAutofit lnSpcReduction="10000"/>
          </a:bodyPr>
          <a:lstStyle/>
          <a:p>
            <a:r>
              <a:rPr lang="ar-SA" sz="2800" b="1" dirty="0">
                <a:solidFill>
                  <a:srgbClr val="FF0000"/>
                </a:solidFill>
                <a:latin typeface="Arial"/>
                <a:ea typeface="Times New Roman"/>
                <a:cs typeface="Akhbar MT"/>
              </a:rPr>
              <a:t>المنذر </a:t>
            </a:r>
            <a:r>
              <a:rPr lang="ar-SA" sz="2800" b="1" dirty="0" smtClean="0">
                <a:solidFill>
                  <a:schemeClr val="accent2"/>
                </a:solidFill>
                <a:latin typeface="Arial"/>
                <a:ea typeface="Times New Roman"/>
                <a:cs typeface="Akhbar MT"/>
              </a:rPr>
              <a:t>الغساني</a:t>
            </a:r>
            <a:r>
              <a:rPr lang="en-US" sz="2800" b="1" dirty="0" smtClean="0">
                <a:solidFill>
                  <a:srgbClr val="FF0000"/>
                </a:solidFill>
                <a:latin typeface="Arial"/>
                <a:ea typeface="Times New Roman"/>
                <a:cs typeface="Akhbar MT"/>
              </a:rPr>
              <a:t> ) </a:t>
            </a:r>
            <a:r>
              <a:rPr lang="ar-SA" sz="2800" b="1" dirty="0">
                <a:solidFill>
                  <a:srgbClr val="FF0000"/>
                </a:solidFill>
                <a:latin typeface="Arial"/>
                <a:ea typeface="Times New Roman"/>
                <a:cs typeface="Akhbar MT"/>
              </a:rPr>
              <a:t>المنذر </a:t>
            </a:r>
            <a:r>
              <a:rPr lang="ar-SA" sz="2800" b="1" dirty="0" smtClean="0">
                <a:solidFill>
                  <a:srgbClr val="FF0000"/>
                </a:solidFill>
                <a:latin typeface="Arial"/>
                <a:ea typeface="Times New Roman"/>
                <a:cs typeface="Akhbar MT"/>
              </a:rPr>
              <a:t>الأكبر</a:t>
            </a:r>
            <a:r>
              <a:rPr lang="en-US" sz="2800" b="1" dirty="0" smtClean="0">
                <a:solidFill>
                  <a:srgbClr val="FF0000"/>
                </a:solidFill>
                <a:latin typeface="Arial"/>
                <a:ea typeface="Times New Roman"/>
                <a:cs typeface="Akhbar MT"/>
              </a:rPr>
              <a:t>( </a:t>
            </a:r>
            <a:r>
              <a:rPr lang="en-US" sz="2800" b="1" dirty="0">
                <a:solidFill>
                  <a:srgbClr val="560000"/>
                </a:solidFill>
                <a:latin typeface="Arial"/>
                <a:ea typeface="Times New Roman"/>
                <a:cs typeface="Akhbar MT"/>
              </a:rPr>
              <a:t/>
            </a:r>
            <a:br>
              <a:rPr lang="en-US" sz="2800" b="1" dirty="0">
                <a:solidFill>
                  <a:srgbClr val="560000"/>
                </a:solidFill>
                <a:latin typeface="Arial"/>
                <a:ea typeface="Times New Roman"/>
                <a:cs typeface="Akhbar MT"/>
              </a:rPr>
            </a:br>
            <a:r>
              <a:rPr lang="ar-SA" sz="2800" b="1" dirty="0">
                <a:solidFill>
                  <a:srgbClr val="000000"/>
                </a:solidFill>
                <a:latin typeface="Arial"/>
                <a:ea typeface="Times New Roman"/>
                <a:cs typeface="Akhbar MT"/>
              </a:rPr>
              <a:t>بعد وفاة</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الحارث انتقلت الأمارة إلى أبنه المنذر </a:t>
            </a:r>
            <a:r>
              <a:rPr lang="ar-SA" sz="2800" b="1" dirty="0" smtClean="0">
                <a:solidFill>
                  <a:srgbClr val="000000"/>
                </a:solidFill>
                <a:latin typeface="Arial"/>
                <a:ea typeface="Times New Roman"/>
                <a:cs typeface="Akhbar MT"/>
              </a:rPr>
              <a:t>.كان معاصرا لملك الحيرة قابوس بن هند .</a:t>
            </a:r>
          </a:p>
          <a:p>
            <a:r>
              <a:rPr lang="ar-SA" sz="2800" b="1" dirty="0" smtClean="0">
                <a:solidFill>
                  <a:srgbClr val="000000"/>
                </a:solidFill>
                <a:latin typeface="Arial"/>
                <a:ea typeface="Times New Roman"/>
                <a:cs typeface="Akhbar MT"/>
              </a:rPr>
              <a:t>نهج  سبيل </a:t>
            </a:r>
            <a:r>
              <a:rPr lang="ar-SA" sz="2800" b="1" dirty="0">
                <a:solidFill>
                  <a:srgbClr val="000000"/>
                </a:solidFill>
                <a:latin typeface="Arial"/>
                <a:ea typeface="Times New Roman"/>
                <a:cs typeface="Akhbar MT"/>
              </a:rPr>
              <a:t>أبيه في معاداة </a:t>
            </a:r>
            <a:r>
              <a:rPr lang="ar-SA" sz="2800" b="1" dirty="0" smtClean="0">
                <a:solidFill>
                  <a:srgbClr val="000000"/>
                </a:solidFill>
                <a:latin typeface="Arial"/>
                <a:ea typeface="Times New Roman"/>
                <a:cs typeface="Akhbar MT"/>
              </a:rPr>
              <a:t> ملوك الحيرة  </a:t>
            </a:r>
            <a:r>
              <a:rPr lang="ar-SA" sz="2800" b="1" dirty="0">
                <a:solidFill>
                  <a:srgbClr val="000000"/>
                </a:solidFill>
                <a:latin typeface="Arial"/>
                <a:ea typeface="Times New Roman"/>
                <a:cs typeface="Akhbar MT"/>
              </a:rPr>
              <a:t>أتباع الفرس، وإن كان أكبر الظن أن ملك الحيرة </a:t>
            </a:r>
            <a:r>
              <a:rPr lang="ar-SA" sz="2800" b="1" dirty="0" smtClean="0">
                <a:solidFill>
                  <a:srgbClr val="000000"/>
                </a:solidFill>
                <a:latin typeface="Arial"/>
                <a:ea typeface="Times New Roman"/>
                <a:cs typeface="Akhbar MT"/>
              </a:rPr>
              <a:t>هو البادئ </a:t>
            </a:r>
            <a:r>
              <a:rPr lang="ar-SA" sz="2800" b="1" dirty="0">
                <a:solidFill>
                  <a:srgbClr val="000000"/>
                </a:solidFill>
                <a:latin typeface="Arial"/>
                <a:ea typeface="Times New Roman"/>
                <a:cs typeface="Akhbar MT"/>
              </a:rPr>
              <a:t>بالحرب، وهكذا دارت رحى الحرب بين الفريقين عند "عين أباغ" </a:t>
            </a:r>
            <a:r>
              <a:rPr lang="ar-SA" sz="2800" b="1" dirty="0" smtClean="0">
                <a:solidFill>
                  <a:srgbClr val="000000"/>
                </a:solidFill>
                <a:latin typeface="Arial"/>
                <a:ea typeface="Times New Roman"/>
                <a:cs typeface="Akhbar MT"/>
              </a:rPr>
              <a:t> </a:t>
            </a:r>
            <a:r>
              <a:rPr lang="ar-SA" sz="2800" b="1" dirty="0">
                <a:solidFill>
                  <a:srgbClr val="000000"/>
                </a:solidFill>
                <a:latin typeface="Arial"/>
                <a:ea typeface="Times New Roman"/>
                <a:cs typeface="Akhbar MT"/>
              </a:rPr>
              <a:t>عام 570م، كتب النصر فيها للمنذر الغساني، ولقي </a:t>
            </a:r>
            <a:r>
              <a:rPr lang="ar-SA" sz="2800" b="1" dirty="0" err="1">
                <a:solidFill>
                  <a:srgbClr val="000000"/>
                </a:solidFill>
                <a:latin typeface="Arial"/>
                <a:ea typeface="Times New Roman"/>
                <a:cs typeface="Akhbar MT"/>
              </a:rPr>
              <a:t>اللخميون</a:t>
            </a:r>
            <a:r>
              <a:rPr lang="ar-SA" sz="2800" b="1" dirty="0">
                <a:solidFill>
                  <a:srgbClr val="000000"/>
                </a:solidFill>
                <a:latin typeface="Arial"/>
                <a:ea typeface="Times New Roman"/>
                <a:cs typeface="Akhbar MT"/>
              </a:rPr>
              <a:t> هزيمة </a:t>
            </a:r>
            <a:r>
              <a:rPr lang="ar-SA" sz="2800" b="1" dirty="0" smtClean="0">
                <a:solidFill>
                  <a:srgbClr val="000000"/>
                </a:solidFill>
                <a:latin typeface="Arial"/>
                <a:ea typeface="Times New Roman"/>
                <a:cs typeface="Akhbar MT"/>
              </a:rPr>
              <a:t>نكرا.</a:t>
            </a:r>
          </a:p>
          <a:p>
            <a:r>
              <a:rPr lang="ar-SA" sz="2800" b="1" dirty="0" smtClean="0">
                <a:solidFill>
                  <a:srgbClr val="000000"/>
                </a:solidFill>
                <a:latin typeface="Arial"/>
                <a:ea typeface="Times New Roman"/>
                <a:cs typeface="Akhbar MT"/>
              </a:rPr>
              <a:t> اخذت</a:t>
            </a:r>
            <a:r>
              <a:rPr lang="ar-SA" sz="2800" b="1" dirty="0" smtClean="0">
                <a:solidFill>
                  <a:srgbClr val="000000"/>
                </a:solidFill>
                <a:ea typeface="Times New Roman"/>
              </a:rPr>
              <a:t> </a:t>
            </a:r>
            <a:r>
              <a:rPr lang="ar-SA" sz="2800" b="1" dirty="0">
                <a:solidFill>
                  <a:srgbClr val="000000"/>
                </a:solidFill>
                <a:latin typeface="Arial"/>
                <a:ea typeface="Times New Roman"/>
                <a:cs typeface="Akhbar MT"/>
              </a:rPr>
              <a:t>العلاقات بين الروم </a:t>
            </a:r>
            <a:r>
              <a:rPr lang="ar-SA" sz="2800" b="1" dirty="0" smtClean="0">
                <a:solidFill>
                  <a:srgbClr val="000000"/>
                </a:solidFill>
                <a:latin typeface="Arial"/>
                <a:ea typeface="Times New Roman"/>
                <a:cs typeface="Akhbar MT"/>
              </a:rPr>
              <a:t>والغساسنة  </a:t>
            </a:r>
            <a:r>
              <a:rPr lang="ar-SA" sz="2800" b="1" dirty="0">
                <a:solidFill>
                  <a:srgbClr val="000000"/>
                </a:solidFill>
                <a:latin typeface="Arial"/>
                <a:ea typeface="Times New Roman"/>
                <a:cs typeface="Akhbar MT"/>
              </a:rPr>
              <a:t>تتلبد بالغيوم ، </a:t>
            </a:r>
            <a:r>
              <a:rPr lang="ar-SA" sz="2800" b="1" dirty="0" smtClean="0">
                <a:solidFill>
                  <a:srgbClr val="000000"/>
                </a:solidFill>
                <a:latin typeface="Arial"/>
                <a:ea typeface="Times New Roman"/>
                <a:cs typeface="Akhbar MT"/>
              </a:rPr>
              <a:t>بسبب </a:t>
            </a:r>
            <a:r>
              <a:rPr lang="ar-SA" sz="2800" b="1" dirty="0">
                <a:solidFill>
                  <a:srgbClr val="000000"/>
                </a:solidFill>
                <a:latin typeface="Arial"/>
                <a:ea typeface="Times New Roman"/>
                <a:cs typeface="Akhbar MT"/>
              </a:rPr>
              <a:t>الخلافات المذهبية بين</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الفريقين وتعصب المنذر الغساني </a:t>
            </a:r>
            <a:r>
              <a:rPr lang="ar-SA" sz="2800" b="1" dirty="0" smtClean="0">
                <a:solidFill>
                  <a:srgbClr val="000000"/>
                </a:solidFill>
                <a:latin typeface="Arial"/>
                <a:ea typeface="Times New Roman"/>
                <a:cs typeface="Akhbar MT"/>
              </a:rPr>
              <a:t>لمذهبه </a:t>
            </a:r>
            <a:r>
              <a:rPr lang="ar-SA" sz="2800" b="1" dirty="0" err="1">
                <a:solidFill>
                  <a:srgbClr val="000000"/>
                </a:solidFill>
                <a:latin typeface="Arial"/>
                <a:ea typeface="Times New Roman"/>
                <a:cs typeface="Akhbar MT"/>
              </a:rPr>
              <a:t>المونوفيزيتي</a:t>
            </a:r>
            <a:r>
              <a:rPr lang="ar-SA" sz="2800" b="1" dirty="0">
                <a:solidFill>
                  <a:srgbClr val="000000"/>
                </a:solidFill>
                <a:latin typeface="Arial"/>
                <a:ea typeface="Times New Roman"/>
                <a:cs typeface="Akhbar MT"/>
              </a:rPr>
              <a:t> ، وآياً ما كان السبب فان</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الإمبراطور " </a:t>
            </a:r>
            <a:r>
              <a:rPr lang="ar-SA" sz="2800" b="1" dirty="0" err="1">
                <a:solidFill>
                  <a:srgbClr val="000000"/>
                </a:solidFill>
                <a:latin typeface="Arial"/>
                <a:ea typeface="Times New Roman"/>
                <a:cs typeface="Akhbar MT"/>
              </a:rPr>
              <a:t>جستين</a:t>
            </a:r>
            <a:r>
              <a:rPr lang="ar-SA" sz="2800" b="1" dirty="0">
                <a:solidFill>
                  <a:srgbClr val="000000"/>
                </a:solidFill>
                <a:latin typeface="Arial"/>
                <a:ea typeface="Times New Roman"/>
                <a:cs typeface="Akhbar MT"/>
              </a:rPr>
              <a:t> الثاني" </a:t>
            </a:r>
            <a:r>
              <a:rPr lang="ar-SA" sz="2800" b="1" dirty="0" smtClean="0">
                <a:solidFill>
                  <a:srgbClr val="000000"/>
                </a:solidFill>
                <a:latin typeface="Arial"/>
                <a:ea typeface="Times New Roman"/>
                <a:cs typeface="Akhbar MT"/>
              </a:rPr>
              <a:t>565-578م</a:t>
            </a:r>
            <a:r>
              <a:rPr lang="ar-SA" sz="2800" b="1" dirty="0">
                <a:solidFill>
                  <a:srgbClr val="000000"/>
                </a:solidFill>
                <a:latin typeface="Arial"/>
                <a:ea typeface="Times New Roman"/>
                <a:cs typeface="Akhbar MT"/>
              </a:rPr>
              <a:t>. بدأ يرتاب في ولاء المنذر </a:t>
            </a:r>
            <a:r>
              <a:rPr lang="ar-SA" sz="2800" b="1" dirty="0" smtClean="0">
                <a:solidFill>
                  <a:srgbClr val="000000"/>
                </a:solidFill>
                <a:latin typeface="Arial"/>
                <a:ea typeface="Times New Roman"/>
                <a:cs typeface="Akhbar MT"/>
              </a:rPr>
              <a:t>السياسي</a:t>
            </a:r>
          </a:p>
          <a:p>
            <a:r>
              <a:rPr lang="ar-SA" sz="2800" b="1" dirty="0" smtClean="0">
                <a:solidFill>
                  <a:srgbClr val="000000"/>
                </a:solidFill>
                <a:ea typeface="Times New Roman"/>
              </a:rPr>
              <a:t> </a:t>
            </a:r>
            <a:r>
              <a:rPr lang="ar-SA" sz="2800" b="1" dirty="0" smtClean="0">
                <a:solidFill>
                  <a:srgbClr val="000000"/>
                </a:solidFill>
                <a:latin typeface="Arial"/>
                <a:ea typeface="Times New Roman"/>
                <a:cs typeface="Akhbar MT"/>
              </a:rPr>
              <a:t> قرر الامبراطور </a:t>
            </a:r>
            <a:r>
              <a:rPr lang="ar-SA" sz="2800" b="1" dirty="0">
                <a:solidFill>
                  <a:srgbClr val="000000"/>
                </a:solidFill>
                <a:latin typeface="Arial"/>
                <a:ea typeface="Times New Roman"/>
                <a:cs typeface="Akhbar MT"/>
              </a:rPr>
              <a:t>التخلص </a:t>
            </a:r>
            <a:r>
              <a:rPr lang="ar-SA" sz="2800" b="1" dirty="0" smtClean="0">
                <a:solidFill>
                  <a:srgbClr val="000000"/>
                </a:solidFill>
                <a:latin typeface="Arial"/>
                <a:ea typeface="Times New Roman"/>
                <a:cs typeface="Akhbar MT"/>
              </a:rPr>
              <a:t>من المنذر </a:t>
            </a:r>
            <a:r>
              <a:rPr lang="ar-SA" sz="2800" b="1" dirty="0">
                <a:solidFill>
                  <a:srgbClr val="000000"/>
                </a:solidFill>
                <a:latin typeface="Arial"/>
                <a:ea typeface="Times New Roman"/>
                <a:cs typeface="Akhbar MT"/>
              </a:rPr>
              <a:t>عن طريق البطريق "</a:t>
            </a:r>
            <a:r>
              <a:rPr lang="ar-SA" sz="2800" b="1" dirty="0" err="1">
                <a:solidFill>
                  <a:srgbClr val="000000"/>
                </a:solidFill>
                <a:latin typeface="Arial"/>
                <a:ea typeface="Times New Roman"/>
                <a:cs typeface="Akhbar MT"/>
              </a:rPr>
              <a:t>مرقيانوس</a:t>
            </a:r>
            <a:r>
              <a:rPr lang="ar-SA" sz="2800" b="1" dirty="0" smtClean="0">
                <a:solidFill>
                  <a:srgbClr val="000000"/>
                </a:solidFill>
                <a:latin typeface="Arial"/>
                <a:ea typeface="Times New Roman"/>
                <a:cs typeface="Akhbar MT"/>
              </a:rPr>
              <a:t>“ إلا </a:t>
            </a:r>
            <a:r>
              <a:rPr lang="ar-SA" sz="2800" b="1" dirty="0">
                <a:solidFill>
                  <a:srgbClr val="000000"/>
                </a:solidFill>
                <a:latin typeface="Arial"/>
                <a:ea typeface="Times New Roman"/>
                <a:cs typeface="Akhbar MT"/>
              </a:rPr>
              <a:t>أن المنذر – على ما يبدو – لم</a:t>
            </a:r>
            <a:r>
              <a:rPr lang="ar-SA" sz="2800" b="1" dirty="0">
                <a:solidFill>
                  <a:srgbClr val="000000"/>
                </a:solidFill>
                <a:ea typeface="Times New Roman"/>
              </a:rPr>
              <a:t> </a:t>
            </a:r>
            <a:r>
              <a:rPr lang="ar-SA" sz="2800" b="1" dirty="0">
                <a:solidFill>
                  <a:srgbClr val="000000"/>
                </a:solidFill>
                <a:latin typeface="Arial"/>
                <a:ea typeface="Times New Roman"/>
                <a:cs typeface="Akhbar MT"/>
              </a:rPr>
              <a:t>يكن غافلا عما يدور حوله ، أو أن حامل الرسالة إلى" </a:t>
            </a:r>
            <a:r>
              <a:rPr lang="ar-SA" sz="2800" b="1" dirty="0" err="1">
                <a:solidFill>
                  <a:srgbClr val="000000"/>
                </a:solidFill>
                <a:latin typeface="Arial"/>
                <a:ea typeface="Times New Roman"/>
                <a:cs typeface="Akhbar MT"/>
              </a:rPr>
              <a:t>مرقيانوس</a:t>
            </a:r>
            <a:r>
              <a:rPr lang="ar-SA" sz="2800" b="1" dirty="0">
                <a:solidFill>
                  <a:srgbClr val="000000"/>
                </a:solidFill>
                <a:latin typeface="Arial"/>
                <a:ea typeface="Times New Roman"/>
                <a:cs typeface="Akhbar MT"/>
              </a:rPr>
              <a:t>" قد اخطأ صاحبها</a:t>
            </a:r>
            <a:r>
              <a:rPr lang="ar-SA" sz="2800" b="1" dirty="0">
                <a:solidFill>
                  <a:srgbClr val="000000"/>
                </a:solidFill>
                <a:ea typeface="Times New Roman"/>
              </a:rPr>
              <a:t> </a:t>
            </a:r>
            <a:r>
              <a:rPr lang="ar-SA" sz="2800" b="1" dirty="0">
                <a:solidFill>
                  <a:srgbClr val="000000"/>
                </a:solidFill>
                <a:latin typeface="Arial"/>
                <a:ea typeface="Times New Roman"/>
                <a:cs typeface="Akhbar MT"/>
              </a:rPr>
              <a:t>فسلمها إلى المنذر بدلا من البطريق ، وهكذا فر المنذر إلى البادية وتحصن بها </a:t>
            </a:r>
            <a:r>
              <a:rPr lang="ar-SA" sz="2800" b="1" dirty="0" smtClean="0">
                <a:solidFill>
                  <a:srgbClr val="000000"/>
                </a:solidFill>
                <a:latin typeface="Arial"/>
                <a:ea typeface="Times New Roman"/>
                <a:cs typeface="Akhbar MT"/>
              </a:rPr>
              <a:t>. </a:t>
            </a:r>
            <a:endParaRPr lang="ar-SA" dirty="0"/>
          </a:p>
        </p:txBody>
      </p:sp>
    </p:spTree>
    <p:extLst>
      <p:ext uri="{BB962C8B-B14F-4D97-AF65-F5344CB8AC3E}">
        <p14:creationId xmlns:p14="http://schemas.microsoft.com/office/powerpoint/2010/main" val="2070396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76672"/>
            <a:ext cx="8229600" cy="5530619"/>
          </a:xfrm>
        </p:spPr>
        <p:txBody>
          <a:bodyPr>
            <a:normAutofit fontScale="92500" lnSpcReduction="10000"/>
          </a:bodyPr>
          <a:lstStyle/>
          <a:p>
            <a:pPr lvl="0">
              <a:buClr>
                <a:srgbClr val="2DA2BF"/>
              </a:buClr>
            </a:pPr>
            <a:r>
              <a:rPr lang="ar-SA" sz="2600" b="1" dirty="0">
                <a:solidFill>
                  <a:srgbClr val="000000"/>
                </a:solidFill>
                <a:latin typeface="Arial"/>
                <a:ea typeface="Times New Roman"/>
                <a:cs typeface="Akhbar MT"/>
              </a:rPr>
              <a:t>انتهز المنذر الغساني  الفرصة فصالح أعداءه التقليديين  ملوك الحيرة</a:t>
            </a:r>
            <a:r>
              <a:rPr lang="ar-SA" sz="2800" b="1" dirty="0">
                <a:solidFill>
                  <a:srgbClr val="000000"/>
                </a:solidFill>
                <a:latin typeface="Arial"/>
                <a:ea typeface="Times New Roman"/>
                <a:cs typeface="Akhbar MT"/>
              </a:rPr>
              <a:t>، مما دفع </a:t>
            </a:r>
            <a:r>
              <a:rPr lang="ar-SA" sz="2800" b="1" dirty="0" err="1">
                <a:solidFill>
                  <a:srgbClr val="000000"/>
                </a:solidFill>
                <a:latin typeface="Arial"/>
                <a:ea typeface="Times New Roman"/>
                <a:cs typeface="Akhbar MT"/>
              </a:rPr>
              <a:t>اللخميون</a:t>
            </a:r>
            <a:r>
              <a:rPr lang="ar-SA" sz="2800" b="1" dirty="0">
                <a:solidFill>
                  <a:srgbClr val="000000"/>
                </a:solidFill>
                <a:latin typeface="Arial"/>
                <a:ea typeface="Times New Roman"/>
                <a:cs typeface="Akhbar MT"/>
              </a:rPr>
              <a:t> الى شن غاراتهم على سوريه وربما بمشاركة من المنذر الغساني اضطر الإمبراطور الروماني  عام 578م ، إلى عقد صلح مع المنذر </a:t>
            </a:r>
            <a:endParaRPr lang="ar-SA" sz="2800" b="1" dirty="0" smtClean="0">
              <a:solidFill>
                <a:srgbClr val="000000"/>
              </a:solidFill>
              <a:latin typeface="Arial"/>
              <a:ea typeface="Times New Roman"/>
              <a:cs typeface="Akhbar MT"/>
            </a:endParaRPr>
          </a:p>
          <a:p>
            <a:r>
              <a:rPr lang="ar-SA" sz="2800" b="1" dirty="0" smtClean="0">
                <a:solidFill>
                  <a:srgbClr val="000000"/>
                </a:solidFill>
                <a:latin typeface="Arial"/>
                <a:ea typeface="Times New Roman"/>
                <a:cs typeface="Akhbar MT"/>
              </a:rPr>
              <a:t>قام  المنذر  </a:t>
            </a:r>
            <a:r>
              <a:rPr lang="ar-SA" sz="2800" b="1" dirty="0">
                <a:solidFill>
                  <a:srgbClr val="000000"/>
                </a:solidFill>
                <a:latin typeface="Arial"/>
                <a:ea typeface="Times New Roman"/>
                <a:cs typeface="Akhbar MT"/>
              </a:rPr>
              <a:t>عام 580م ، بزيارة القسطنطينية ،</a:t>
            </a:r>
            <a:r>
              <a:rPr lang="ar-SA" sz="2800" b="1" dirty="0">
                <a:solidFill>
                  <a:srgbClr val="000000"/>
                </a:solidFill>
                <a:ea typeface="Times New Roman"/>
              </a:rPr>
              <a:t> </a:t>
            </a:r>
            <a:r>
              <a:rPr lang="ar-SA" sz="2800" b="1" dirty="0">
                <a:solidFill>
                  <a:srgbClr val="000000"/>
                </a:solidFill>
                <a:latin typeface="Arial"/>
                <a:ea typeface="Times New Roman"/>
                <a:cs typeface="Akhbar MT"/>
              </a:rPr>
              <a:t>حيث استقبله "</a:t>
            </a:r>
            <a:r>
              <a:rPr lang="ar-SA" sz="2800" b="1" dirty="0" err="1">
                <a:solidFill>
                  <a:srgbClr val="000000"/>
                </a:solidFill>
                <a:latin typeface="Arial"/>
                <a:ea typeface="Times New Roman"/>
                <a:cs typeface="Akhbar MT"/>
              </a:rPr>
              <a:t>تيبيريوس</a:t>
            </a:r>
            <a:r>
              <a:rPr lang="ar-SA" sz="2800" b="1" dirty="0">
                <a:solidFill>
                  <a:srgbClr val="000000"/>
                </a:solidFill>
                <a:latin typeface="Arial"/>
                <a:ea typeface="Times New Roman"/>
                <a:cs typeface="Akhbar MT"/>
              </a:rPr>
              <a:t>" الثاني (578-582)م استقبالا حافلا ، فضلا عن الإنعام عليه</a:t>
            </a:r>
            <a:r>
              <a:rPr lang="ar-SA" sz="2800" b="1" dirty="0">
                <a:solidFill>
                  <a:srgbClr val="000000"/>
                </a:solidFill>
                <a:ea typeface="Times New Roman"/>
              </a:rPr>
              <a:t> </a:t>
            </a:r>
            <a:r>
              <a:rPr lang="ar-SA" sz="2800" b="1" dirty="0">
                <a:solidFill>
                  <a:srgbClr val="000000"/>
                </a:solidFill>
                <a:latin typeface="Arial"/>
                <a:ea typeface="Times New Roman"/>
                <a:cs typeface="Akhbar MT"/>
              </a:rPr>
              <a:t>بالهدايا وعلى والديه برتب </a:t>
            </a:r>
            <a:r>
              <a:rPr lang="ar-SA" sz="2800" b="1" dirty="0" smtClean="0">
                <a:solidFill>
                  <a:srgbClr val="000000"/>
                </a:solidFill>
                <a:latin typeface="Arial"/>
                <a:ea typeface="Times New Roman"/>
                <a:cs typeface="Akhbar MT"/>
              </a:rPr>
              <a:t>عسكرية</a:t>
            </a:r>
            <a:r>
              <a:rPr lang="ar-SA" sz="2800" b="1" dirty="0">
                <a:solidFill>
                  <a:srgbClr val="000000"/>
                </a:solidFill>
                <a:latin typeface="Arial"/>
                <a:ea typeface="Times New Roman"/>
                <a:cs typeface="Akhbar MT"/>
              </a:rPr>
              <a:t>،</a:t>
            </a:r>
            <a:r>
              <a:rPr lang="en-US" sz="2800" b="1" dirty="0" smtClean="0">
                <a:solidFill>
                  <a:srgbClr val="000000"/>
                </a:solidFill>
                <a:latin typeface="Arial"/>
                <a:ea typeface="Times New Roman"/>
                <a:cs typeface="Akhbar MT"/>
              </a:rPr>
              <a:t> </a:t>
            </a:r>
            <a:r>
              <a:rPr lang="ar-SA" sz="2800" b="1" dirty="0" smtClean="0">
                <a:solidFill>
                  <a:srgbClr val="000000"/>
                </a:solidFill>
                <a:latin typeface="Arial"/>
                <a:ea typeface="Times New Roman"/>
                <a:cs typeface="Akhbar MT"/>
              </a:rPr>
              <a:t> كما منح "التاج</a:t>
            </a:r>
            <a:r>
              <a:rPr lang="ar-SA" sz="2800" b="1" dirty="0">
                <a:solidFill>
                  <a:srgbClr val="000000"/>
                </a:solidFill>
                <a:latin typeface="Arial"/>
                <a:ea typeface="Times New Roman"/>
                <a:cs typeface="Akhbar MT"/>
              </a:rPr>
              <a:t>" بدل "الإكليل"، الأمر الذي لم يسبق له مثيل مع ملوك الغساسنة، حتى أطلق عليه مؤرخو الروم "المنذر ملك </a:t>
            </a:r>
            <a:r>
              <a:rPr lang="ar-SA" sz="2800" b="1" dirty="0" smtClean="0">
                <a:solidFill>
                  <a:srgbClr val="000000"/>
                </a:solidFill>
                <a:latin typeface="Arial"/>
                <a:ea typeface="Times New Roman"/>
                <a:cs typeface="Akhbar MT"/>
              </a:rPr>
              <a:t>العرب</a:t>
            </a:r>
            <a:endParaRPr lang="ar-SA" sz="2800" b="1" dirty="0">
              <a:solidFill>
                <a:srgbClr val="000000"/>
              </a:solidFill>
              <a:latin typeface="Arial"/>
              <a:ea typeface="Times New Roman"/>
              <a:cs typeface="Akhbar MT"/>
            </a:endParaRPr>
          </a:p>
          <a:p>
            <a:r>
              <a:rPr lang="ar-SA" sz="2800" b="1" dirty="0" smtClean="0">
                <a:solidFill>
                  <a:srgbClr val="000000"/>
                </a:solidFill>
                <a:latin typeface="Arial"/>
                <a:ea typeface="Times New Roman"/>
                <a:cs typeface="Akhbar MT"/>
              </a:rPr>
              <a:t> ساءت العلاقات بين الطرفين من جديد نتيجة  فشل الروم في غزو </a:t>
            </a:r>
            <a:r>
              <a:rPr lang="ar-SA" sz="2800" b="1" dirty="0">
                <a:solidFill>
                  <a:srgbClr val="000000"/>
                </a:solidFill>
                <a:latin typeface="Arial"/>
                <a:ea typeface="Times New Roman"/>
                <a:cs typeface="Akhbar MT"/>
              </a:rPr>
              <a:t>الفرس ، بسبب هدم الجسر المنصوب على الفرات ، واتهام</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المنذر بالخيانة علي الرغم من قيام المنذر بمهاجمة الحيرة وإحراقها لنفي هذه التهمة</a:t>
            </a:r>
            <a:r>
              <a:rPr lang="ar-SA" sz="2800" b="1" dirty="0">
                <a:solidFill>
                  <a:srgbClr val="000000"/>
                </a:solidFill>
                <a:ea typeface="Times New Roman"/>
              </a:rPr>
              <a:t> </a:t>
            </a:r>
            <a:r>
              <a:rPr lang="ar-SA" sz="2800" b="1" dirty="0">
                <a:solidFill>
                  <a:srgbClr val="000000"/>
                </a:solidFill>
                <a:latin typeface="Arial"/>
                <a:ea typeface="Times New Roman"/>
                <a:cs typeface="Akhbar MT"/>
              </a:rPr>
              <a:t>عنه  </a:t>
            </a:r>
            <a:r>
              <a:rPr lang="ar-SA" sz="2800" b="1" dirty="0" smtClean="0">
                <a:solidFill>
                  <a:srgbClr val="000000"/>
                </a:solidFill>
                <a:latin typeface="Arial"/>
                <a:ea typeface="Times New Roman"/>
                <a:cs typeface="Akhbar MT"/>
              </a:rPr>
              <a:t>، الا انهم اعتبروا ذلك تحديا لهم  .</a:t>
            </a:r>
          </a:p>
          <a:p>
            <a:r>
              <a:rPr lang="ar-SA" sz="2800" b="1" dirty="0" smtClean="0">
                <a:solidFill>
                  <a:srgbClr val="000000"/>
                </a:solidFill>
                <a:latin typeface="Arial"/>
                <a:ea typeface="Times New Roman"/>
                <a:cs typeface="Akhbar MT"/>
              </a:rPr>
              <a:t> دبر الرومان </a:t>
            </a:r>
            <a:r>
              <a:rPr lang="ar-SA" sz="2800" b="1" dirty="0">
                <a:solidFill>
                  <a:srgbClr val="000000"/>
                </a:solidFill>
                <a:latin typeface="Arial"/>
                <a:ea typeface="Times New Roman"/>
                <a:cs typeface="Akhbar MT"/>
              </a:rPr>
              <a:t>مكيدة </a:t>
            </a:r>
            <a:r>
              <a:rPr lang="ar-SA" sz="2800" b="1" dirty="0" smtClean="0">
                <a:solidFill>
                  <a:srgbClr val="000000"/>
                </a:solidFill>
                <a:latin typeface="Arial"/>
                <a:ea typeface="Times New Roman"/>
                <a:cs typeface="Akhbar MT"/>
              </a:rPr>
              <a:t> للمنذر  فقبضوا عليه وتم </a:t>
            </a:r>
            <a:r>
              <a:rPr lang="ar-SA" sz="2800" b="1" dirty="0">
                <a:solidFill>
                  <a:srgbClr val="000000"/>
                </a:solidFill>
                <a:latin typeface="Arial"/>
                <a:ea typeface="Times New Roman"/>
                <a:cs typeface="Akhbar MT"/>
              </a:rPr>
              <a:t>إرساله إلى القسطنطينية مع  </a:t>
            </a:r>
            <a:r>
              <a:rPr lang="ar-SA" sz="2800" b="1" dirty="0" smtClean="0">
                <a:solidFill>
                  <a:srgbClr val="000000"/>
                </a:solidFill>
                <a:latin typeface="Arial"/>
                <a:ea typeface="Times New Roman"/>
                <a:cs typeface="Akhbar MT"/>
              </a:rPr>
              <a:t>عائلته  ، ثم نفي فيما بعد  إلي </a:t>
            </a:r>
            <a:r>
              <a:rPr lang="ar-SA" sz="2800" b="1" dirty="0">
                <a:solidFill>
                  <a:srgbClr val="000000"/>
                </a:solidFill>
                <a:latin typeface="Arial"/>
                <a:ea typeface="Times New Roman"/>
                <a:cs typeface="Akhbar MT"/>
              </a:rPr>
              <a:t>جزيرة صقلية ، كما أمر بقطع</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المعونة السنوية التي كانت تقدمها الدولة البيزنطية لأسرة الغساسنة</a:t>
            </a:r>
            <a:r>
              <a:rPr lang="ar-SA" sz="2800" b="1" dirty="0">
                <a:solidFill>
                  <a:srgbClr val="000000"/>
                </a:solidFill>
                <a:ea typeface="Times New Roman"/>
              </a:rPr>
              <a:t> </a:t>
            </a:r>
            <a:r>
              <a:rPr lang="en-US" sz="2800" b="1" dirty="0">
                <a:solidFill>
                  <a:srgbClr val="560000"/>
                </a:solidFill>
                <a:latin typeface="Arial"/>
                <a:ea typeface="Times New Roman"/>
                <a:cs typeface="Akhbar MT"/>
              </a:rPr>
              <a:t/>
            </a:r>
            <a:br>
              <a:rPr lang="en-US" sz="2800" b="1" dirty="0">
                <a:solidFill>
                  <a:srgbClr val="560000"/>
                </a:solidFill>
                <a:latin typeface="Arial"/>
                <a:ea typeface="Times New Roman"/>
                <a:cs typeface="Akhbar MT"/>
              </a:rPr>
            </a:br>
            <a:endParaRPr lang="ar-SA" dirty="0"/>
          </a:p>
        </p:txBody>
      </p:sp>
    </p:spTree>
    <p:extLst>
      <p:ext uri="{BB962C8B-B14F-4D97-AF65-F5344CB8AC3E}">
        <p14:creationId xmlns:p14="http://schemas.microsoft.com/office/powerpoint/2010/main" val="1411348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04664"/>
            <a:ext cx="8229600" cy="5602627"/>
          </a:xfrm>
        </p:spPr>
        <p:txBody>
          <a:bodyPr>
            <a:normAutofit/>
          </a:bodyPr>
          <a:lstStyle/>
          <a:p>
            <a:r>
              <a:rPr lang="ar-SA" sz="2800" b="1" dirty="0">
                <a:solidFill>
                  <a:schemeClr val="accent2"/>
                </a:solidFill>
                <a:latin typeface="Arial"/>
                <a:ea typeface="Times New Roman"/>
                <a:cs typeface="Akhbar MT"/>
              </a:rPr>
              <a:t>النعمان بن المنذر</a:t>
            </a:r>
            <a:r>
              <a:rPr lang="en-US" sz="2800" b="1" dirty="0">
                <a:solidFill>
                  <a:schemeClr val="accent2"/>
                </a:solidFill>
                <a:latin typeface="Arial"/>
                <a:ea typeface="Times New Roman"/>
                <a:cs typeface="Akhbar MT"/>
              </a:rPr>
              <a:t> :</a:t>
            </a:r>
            <a:r>
              <a:rPr lang="en-US" sz="2800" b="1" dirty="0">
                <a:solidFill>
                  <a:srgbClr val="560000"/>
                </a:solidFill>
                <a:latin typeface="Arial"/>
                <a:ea typeface="Times New Roman"/>
                <a:cs typeface="Akhbar MT"/>
              </a:rPr>
              <a:t/>
            </a:r>
            <a:br>
              <a:rPr lang="en-US" sz="2800" b="1" dirty="0">
                <a:solidFill>
                  <a:srgbClr val="560000"/>
                </a:solidFill>
                <a:latin typeface="Arial"/>
                <a:ea typeface="Times New Roman"/>
                <a:cs typeface="Akhbar MT"/>
              </a:rPr>
            </a:br>
            <a:r>
              <a:rPr lang="ar-SA" sz="2800" b="1" dirty="0">
                <a:solidFill>
                  <a:srgbClr val="000000"/>
                </a:solidFill>
                <a:latin typeface="Arial"/>
                <a:ea typeface="Times New Roman"/>
                <a:cs typeface="Akhbar MT"/>
              </a:rPr>
              <a:t>وقد أدى هذا التصرف من جانب</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البيزنطيين إلى ثورة أبناء المنذر واخذوا يهاجمون حدود الروم بقيادة " النعمان</a:t>
            </a:r>
            <a:r>
              <a:rPr lang="en-US" sz="2800" b="1" dirty="0">
                <a:solidFill>
                  <a:srgbClr val="000000"/>
                </a:solidFill>
                <a:latin typeface="Arial"/>
                <a:ea typeface="Times New Roman"/>
                <a:cs typeface="Akhbar MT"/>
              </a:rPr>
              <a:t> " </a:t>
            </a:r>
            <a:r>
              <a:rPr lang="ar-SA" sz="2800" b="1" dirty="0">
                <a:solidFill>
                  <a:srgbClr val="000000"/>
                </a:solidFill>
                <a:latin typeface="Arial"/>
                <a:ea typeface="Times New Roman"/>
                <a:cs typeface="Akhbar MT"/>
              </a:rPr>
              <a:t>الذي خدع حوالي عام 584م- كما خدع أبوه من قبل – فأرسل إلى القسطنطينية ، وهكذا</a:t>
            </a:r>
            <a:r>
              <a:rPr lang="ar-SA" sz="2800" b="1" dirty="0">
                <a:solidFill>
                  <a:srgbClr val="000000"/>
                </a:solidFill>
                <a:ea typeface="Times New Roman"/>
              </a:rPr>
              <a:t> </a:t>
            </a:r>
            <a:r>
              <a:rPr lang="ar-SA" sz="2800" b="1" dirty="0">
                <a:solidFill>
                  <a:srgbClr val="000000"/>
                </a:solidFill>
                <a:latin typeface="Arial"/>
                <a:ea typeface="Times New Roman"/>
                <a:cs typeface="Akhbar MT"/>
              </a:rPr>
              <a:t>تصدع ملك الغساسنة وانقسم أمراؤهم شيعا وأحزابا وحاول الروم أن يجدوا لهم بديلا في</a:t>
            </a:r>
            <a:r>
              <a:rPr lang="ar-SA" sz="2800" b="1" dirty="0">
                <a:solidFill>
                  <a:srgbClr val="000000"/>
                </a:solidFill>
                <a:ea typeface="Times New Roman"/>
              </a:rPr>
              <a:t> </a:t>
            </a:r>
            <a:r>
              <a:rPr lang="ar-SA" sz="2800" b="1" dirty="0">
                <a:solidFill>
                  <a:srgbClr val="000000"/>
                </a:solidFill>
                <a:latin typeface="Arial"/>
                <a:ea typeface="Times New Roman"/>
                <a:cs typeface="Akhbar MT"/>
              </a:rPr>
              <a:t>القبائل العربية لإعادة الأمن وحماية الحدود من عرب الحيرة ، ولكن دون</a:t>
            </a:r>
            <a:r>
              <a:rPr lang="ar-SA" sz="2800" b="1" dirty="0">
                <a:solidFill>
                  <a:srgbClr val="000000"/>
                </a:solidFill>
                <a:ea typeface="Times New Roman"/>
              </a:rPr>
              <a:t> </a:t>
            </a:r>
            <a:r>
              <a:rPr lang="ar-SA" sz="2800" b="1" dirty="0">
                <a:solidFill>
                  <a:srgbClr val="000000"/>
                </a:solidFill>
                <a:latin typeface="Arial"/>
                <a:ea typeface="Times New Roman"/>
                <a:cs typeface="Akhbar MT"/>
              </a:rPr>
              <a:t>جدوى</a:t>
            </a:r>
            <a:r>
              <a:rPr lang="en-US" sz="2800" b="1" dirty="0" smtClean="0">
                <a:solidFill>
                  <a:srgbClr val="000000"/>
                </a:solidFill>
                <a:latin typeface="Arial"/>
                <a:ea typeface="Times New Roman"/>
                <a:cs typeface="Akhbar MT"/>
              </a:rPr>
              <a:t>.</a:t>
            </a:r>
            <a:endParaRPr lang="ar-SA" sz="2800" b="1" dirty="0" smtClean="0">
              <a:solidFill>
                <a:srgbClr val="000000"/>
              </a:solidFill>
              <a:latin typeface="Arial"/>
              <a:ea typeface="Times New Roman"/>
              <a:cs typeface="Akhbar MT"/>
            </a:endParaRPr>
          </a:p>
          <a:p>
            <a:r>
              <a:rPr lang="ar-SA" sz="2800" b="1" dirty="0" smtClean="0">
                <a:solidFill>
                  <a:schemeClr val="accent2"/>
                </a:solidFill>
                <a:latin typeface="Arial"/>
                <a:ea typeface="Times New Roman"/>
                <a:cs typeface="Akhbar MT"/>
              </a:rPr>
              <a:t>جبلة </a:t>
            </a:r>
            <a:r>
              <a:rPr lang="ar-SA" sz="2800" b="1" dirty="0">
                <a:solidFill>
                  <a:schemeClr val="accent2"/>
                </a:solidFill>
                <a:latin typeface="Arial"/>
                <a:ea typeface="Times New Roman"/>
                <a:cs typeface="Akhbar MT"/>
              </a:rPr>
              <a:t>بن الايهم</a:t>
            </a:r>
            <a:r>
              <a:rPr lang="en-US" sz="2800" b="1" dirty="0">
                <a:solidFill>
                  <a:schemeClr val="accent2"/>
                </a:solidFill>
                <a:latin typeface="Arial"/>
                <a:ea typeface="Times New Roman"/>
                <a:cs typeface="Akhbar MT"/>
              </a:rPr>
              <a:t> :</a:t>
            </a:r>
            <a:r>
              <a:rPr lang="en-US" sz="2800" b="1" dirty="0">
                <a:solidFill>
                  <a:srgbClr val="560000"/>
                </a:solidFill>
                <a:latin typeface="Arial"/>
                <a:ea typeface="Times New Roman"/>
                <a:cs typeface="Akhbar MT"/>
              </a:rPr>
              <a:t/>
            </a:r>
            <a:br>
              <a:rPr lang="en-US" sz="2800" b="1" dirty="0">
                <a:solidFill>
                  <a:srgbClr val="560000"/>
                </a:solidFill>
                <a:latin typeface="Arial"/>
                <a:ea typeface="Times New Roman"/>
                <a:cs typeface="Akhbar MT"/>
              </a:rPr>
            </a:br>
            <a:r>
              <a:rPr lang="ar-SA" sz="2800" b="1" dirty="0">
                <a:solidFill>
                  <a:srgbClr val="000000"/>
                </a:solidFill>
                <a:latin typeface="Arial"/>
                <a:ea typeface="Times New Roman"/>
                <a:cs typeface="Akhbar MT"/>
              </a:rPr>
              <a:t>تنظر الروايات العربية إلى</a:t>
            </a:r>
            <a:r>
              <a:rPr lang="en-US" sz="2800" b="1" dirty="0">
                <a:solidFill>
                  <a:srgbClr val="000000"/>
                </a:solidFill>
                <a:latin typeface="Arial"/>
                <a:ea typeface="Times New Roman"/>
                <a:cs typeface="Akhbar MT"/>
              </a:rPr>
              <a:t> "</a:t>
            </a:r>
            <a:r>
              <a:rPr lang="ar-SA" sz="2800" b="1" dirty="0">
                <a:solidFill>
                  <a:srgbClr val="000000"/>
                </a:solidFill>
                <a:latin typeface="Arial"/>
                <a:ea typeface="Times New Roman"/>
                <a:cs typeface="Akhbar MT"/>
              </a:rPr>
              <a:t>جبلة بن الايهم" على أنه آخر ملوك الغساسنة وأنه قد حارب المسلمين في جانب الروم</a:t>
            </a:r>
            <a:r>
              <a:rPr lang="ar-SA" sz="2800" b="1" dirty="0">
                <a:solidFill>
                  <a:srgbClr val="000000"/>
                </a:solidFill>
                <a:ea typeface="Times New Roman"/>
              </a:rPr>
              <a:t> </a:t>
            </a:r>
            <a:r>
              <a:rPr lang="ar-SA" sz="2800" b="1" dirty="0">
                <a:solidFill>
                  <a:srgbClr val="000000"/>
                </a:solidFill>
                <a:latin typeface="Arial"/>
                <a:ea typeface="Times New Roman"/>
                <a:cs typeface="Akhbar MT"/>
              </a:rPr>
              <a:t>في موقعة اليرموك عام 636م ، على أن رواية أخرى أنما تذهب إلى أن جبلة </a:t>
            </a:r>
            <a:r>
              <a:rPr lang="ar-SA" sz="2800" b="1" dirty="0" smtClean="0">
                <a:solidFill>
                  <a:srgbClr val="000000"/>
                </a:solidFill>
                <a:latin typeface="Arial"/>
                <a:ea typeface="Times New Roman"/>
                <a:cs typeface="Akhbar MT"/>
              </a:rPr>
              <a:t> اعتنق الاسلام  ولكنه ارتد وخرج الى بلاد الروم . </a:t>
            </a:r>
            <a:endParaRPr lang="ar-SA" dirty="0"/>
          </a:p>
        </p:txBody>
      </p:sp>
    </p:spTree>
    <p:extLst>
      <p:ext uri="{BB962C8B-B14F-4D97-AF65-F5344CB8AC3E}">
        <p14:creationId xmlns:p14="http://schemas.microsoft.com/office/powerpoint/2010/main" val="2441400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92500" lnSpcReduction="10000"/>
          </a:bodyPr>
          <a:lstStyle/>
          <a:p>
            <a:r>
              <a:rPr lang="ar-SA" b="1" dirty="0">
                <a:solidFill>
                  <a:srgbClr val="222222"/>
                </a:solidFill>
                <a:latin typeface="Traditional Arabic"/>
              </a:rPr>
              <a:t> </a:t>
            </a:r>
            <a:r>
              <a:rPr lang="ar-SA" b="1" dirty="0">
                <a:solidFill>
                  <a:srgbClr val="FF0000"/>
                </a:solidFill>
              </a:rPr>
              <a:t>مالك بن فهم الأزدي </a:t>
            </a:r>
            <a:r>
              <a:rPr lang="ar-SA" dirty="0"/>
              <a:t>أول من ولي أمر العرب في العراق، وأنه كان يسكن الأنبار</a:t>
            </a:r>
          </a:p>
          <a:p>
            <a:r>
              <a:rPr lang="ar-SA" b="1" dirty="0">
                <a:solidFill>
                  <a:srgbClr val="FF0000"/>
                </a:solidFill>
              </a:rPr>
              <a:t>عمرو بن عدي </a:t>
            </a:r>
            <a:r>
              <a:rPr lang="ar-SA" dirty="0"/>
              <a:t>وهو المؤسس الحقيقي لدولة اللخميين 268-288م، وأول من اتخذ الحيرة منزلا من ملوك العرب، وأول من مجده أهل الحيرة في كتبهم، وإليه ينسب ملوك العرب في العراق.</a:t>
            </a:r>
          </a:p>
          <a:p>
            <a:r>
              <a:rPr lang="ar-SA" b="1" dirty="0">
                <a:solidFill>
                  <a:srgbClr val="FF0000"/>
                </a:solidFill>
              </a:rPr>
              <a:t>امرؤ القيس </a:t>
            </a:r>
            <a:r>
              <a:rPr lang="ar-SA" dirty="0"/>
              <a:t>288-328م صاحب نقش </a:t>
            </a:r>
            <a:r>
              <a:rPr lang="ar-SA" dirty="0" err="1"/>
              <a:t>النمارة</a:t>
            </a:r>
            <a:r>
              <a:rPr lang="ar-SA" dirty="0"/>
              <a:t> الذي نستدل منه على:</a:t>
            </a:r>
          </a:p>
          <a:p>
            <a:pPr>
              <a:buFontTx/>
              <a:buChar char="-"/>
            </a:pPr>
            <a:r>
              <a:rPr lang="ar-SA" dirty="0"/>
              <a:t>أن امرأ القيس قد فتح معظم شبه الجزيرة العربية ووصل الى اسوار نجران</a:t>
            </a:r>
          </a:p>
          <a:p>
            <a:pPr>
              <a:buFontTx/>
              <a:buChar char="-"/>
            </a:pPr>
            <a:r>
              <a:rPr lang="ar-SA" dirty="0"/>
              <a:t>الرجل قد عمل في أول أمره للفرس، ثم بعد ذلك للروم</a:t>
            </a:r>
          </a:p>
          <a:p>
            <a:pPr>
              <a:buFont typeface="Wingdings" pitchFamily="2" charset="2"/>
              <a:buChar char="Ø"/>
            </a:pPr>
            <a:r>
              <a:rPr lang="ar-SA" b="1" dirty="0">
                <a:solidFill>
                  <a:srgbClr val="FF0000"/>
                </a:solidFill>
              </a:rPr>
              <a:t>النعمان الأول </a:t>
            </a:r>
            <a:r>
              <a:rPr lang="ar-SA" dirty="0"/>
              <a:t>ينسب اليه بناء قصر </a:t>
            </a:r>
            <a:r>
              <a:rPr lang="ar-SA" dirty="0" err="1" smtClean="0"/>
              <a:t>الخورنق</a:t>
            </a:r>
            <a:r>
              <a:rPr lang="ar-SA" dirty="0" smtClean="0"/>
              <a:t> </a:t>
            </a:r>
          </a:p>
          <a:p>
            <a:pPr lvl="0">
              <a:buClr>
                <a:srgbClr val="2DA2BF"/>
              </a:buClr>
            </a:pPr>
            <a:r>
              <a:rPr lang="ar-SA" sz="2500" b="1" dirty="0" smtClean="0">
                <a:solidFill>
                  <a:srgbClr val="FF0000"/>
                </a:solidFill>
                <a:latin typeface="Traditional Arabic"/>
              </a:rPr>
              <a:t>المنذر</a:t>
            </a:r>
            <a:r>
              <a:rPr lang="ar-SA" sz="2500" b="1" dirty="0" smtClean="0">
                <a:solidFill>
                  <a:srgbClr val="222222"/>
                </a:solidFill>
                <a:latin typeface="Traditional Arabic"/>
              </a:rPr>
              <a:t>418-462م </a:t>
            </a:r>
            <a:r>
              <a:rPr lang="ar-SA" sz="2500" b="1" dirty="0">
                <a:solidFill>
                  <a:srgbClr val="222222"/>
                </a:solidFill>
                <a:latin typeface="Traditional Arabic"/>
              </a:rPr>
              <a:t>شارك المنذر في الحروب التي قامت بين الفرس </a:t>
            </a:r>
            <a:r>
              <a:rPr lang="ar-SA" sz="2500" b="1" dirty="0" smtClean="0">
                <a:solidFill>
                  <a:srgbClr val="222222"/>
                </a:solidFill>
                <a:latin typeface="Traditional Arabic"/>
              </a:rPr>
              <a:t>والروم</a:t>
            </a:r>
          </a:p>
          <a:p>
            <a:pPr lvl="0">
              <a:buClr>
                <a:srgbClr val="2DA2BF"/>
              </a:buClr>
            </a:pPr>
            <a:r>
              <a:rPr lang="ar-SA" sz="2500" b="1" dirty="0" smtClean="0">
                <a:solidFill>
                  <a:srgbClr val="222222"/>
                </a:solidFill>
                <a:latin typeface="Traditional Arabic"/>
              </a:rPr>
              <a:t>تلاه عدد من الملوك </a:t>
            </a:r>
            <a:endParaRPr lang="ar-SA" sz="2500" b="1" dirty="0">
              <a:solidFill>
                <a:srgbClr val="222222"/>
              </a:solidFill>
              <a:latin typeface="Traditional Arabic"/>
            </a:endParaRPr>
          </a:p>
          <a:p>
            <a:pPr>
              <a:buFont typeface="Wingdings" pitchFamily="2" charset="2"/>
              <a:buChar char="Ø"/>
            </a:pPr>
            <a:endParaRPr lang="ar-SA" dirty="0"/>
          </a:p>
        </p:txBody>
      </p:sp>
      <p:sp>
        <p:nvSpPr>
          <p:cNvPr id="3" name="عنوان 2"/>
          <p:cNvSpPr>
            <a:spLocks noGrp="1"/>
          </p:cNvSpPr>
          <p:nvPr>
            <p:ph type="title"/>
          </p:nvPr>
        </p:nvSpPr>
        <p:spPr/>
        <p:txBody>
          <a:bodyPr/>
          <a:lstStyle/>
          <a:p>
            <a:pPr algn="ctr"/>
            <a:r>
              <a:rPr lang="ar-SA" dirty="0" smtClean="0"/>
              <a:t>ملوك الحيرة  ( </a:t>
            </a:r>
            <a:r>
              <a:rPr lang="ar-SA" dirty="0" err="1" smtClean="0"/>
              <a:t>المناذره</a:t>
            </a:r>
            <a:r>
              <a:rPr lang="ar-SA" dirty="0" smtClean="0"/>
              <a:t> )</a:t>
            </a:r>
            <a:endParaRPr lang="ar-SA" dirty="0"/>
          </a:p>
        </p:txBody>
      </p:sp>
    </p:spTree>
    <p:extLst>
      <p:ext uri="{BB962C8B-B14F-4D97-AF65-F5344CB8AC3E}">
        <p14:creationId xmlns:p14="http://schemas.microsoft.com/office/powerpoint/2010/main" val="2586039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1481328"/>
            <a:ext cx="8229600" cy="4827992"/>
          </a:xfrm>
        </p:spPr>
        <p:txBody>
          <a:bodyPr>
            <a:normAutofit fontScale="92500" lnSpcReduction="20000"/>
          </a:bodyPr>
          <a:lstStyle/>
          <a:p>
            <a:r>
              <a:rPr lang="ar-SA" dirty="0"/>
              <a:t>يوم ذي قار هو يوم من أيام العرب في الجاهلية. هو أول يوم انتصر فيه العرب على الفرس. </a:t>
            </a:r>
            <a:r>
              <a:rPr lang="ar-SA" dirty="0" smtClean="0"/>
              <a:t>وقع </a:t>
            </a:r>
            <a:r>
              <a:rPr lang="ar-SA" dirty="0"/>
              <a:t>فيه القتال بين العرب والفرس في العراق وانتصر فيه العرب. وكان سببه أن كسرى أبرويز غضب على النعمان بن المنذر ملك الحيرة، وقد أوغر صدره عليه زيد بن عدي العباديّ لأنه قتل أباه عدي بن زيد، فلجأ النعمان إلى هانئ بن مسعود الشيباني فاستودعه أهله وماله وسلاحه، ثم عاد فاستسلم لكسرى، فسجنه ثم قتله. وأرسل كسرى إلى هانئ بن مسعود يطلب إليه تسليمه وديعة النعمان، فأبى هانئ دفعها إليه دفعاً للمذمة، فغضب كسرى على بني شيبان وعزم على استئصالهم، فجهّز لذلك جيشاً ضخماً من </a:t>
            </a:r>
            <a:r>
              <a:rPr lang="ar-SA" dirty="0" err="1" smtClean="0"/>
              <a:t>الفرس،ومعهم</a:t>
            </a:r>
            <a:r>
              <a:rPr lang="ar-SA" dirty="0" smtClean="0"/>
              <a:t> عدد من القبائل العربية الموالية، ومنهم قبيلة اياد ، التي سرعان ما انقلبت </a:t>
            </a:r>
            <a:r>
              <a:rPr lang="ar-SA" smtClean="0"/>
              <a:t>على الفرس </a:t>
            </a:r>
          </a:p>
          <a:p>
            <a:r>
              <a:rPr lang="ar-SA" smtClean="0"/>
              <a:t>تولى </a:t>
            </a:r>
            <a:r>
              <a:rPr lang="ar-SA" dirty="0" smtClean="0"/>
              <a:t>اياس بن قبيصة  </a:t>
            </a:r>
            <a:r>
              <a:rPr lang="ar-SA" dirty="0"/>
              <a:t>قيادة </a:t>
            </a:r>
            <a:r>
              <a:rPr lang="ar-SA" dirty="0" smtClean="0"/>
              <a:t>القبائل العربية ضد الفرس ، </a:t>
            </a:r>
            <a:r>
              <a:rPr lang="ar-SA" dirty="0" err="1" smtClean="0"/>
              <a:t>وبمعهم</a:t>
            </a:r>
            <a:r>
              <a:rPr lang="ar-SA" dirty="0" smtClean="0"/>
              <a:t> </a:t>
            </a:r>
            <a:r>
              <a:rPr lang="ar-SA" dirty="0"/>
              <a:t>كتيبتيه الشهباء والدوسر. </a:t>
            </a:r>
            <a:r>
              <a:rPr lang="ar-SA" dirty="0" smtClean="0"/>
              <a:t>عسكر العرب في منطقة الصحراء لا ماء فيها ولا شجر سميت ذي قار </a:t>
            </a:r>
            <a:r>
              <a:rPr lang="ar-SA" dirty="0"/>
              <a:t>، واثناء المعركة انسحب من جيش فارس كثير من العرب الذين كانوا يعطون ولاءهم </a:t>
            </a:r>
            <a:r>
              <a:rPr lang="ar-SA" dirty="0" smtClean="0"/>
              <a:t>لفارس مما ساهم في نصرة العرب والحاق الهزيمة بالفرس حتى ان كسرى مات حسرة على هزيمته .</a:t>
            </a:r>
            <a:endParaRPr lang="ar-SA" dirty="0"/>
          </a:p>
        </p:txBody>
      </p:sp>
      <p:sp>
        <p:nvSpPr>
          <p:cNvPr id="3" name="عنوان 2"/>
          <p:cNvSpPr>
            <a:spLocks noGrp="1"/>
          </p:cNvSpPr>
          <p:nvPr>
            <p:ph type="title"/>
          </p:nvPr>
        </p:nvSpPr>
        <p:spPr/>
        <p:txBody>
          <a:bodyPr/>
          <a:lstStyle/>
          <a:p>
            <a:pPr algn="ctr"/>
            <a:r>
              <a:rPr lang="ar-SA" dirty="0" smtClean="0"/>
              <a:t>يوم ذي قار</a:t>
            </a:r>
            <a:endParaRPr lang="ar-SA" dirty="0"/>
          </a:p>
        </p:txBody>
      </p:sp>
    </p:spTree>
    <p:extLst>
      <p:ext uri="{BB962C8B-B14F-4D97-AF65-F5344CB8AC3E}">
        <p14:creationId xmlns:p14="http://schemas.microsoft.com/office/powerpoint/2010/main" val="4156627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76672"/>
            <a:ext cx="8229600" cy="5530619"/>
          </a:xfrm>
        </p:spPr>
        <p:txBody>
          <a:bodyPr>
            <a:normAutofit/>
          </a:bodyPr>
          <a:lstStyle/>
          <a:p>
            <a:endParaRPr lang="ar-SA" dirty="0"/>
          </a:p>
        </p:txBody>
      </p:sp>
    </p:spTree>
    <p:extLst>
      <p:ext uri="{BB962C8B-B14F-4D97-AF65-F5344CB8AC3E}">
        <p14:creationId xmlns:p14="http://schemas.microsoft.com/office/powerpoint/2010/main" val="17475436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223</TotalTime>
  <Words>1303</Words>
  <Application>Microsoft Office PowerPoint</Application>
  <PresentationFormat>عرض على الشاشة (3:4)‏</PresentationFormat>
  <Paragraphs>61</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ملتقى</vt:lpstr>
      <vt:lpstr>المحاضرة الحادية عشر</vt:lpstr>
      <vt:lpstr>ظروف نشأة الغساسنة والمناذرة</vt:lpstr>
      <vt:lpstr>عرض تقديمي في PowerPoint</vt:lpstr>
      <vt:lpstr>اسباب غموض تاريخ الغساسنة </vt:lpstr>
      <vt:lpstr>اختلاف الباحثين في اصل الغساسنة والمناذرة </vt:lpstr>
      <vt:lpstr>اصل الغساسنة </vt:lpstr>
      <vt:lpstr>هجرة الغساسنة من اليمن </vt:lpstr>
      <vt:lpstr>ملوك الغساسنة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ملوك الحيرة  ( المناذره )</vt:lpstr>
      <vt:lpstr>يوم ذي قار</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الغساسنة والمناذرة</dc:title>
  <dc:creator>Maleha Ali Alzhrani</dc:creator>
  <cp:lastModifiedBy>Maleha Ali Alzhrani</cp:lastModifiedBy>
  <cp:revision>39</cp:revision>
  <dcterms:created xsi:type="dcterms:W3CDTF">2014-12-14T18:18:10Z</dcterms:created>
  <dcterms:modified xsi:type="dcterms:W3CDTF">2014-12-22T19:05:54Z</dcterms:modified>
</cp:coreProperties>
</file>