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0" r:id="rId3"/>
    <p:sldId id="261" r:id="rId4"/>
    <p:sldId id="262" r:id="rId5"/>
    <p:sldId id="263" r:id="rId6"/>
    <p:sldId id="265" r:id="rId7"/>
    <p:sldId id="268" r:id="rId8"/>
    <p:sldId id="267" r:id="rId9"/>
    <p:sldId id="266" r:id="rId10"/>
    <p:sldId id="269" r:id="rId11"/>
    <p:sldId id="270" r:id="rId12"/>
    <p:sldId id="272" r:id="rId13"/>
    <p:sldId id="271" r:id="rId14"/>
    <p:sldId id="273" r:id="rId15"/>
    <p:sldId id="259"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E6D288-F291-4407-95BE-90BF5AD8A718}" type="doc">
      <dgm:prSet loTypeId="urn:microsoft.com/office/officeart/2005/8/layout/hierarchy2" loCatId="hierarchy" qsTypeId="urn:microsoft.com/office/officeart/2005/8/quickstyle/3d1" qsCatId="3D" csTypeId="urn:microsoft.com/office/officeart/2005/8/colors/colorful1" csCatId="colorful" phldr="1"/>
      <dgm:spPr/>
      <dgm:t>
        <a:bodyPr/>
        <a:lstStyle/>
        <a:p>
          <a:pPr rtl="1"/>
          <a:endParaRPr lang="ar-SA"/>
        </a:p>
      </dgm:t>
    </dgm:pt>
    <dgm:pt modelId="{16ABF73D-3EF2-4346-B984-15A2462ABC20}">
      <dgm:prSet phldrT="[نص]"/>
      <dgm:spPr/>
      <dgm:t>
        <a:bodyPr/>
        <a:lstStyle/>
        <a:p>
          <a:pPr rtl="1"/>
          <a:r>
            <a:rPr lang="ar-SA" dirty="0" smtClean="0"/>
            <a:t>اول من نطق بالعربية</a:t>
          </a:r>
          <a:endParaRPr lang="ar-SA" dirty="0"/>
        </a:p>
      </dgm:t>
    </dgm:pt>
    <dgm:pt modelId="{F950DDF5-B95E-4579-93AF-52F67DCFF773}" type="parTrans" cxnId="{32036909-4F45-47D7-836A-88DE5AFA8F70}">
      <dgm:prSet/>
      <dgm:spPr/>
      <dgm:t>
        <a:bodyPr/>
        <a:lstStyle/>
        <a:p>
          <a:pPr rtl="1"/>
          <a:endParaRPr lang="ar-SA"/>
        </a:p>
      </dgm:t>
    </dgm:pt>
    <dgm:pt modelId="{BEC7DDD4-D03C-461C-B621-64FB675BFB86}" type="sibTrans" cxnId="{32036909-4F45-47D7-836A-88DE5AFA8F70}">
      <dgm:prSet/>
      <dgm:spPr/>
      <dgm:t>
        <a:bodyPr/>
        <a:lstStyle/>
        <a:p>
          <a:pPr rtl="1"/>
          <a:endParaRPr lang="ar-SA"/>
        </a:p>
      </dgm:t>
    </dgm:pt>
    <dgm:pt modelId="{718C9B3B-FE6D-4766-9BDC-3C2D3FEF8D19}">
      <dgm:prSet phldrT="[نص]"/>
      <dgm:spPr/>
      <dgm:t>
        <a:bodyPr/>
        <a:lstStyle/>
        <a:p>
          <a:pPr rtl="1"/>
          <a:r>
            <a:rPr lang="ar-SA" dirty="0" smtClean="0"/>
            <a:t>يعرب بن قحطان</a:t>
          </a:r>
          <a:endParaRPr lang="ar-SA" dirty="0"/>
        </a:p>
      </dgm:t>
    </dgm:pt>
    <dgm:pt modelId="{5685F00D-1816-4406-BEA9-67CA6AA46B26}" type="parTrans" cxnId="{B274C73B-B0AA-4097-8923-3897CD2E258E}">
      <dgm:prSet/>
      <dgm:spPr/>
      <dgm:t>
        <a:bodyPr/>
        <a:lstStyle/>
        <a:p>
          <a:pPr rtl="1"/>
          <a:endParaRPr lang="ar-SA"/>
        </a:p>
      </dgm:t>
    </dgm:pt>
    <dgm:pt modelId="{D5E1729E-E16B-4FE3-BEAA-E8C31A33EE2D}" type="sibTrans" cxnId="{B274C73B-B0AA-4097-8923-3897CD2E258E}">
      <dgm:prSet/>
      <dgm:spPr/>
      <dgm:t>
        <a:bodyPr/>
        <a:lstStyle/>
        <a:p>
          <a:pPr rtl="1"/>
          <a:endParaRPr lang="ar-SA"/>
        </a:p>
      </dgm:t>
    </dgm:pt>
    <dgm:pt modelId="{4538636F-059F-4772-BAA7-A918229D8FFB}">
      <dgm:prSet phldrT="[نص]"/>
      <dgm:spPr/>
      <dgm:t>
        <a:bodyPr/>
        <a:lstStyle/>
        <a:p>
          <a:pPr rtl="1"/>
          <a:r>
            <a:rPr lang="ar-SA" dirty="0" smtClean="0"/>
            <a:t>نوح</a:t>
          </a:r>
          <a:endParaRPr lang="ar-SA" dirty="0"/>
        </a:p>
      </dgm:t>
    </dgm:pt>
    <dgm:pt modelId="{AF37586F-F9C6-436A-8021-67ED93B70497}" type="parTrans" cxnId="{4E6932B4-B8A7-42A2-BEE7-035B4CFAA5C4}">
      <dgm:prSet/>
      <dgm:spPr/>
      <dgm:t>
        <a:bodyPr/>
        <a:lstStyle/>
        <a:p>
          <a:pPr rtl="1"/>
          <a:endParaRPr lang="ar-SA"/>
        </a:p>
      </dgm:t>
    </dgm:pt>
    <dgm:pt modelId="{1675FBB9-236E-430A-A852-B44031E87774}" type="sibTrans" cxnId="{4E6932B4-B8A7-42A2-BEE7-035B4CFAA5C4}">
      <dgm:prSet/>
      <dgm:spPr/>
      <dgm:t>
        <a:bodyPr/>
        <a:lstStyle/>
        <a:p>
          <a:pPr rtl="1"/>
          <a:endParaRPr lang="ar-SA"/>
        </a:p>
      </dgm:t>
    </dgm:pt>
    <dgm:pt modelId="{1EB81174-4543-4009-857F-D71397D2240F}">
      <dgm:prSet phldrT="[نص]"/>
      <dgm:spPr/>
      <dgm:t>
        <a:bodyPr/>
        <a:lstStyle/>
        <a:p>
          <a:pPr rtl="1"/>
          <a:r>
            <a:rPr lang="ar-SA" dirty="0" smtClean="0"/>
            <a:t>العمالقة</a:t>
          </a:r>
          <a:endParaRPr lang="ar-SA" dirty="0"/>
        </a:p>
      </dgm:t>
    </dgm:pt>
    <dgm:pt modelId="{740468AE-327F-46FC-8FBB-70B41CF0D32F}" type="parTrans" cxnId="{BBF1E460-EE28-44AB-8CD5-B36493410959}">
      <dgm:prSet/>
      <dgm:spPr/>
      <dgm:t>
        <a:bodyPr/>
        <a:lstStyle/>
        <a:p>
          <a:pPr rtl="1"/>
          <a:endParaRPr lang="ar-SA"/>
        </a:p>
      </dgm:t>
    </dgm:pt>
    <dgm:pt modelId="{B9EE163A-BD0A-4B1E-9A41-156C42839C03}" type="sibTrans" cxnId="{BBF1E460-EE28-44AB-8CD5-B36493410959}">
      <dgm:prSet/>
      <dgm:spPr/>
      <dgm:t>
        <a:bodyPr/>
        <a:lstStyle/>
        <a:p>
          <a:pPr rtl="1"/>
          <a:endParaRPr lang="ar-SA"/>
        </a:p>
      </dgm:t>
    </dgm:pt>
    <dgm:pt modelId="{024E96DB-2AB5-448A-A587-65DFF01418BC}">
      <dgm:prSet phldrT="[نص]"/>
      <dgm:spPr/>
      <dgm:t>
        <a:bodyPr/>
        <a:lstStyle/>
        <a:p>
          <a:pPr rtl="1"/>
          <a:r>
            <a:rPr lang="ar-SA" dirty="0" smtClean="0"/>
            <a:t>ثمود</a:t>
          </a:r>
          <a:endParaRPr lang="ar-SA" dirty="0"/>
        </a:p>
      </dgm:t>
    </dgm:pt>
    <dgm:pt modelId="{2D44CFDA-DDA8-44D1-9DA6-7ECCCCC014DC}" type="parTrans" cxnId="{224AE253-1186-4A23-9809-B124A6732C08}">
      <dgm:prSet/>
      <dgm:spPr/>
      <dgm:t>
        <a:bodyPr/>
        <a:lstStyle/>
        <a:p>
          <a:pPr rtl="1"/>
          <a:endParaRPr lang="ar-SA"/>
        </a:p>
      </dgm:t>
    </dgm:pt>
    <dgm:pt modelId="{0E12948C-87DB-4DED-ACE4-6580FB090DC9}" type="sibTrans" cxnId="{224AE253-1186-4A23-9809-B124A6732C08}">
      <dgm:prSet/>
      <dgm:spPr/>
      <dgm:t>
        <a:bodyPr/>
        <a:lstStyle/>
        <a:p>
          <a:pPr rtl="1"/>
          <a:endParaRPr lang="ar-SA"/>
        </a:p>
      </dgm:t>
    </dgm:pt>
    <dgm:pt modelId="{BDB97F64-E5FC-4255-9639-E6E558E0860C}">
      <dgm:prSet phldrT="[نص]"/>
      <dgm:spPr/>
      <dgm:t>
        <a:bodyPr/>
        <a:lstStyle/>
        <a:p>
          <a:pPr rtl="1"/>
          <a:r>
            <a:rPr lang="ar-SA" dirty="0" smtClean="0"/>
            <a:t>اسماعيل</a:t>
          </a:r>
          <a:endParaRPr lang="ar-SA" dirty="0"/>
        </a:p>
      </dgm:t>
    </dgm:pt>
    <dgm:pt modelId="{D233E451-8210-46D3-AFA9-31CC1BC343CC}" type="parTrans" cxnId="{EDF94886-E17F-40CA-943B-594E56872322}">
      <dgm:prSet/>
      <dgm:spPr/>
      <dgm:t>
        <a:bodyPr/>
        <a:lstStyle/>
        <a:p>
          <a:pPr rtl="1"/>
          <a:endParaRPr lang="ar-SA"/>
        </a:p>
      </dgm:t>
    </dgm:pt>
    <dgm:pt modelId="{76959529-8A1B-4855-A989-722F9C9273F1}" type="sibTrans" cxnId="{EDF94886-E17F-40CA-943B-594E56872322}">
      <dgm:prSet/>
      <dgm:spPr/>
      <dgm:t>
        <a:bodyPr/>
        <a:lstStyle/>
        <a:p>
          <a:pPr rtl="1"/>
          <a:endParaRPr lang="ar-SA"/>
        </a:p>
      </dgm:t>
    </dgm:pt>
    <dgm:pt modelId="{EEA2E9AD-DE78-44D9-B94A-01FB77FAE273}" type="pres">
      <dgm:prSet presAssocID="{08E6D288-F291-4407-95BE-90BF5AD8A718}" presName="diagram" presStyleCnt="0">
        <dgm:presLayoutVars>
          <dgm:chPref val="1"/>
          <dgm:dir/>
          <dgm:animOne val="branch"/>
          <dgm:animLvl val="lvl"/>
          <dgm:resizeHandles val="exact"/>
        </dgm:presLayoutVars>
      </dgm:prSet>
      <dgm:spPr/>
      <dgm:t>
        <a:bodyPr/>
        <a:lstStyle/>
        <a:p>
          <a:pPr rtl="1"/>
          <a:endParaRPr lang="ar-SA"/>
        </a:p>
      </dgm:t>
    </dgm:pt>
    <dgm:pt modelId="{6EC2B0D6-DC4E-41B9-BCC4-BEE3C472F74F}" type="pres">
      <dgm:prSet presAssocID="{16ABF73D-3EF2-4346-B984-15A2462ABC20}" presName="root1" presStyleCnt="0"/>
      <dgm:spPr/>
    </dgm:pt>
    <dgm:pt modelId="{BBE04EB8-A4F7-4EC3-B148-0AF7A1D401C9}" type="pres">
      <dgm:prSet presAssocID="{16ABF73D-3EF2-4346-B984-15A2462ABC20}" presName="LevelOneTextNode" presStyleLbl="node0" presStyleIdx="0" presStyleCnt="1">
        <dgm:presLayoutVars>
          <dgm:chPref val="3"/>
        </dgm:presLayoutVars>
      </dgm:prSet>
      <dgm:spPr/>
      <dgm:t>
        <a:bodyPr/>
        <a:lstStyle/>
        <a:p>
          <a:pPr rtl="1"/>
          <a:endParaRPr lang="ar-SA"/>
        </a:p>
      </dgm:t>
    </dgm:pt>
    <dgm:pt modelId="{C7999CFC-7667-4ACB-BDAB-6EF855F5841A}" type="pres">
      <dgm:prSet presAssocID="{16ABF73D-3EF2-4346-B984-15A2462ABC20}" presName="level2hierChild" presStyleCnt="0"/>
      <dgm:spPr/>
    </dgm:pt>
    <dgm:pt modelId="{E77E3F85-EF2B-4BE4-803C-FBBD8F8186C6}" type="pres">
      <dgm:prSet presAssocID="{5685F00D-1816-4406-BEA9-67CA6AA46B26}" presName="conn2-1" presStyleLbl="parChTrans1D2" presStyleIdx="0" presStyleCnt="2"/>
      <dgm:spPr/>
      <dgm:t>
        <a:bodyPr/>
        <a:lstStyle/>
        <a:p>
          <a:pPr rtl="1"/>
          <a:endParaRPr lang="ar-SA"/>
        </a:p>
      </dgm:t>
    </dgm:pt>
    <dgm:pt modelId="{E7C46933-298A-401A-8244-86F5F4E6CF94}" type="pres">
      <dgm:prSet presAssocID="{5685F00D-1816-4406-BEA9-67CA6AA46B26}" presName="connTx" presStyleLbl="parChTrans1D2" presStyleIdx="0" presStyleCnt="2"/>
      <dgm:spPr/>
      <dgm:t>
        <a:bodyPr/>
        <a:lstStyle/>
        <a:p>
          <a:pPr rtl="1"/>
          <a:endParaRPr lang="ar-SA"/>
        </a:p>
      </dgm:t>
    </dgm:pt>
    <dgm:pt modelId="{B293D90B-A1B2-4930-9E3F-D7089A0704EB}" type="pres">
      <dgm:prSet presAssocID="{718C9B3B-FE6D-4766-9BDC-3C2D3FEF8D19}" presName="root2" presStyleCnt="0"/>
      <dgm:spPr/>
    </dgm:pt>
    <dgm:pt modelId="{B7B29C15-808B-4165-B729-329635E90F78}" type="pres">
      <dgm:prSet presAssocID="{718C9B3B-FE6D-4766-9BDC-3C2D3FEF8D19}" presName="LevelTwoTextNode" presStyleLbl="node2" presStyleIdx="0" presStyleCnt="2">
        <dgm:presLayoutVars>
          <dgm:chPref val="3"/>
        </dgm:presLayoutVars>
      </dgm:prSet>
      <dgm:spPr/>
      <dgm:t>
        <a:bodyPr/>
        <a:lstStyle/>
        <a:p>
          <a:pPr rtl="1"/>
          <a:endParaRPr lang="ar-SA"/>
        </a:p>
      </dgm:t>
    </dgm:pt>
    <dgm:pt modelId="{72F5F367-12E2-4100-A011-D521F1E3DCBA}" type="pres">
      <dgm:prSet presAssocID="{718C9B3B-FE6D-4766-9BDC-3C2D3FEF8D19}" presName="level3hierChild" presStyleCnt="0"/>
      <dgm:spPr/>
    </dgm:pt>
    <dgm:pt modelId="{A620F2D5-EC63-4BBE-B7C5-64A3DD4F0FF5}" type="pres">
      <dgm:prSet presAssocID="{AF37586F-F9C6-436A-8021-67ED93B70497}" presName="conn2-1" presStyleLbl="parChTrans1D3" presStyleIdx="0" presStyleCnt="3"/>
      <dgm:spPr/>
      <dgm:t>
        <a:bodyPr/>
        <a:lstStyle/>
        <a:p>
          <a:pPr rtl="1"/>
          <a:endParaRPr lang="ar-SA"/>
        </a:p>
      </dgm:t>
    </dgm:pt>
    <dgm:pt modelId="{F4513DE2-7568-4D67-934B-9E779F49A3AB}" type="pres">
      <dgm:prSet presAssocID="{AF37586F-F9C6-436A-8021-67ED93B70497}" presName="connTx" presStyleLbl="parChTrans1D3" presStyleIdx="0" presStyleCnt="3"/>
      <dgm:spPr/>
      <dgm:t>
        <a:bodyPr/>
        <a:lstStyle/>
        <a:p>
          <a:pPr rtl="1"/>
          <a:endParaRPr lang="ar-SA"/>
        </a:p>
      </dgm:t>
    </dgm:pt>
    <dgm:pt modelId="{AC031186-6F65-4A6D-B8D6-506FA19D22B1}" type="pres">
      <dgm:prSet presAssocID="{4538636F-059F-4772-BAA7-A918229D8FFB}" presName="root2" presStyleCnt="0"/>
      <dgm:spPr/>
    </dgm:pt>
    <dgm:pt modelId="{A036EA52-0DC7-4A0C-A20F-2BC7292AD488}" type="pres">
      <dgm:prSet presAssocID="{4538636F-059F-4772-BAA7-A918229D8FFB}" presName="LevelTwoTextNode" presStyleLbl="node3" presStyleIdx="0" presStyleCnt="3">
        <dgm:presLayoutVars>
          <dgm:chPref val="3"/>
        </dgm:presLayoutVars>
      </dgm:prSet>
      <dgm:spPr/>
      <dgm:t>
        <a:bodyPr/>
        <a:lstStyle/>
        <a:p>
          <a:pPr rtl="1"/>
          <a:endParaRPr lang="ar-SA"/>
        </a:p>
      </dgm:t>
    </dgm:pt>
    <dgm:pt modelId="{5C0EDB43-4B5B-47C2-913D-703BF94FF38B}" type="pres">
      <dgm:prSet presAssocID="{4538636F-059F-4772-BAA7-A918229D8FFB}" presName="level3hierChild" presStyleCnt="0"/>
      <dgm:spPr/>
    </dgm:pt>
    <dgm:pt modelId="{4F5B5C33-34A7-4EE1-BCC3-9AF2EFF0B16C}" type="pres">
      <dgm:prSet presAssocID="{740468AE-327F-46FC-8FBB-70B41CF0D32F}" presName="conn2-1" presStyleLbl="parChTrans1D3" presStyleIdx="1" presStyleCnt="3"/>
      <dgm:spPr/>
      <dgm:t>
        <a:bodyPr/>
        <a:lstStyle/>
        <a:p>
          <a:pPr rtl="1"/>
          <a:endParaRPr lang="ar-SA"/>
        </a:p>
      </dgm:t>
    </dgm:pt>
    <dgm:pt modelId="{06DC52CE-16FC-4461-9AC4-BC805FE22FC5}" type="pres">
      <dgm:prSet presAssocID="{740468AE-327F-46FC-8FBB-70B41CF0D32F}" presName="connTx" presStyleLbl="parChTrans1D3" presStyleIdx="1" presStyleCnt="3"/>
      <dgm:spPr/>
      <dgm:t>
        <a:bodyPr/>
        <a:lstStyle/>
        <a:p>
          <a:pPr rtl="1"/>
          <a:endParaRPr lang="ar-SA"/>
        </a:p>
      </dgm:t>
    </dgm:pt>
    <dgm:pt modelId="{509349F2-A430-4298-9814-4BB36BE3F520}" type="pres">
      <dgm:prSet presAssocID="{1EB81174-4543-4009-857F-D71397D2240F}" presName="root2" presStyleCnt="0"/>
      <dgm:spPr/>
    </dgm:pt>
    <dgm:pt modelId="{C61CC420-19CE-4B9A-8A02-014460B8EC6C}" type="pres">
      <dgm:prSet presAssocID="{1EB81174-4543-4009-857F-D71397D2240F}" presName="LevelTwoTextNode" presStyleLbl="node3" presStyleIdx="1" presStyleCnt="3">
        <dgm:presLayoutVars>
          <dgm:chPref val="3"/>
        </dgm:presLayoutVars>
      </dgm:prSet>
      <dgm:spPr/>
      <dgm:t>
        <a:bodyPr/>
        <a:lstStyle/>
        <a:p>
          <a:pPr rtl="1"/>
          <a:endParaRPr lang="ar-SA"/>
        </a:p>
      </dgm:t>
    </dgm:pt>
    <dgm:pt modelId="{43003E30-30BC-48A6-B202-1D47AB1BB55D}" type="pres">
      <dgm:prSet presAssocID="{1EB81174-4543-4009-857F-D71397D2240F}" presName="level3hierChild" presStyleCnt="0"/>
      <dgm:spPr/>
    </dgm:pt>
    <dgm:pt modelId="{0C876986-5524-44B5-B4CB-41046FA620C5}" type="pres">
      <dgm:prSet presAssocID="{2D44CFDA-DDA8-44D1-9DA6-7ECCCCC014DC}" presName="conn2-1" presStyleLbl="parChTrans1D2" presStyleIdx="1" presStyleCnt="2"/>
      <dgm:spPr/>
      <dgm:t>
        <a:bodyPr/>
        <a:lstStyle/>
        <a:p>
          <a:pPr rtl="1"/>
          <a:endParaRPr lang="ar-SA"/>
        </a:p>
      </dgm:t>
    </dgm:pt>
    <dgm:pt modelId="{3DCD3D2B-B62C-431A-A8CE-EC71EB84FF85}" type="pres">
      <dgm:prSet presAssocID="{2D44CFDA-DDA8-44D1-9DA6-7ECCCCC014DC}" presName="connTx" presStyleLbl="parChTrans1D2" presStyleIdx="1" presStyleCnt="2"/>
      <dgm:spPr/>
      <dgm:t>
        <a:bodyPr/>
        <a:lstStyle/>
        <a:p>
          <a:pPr rtl="1"/>
          <a:endParaRPr lang="ar-SA"/>
        </a:p>
      </dgm:t>
    </dgm:pt>
    <dgm:pt modelId="{2A55AB5B-1B69-48B0-AA2B-0B0B2653D95E}" type="pres">
      <dgm:prSet presAssocID="{024E96DB-2AB5-448A-A587-65DFF01418BC}" presName="root2" presStyleCnt="0"/>
      <dgm:spPr/>
    </dgm:pt>
    <dgm:pt modelId="{8BEFD4B7-B6E3-4B98-9224-134E639D64E9}" type="pres">
      <dgm:prSet presAssocID="{024E96DB-2AB5-448A-A587-65DFF01418BC}" presName="LevelTwoTextNode" presStyleLbl="node2" presStyleIdx="1" presStyleCnt="2">
        <dgm:presLayoutVars>
          <dgm:chPref val="3"/>
        </dgm:presLayoutVars>
      </dgm:prSet>
      <dgm:spPr/>
      <dgm:t>
        <a:bodyPr/>
        <a:lstStyle/>
        <a:p>
          <a:pPr rtl="1"/>
          <a:endParaRPr lang="ar-SA"/>
        </a:p>
      </dgm:t>
    </dgm:pt>
    <dgm:pt modelId="{4A0BE73C-711D-4775-9C6C-52BA7F78071F}" type="pres">
      <dgm:prSet presAssocID="{024E96DB-2AB5-448A-A587-65DFF01418BC}" presName="level3hierChild" presStyleCnt="0"/>
      <dgm:spPr/>
    </dgm:pt>
    <dgm:pt modelId="{AEA18634-CC8F-4477-BF36-1524452DA8D3}" type="pres">
      <dgm:prSet presAssocID="{D233E451-8210-46D3-AFA9-31CC1BC343CC}" presName="conn2-1" presStyleLbl="parChTrans1D3" presStyleIdx="2" presStyleCnt="3"/>
      <dgm:spPr/>
      <dgm:t>
        <a:bodyPr/>
        <a:lstStyle/>
        <a:p>
          <a:pPr rtl="1"/>
          <a:endParaRPr lang="ar-SA"/>
        </a:p>
      </dgm:t>
    </dgm:pt>
    <dgm:pt modelId="{52182E1D-5CF4-4FEE-854A-94F7B46056C7}" type="pres">
      <dgm:prSet presAssocID="{D233E451-8210-46D3-AFA9-31CC1BC343CC}" presName="connTx" presStyleLbl="parChTrans1D3" presStyleIdx="2" presStyleCnt="3"/>
      <dgm:spPr/>
      <dgm:t>
        <a:bodyPr/>
        <a:lstStyle/>
        <a:p>
          <a:pPr rtl="1"/>
          <a:endParaRPr lang="ar-SA"/>
        </a:p>
      </dgm:t>
    </dgm:pt>
    <dgm:pt modelId="{E5C46D95-7355-443F-A7D9-9BDE1CB68F3C}" type="pres">
      <dgm:prSet presAssocID="{BDB97F64-E5FC-4255-9639-E6E558E0860C}" presName="root2" presStyleCnt="0"/>
      <dgm:spPr/>
    </dgm:pt>
    <dgm:pt modelId="{7AB53C6F-D77A-43F8-A9E9-398043A24A80}" type="pres">
      <dgm:prSet presAssocID="{BDB97F64-E5FC-4255-9639-E6E558E0860C}" presName="LevelTwoTextNode" presStyleLbl="node3" presStyleIdx="2" presStyleCnt="3">
        <dgm:presLayoutVars>
          <dgm:chPref val="3"/>
        </dgm:presLayoutVars>
      </dgm:prSet>
      <dgm:spPr/>
      <dgm:t>
        <a:bodyPr/>
        <a:lstStyle/>
        <a:p>
          <a:pPr rtl="1"/>
          <a:endParaRPr lang="ar-SA"/>
        </a:p>
      </dgm:t>
    </dgm:pt>
    <dgm:pt modelId="{3B01D347-C26A-40C0-B229-4D8F2B78492E}" type="pres">
      <dgm:prSet presAssocID="{BDB97F64-E5FC-4255-9639-E6E558E0860C}" presName="level3hierChild" presStyleCnt="0"/>
      <dgm:spPr/>
    </dgm:pt>
  </dgm:ptLst>
  <dgm:cxnLst>
    <dgm:cxn modelId="{424DA733-5E17-4DB1-B59B-1E8E2AD10CDF}" type="presOf" srcId="{1EB81174-4543-4009-857F-D71397D2240F}" destId="{C61CC420-19CE-4B9A-8A02-014460B8EC6C}" srcOrd="0" destOrd="0" presId="urn:microsoft.com/office/officeart/2005/8/layout/hierarchy2"/>
    <dgm:cxn modelId="{EAF7F974-2FEE-4077-961C-42D3A163F651}" type="presOf" srcId="{5685F00D-1816-4406-BEA9-67CA6AA46B26}" destId="{E7C46933-298A-401A-8244-86F5F4E6CF94}" srcOrd="1" destOrd="0" presId="urn:microsoft.com/office/officeart/2005/8/layout/hierarchy2"/>
    <dgm:cxn modelId="{E4299C71-691E-4C8A-AADE-E28C816403DE}" type="presOf" srcId="{BDB97F64-E5FC-4255-9639-E6E558E0860C}" destId="{7AB53C6F-D77A-43F8-A9E9-398043A24A80}" srcOrd="0" destOrd="0" presId="urn:microsoft.com/office/officeart/2005/8/layout/hierarchy2"/>
    <dgm:cxn modelId="{F2A43C9B-2A8D-4F97-A130-4C3FA8BC4CE5}" type="presOf" srcId="{740468AE-327F-46FC-8FBB-70B41CF0D32F}" destId="{06DC52CE-16FC-4461-9AC4-BC805FE22FC5}" srcOrd="1" destOrd="0" presId="urn:microsoft.com/office/officeart/2005/8/layout/hierarchy2"/>
    <dgm:cxn modelId="{907E9164-EF09-4DBB-9D52-F9369287FE2F}" type="presOf" srcId="{D233E451-8210-46D3-AFA9-31CC1BC343CC}" destId="{52182E1D-5CF4-4FEE-854A-94F7B46056C7}" srcOrd="1" destOrd="0" presId="urn:microsoft.com/office/officeart/2005/8/layout/hierarchy2"/>
    <dgm:cxn modelId="{12120DCF-77CA-4E35-9950-82AA6D629229}" type="presOf" srcId="{AF37586F-F9C6-436A-8021-67ED93B70497}" destId="{A620F2D5-EC63-4BBE-B7C5-64A3DD4F0FF5}" srcOrd="0" destOrd="0" presId="urn:microsoft.com/office/officeart/2005/8/layout/hierarchy2"/>
    <dgm:cxn modelId="{C5E06228-4494-40E0-B40A-519CC52BF33A}" type="presOf" srcId="{024E96DB-2AB5-448A-A587-65DFF01418BC}" destId="{8BEFD4B7-B6E3-4B98-9224-134E639D64E9}" srcOrd="0" destOrd="0" presId="urn:microsoft.com/office/officeart/2005/8/layout/hierarchy2"/>
    <dgm:cxn modelId="{E5C72E00-C8BB-47B9-BA9B-771B48B38C56}" type="presOf" srcId="{AF37586F-F9C6-436A-8021-67ED93B70497}" destId="{F4513DE2-7568-4D67-934B-9E779F49A3AB}" srcOrd="1" destOrd="0" presId="urn:microsoft.com/office/officeart/2005/8/layout/hierarchy2"/>
    <dgm:cxn modelId="{95224C0D-2C95-4772-AB32-89250AC1E9A8}" type="presOf" srcId="{4538636F-059F-4772-BAA7-A918229D8FFB}" destId="{A036EA52-0DC7-4A0C-A20F-2BC7292AD488}" srcOrd="0" destOrd="0" presId="urn:microsoft.com/office/officeart/2005/8/layout/hierarchy2"/>
    <dgm:cxn modelId="{BBF1E460-EE28-44AB-8CD5-B36493410959}" srcId="{718C9B3B-FE6D-4766-9BDC-3C2D3FEF8D19}" destId="{1EB81174-4543-4009-857F-D71397D2240F}" srcOrd="1" destOrd="0" parTransId="{740468AE-327F-46FC-8FBB-70B41CF0D32F}" sibTransId="{B9EE163A-BD0A-4B1E-9A41-156C42839C03}"/>
    <dgm:cxn modelId="{FE3655A0-693D-47D9-8A0B-C38E0D521857}" type="presOf" srcId="{740468AE-327F-46FC-8FBB-70B41CF0D32F}" destId="{4F5B5C33-34A7-4EE1-BCC3-9AF2EFF0B16C}" srcOrd="0" destOrd="0" presId="urn:microsoft.com/office/officeart/2005/8/layout/hierarchy2"/>
    <dgm:cxn modelId="{0D53E7B3-AD73-4241-976F-58B6C687E3B2}" type="presOf" srcId="{08E6D288-F291-4407-95BE-90BF5AD8A718}" destId="{EEA2E9AD-DE78-44D9-B94A-01FB77FAE273}" srcOrd="0" destOrd="0" presId="urn:microsoft.com/office/officeart/2005/8/layout/hierarchy2"/>
    <dgm:cxn modelId="{9338A3AC-58B1-41FB-9DB8-3B6BEDA54524}" type="presOf" srcId="{5685F00D-1816-4406-BEA9-67CA6AA46B26}" destId="{E77E3F85-EF2B-4BE4-803C-FBBD8F8186C6}" srcOrd="0" destOrd="0" presId="urn:microsoft.com/office/officeart/2005/8/layout/hierarchy2"/>
    <dgm:cxn modelId="{7CA284B4-1063-4B4E-BF00-BB307FC607DB}" type="presOf" srcId="{2D44CFDA-DDA8-44D1-9DA6-7ECCCCC014DC}" destId="{3DCD3D2B-B62C-431A-A8CE-EC71EB84FF85}" srcOrd="1" destOrd="0" presId="urn:microsoft.com/office/officeart/2005/8/layout/hierarchy2"/>
    <dgm:cxn modelId="{26DB5611-4C64-4CA8-A1A4-C1DA7CC184D6}" type="presOf" srcId="{D233E451-8210-46D3-AFA9-31CC1BC343CC}" destId="{AEA18634-CC8F-4477-BF36-1524452DA8D3}" srcOrd="0" destOrd="0" presId="urn:microsoft.com/office/officeart/2005/8/layout/hierarchy2"/>
    <dgm:cxn modelId="{EDF94886-E17F-40CA-943B-594E56872322}" srcId="{024E96DB-2AB5-448A-A587-65DFF01418BC}" destId="{BDB97F64-E5FC-4255-9639-E6E558E0860C}" srcOrd="0" destOrd="0" parTransId="{D233E451-8210-46D3-AFA9-31CC1BC343CC}" sibTransId="{76959529-8A1B-4855-A989-722F9C9273F1}"/>
    <dgm:cxn modelId="{B274C73B-B0AA-4097-8923-3897CD2E258E}" srcId="{16ABF73D-3EF2-4346-B984-15A2462ABC20}" destId="{718C9B3B-FE6D-4766-9BDC-3C2D3FEF8D19}" srcOrd="0" destOrd="0" parTransId="{5685F00D-1816-4406-BEA9-67CA6AA46B26}" sibTransId="{D5E1729E-E16B-4FE3-BEAA-E8C31A33EE2D}"/>
    <dgm:cxn modelId="{32036909-4F45-47D7-836A-88DE5AFA8F70}" srcId="{08E6D288-F291-4407-95BE-90BF5AD8A718}" destId="{16ABF73D-3EF2-4346-B984-15A2462ABC20}" srcOrd="0" destOrd="0" parTransId="{F950DDF5-B95E-4579-93AF-52F67DCFF773}" sibTransId="{BEC7DDD4-D03C-461C-B621-64FB675BFB86}"/>
    <dgm:cxn modelId="{FF079621-C372-4061-986E-9AB7AA8DF04A}" type="presOf" srcId="{2D44CFDA-DDA8-44D1-9DA6-7ECCCCC014DC}" destId="{0C876986-5524-44B5-B4CB-41046FA620C5}" srcOrd="0" destOrd="0" presId="urn:microsoft.com/office/officeart/2005/8/layout/hierarchy2"/>
    <dgm:cxn modelId="{83C88EAE-B2FE-430D-9275-ACA116230F30}" type="presOf" srcId="{718C9B3B-FE6D-4766-9BDC-3C2D3FEF8D19}" destId="{B7B29C15-808B-4165-B729-329635E90F78}" srcOrd="0" destOrd="0" presId="urn:microsoft.com/office/officeart/2005/8/layout/hierarchy2"/>
    <dgm:cxn modelId="{0273F2CC-1900-4CA5-BF46-8BA63B9DCF5D}" type="presOf" srcId="{16ABF73D-3EF2-4346-B984-15A2462ABC20}" destId="{BBE04EB8-A4F7-4EC3-B148-0AF7A1D401C9}" srcOrd="0" destOrd="0" presId="urn:microsoft.com/office/officeart/2005/8/layout/hierarchy2"/>
    <dgm:cxn modelId="{224AE253-1186-4A23-9809-B124A6732C08}" srcId="{16ABF73D-3EF2-4346-B984-15A2462ABC20}" destId="{024E96DB-2AB5-448A-A587-65DFF01418BC}" srcOrd="1" destOrd="0" parTransId="{2D44CFDA-DDA8-44D1-9DA6-7ECCCCC014DC}" sibTransId="{0E12948C-87DB-4DED-ACE4-6580FB090DC9}"/>
    <dgm:cxn modelId="{4E6932B4-B8A7-42A2-BEE7-035B4CFAA5C4}" srcId="{718C9B3B-FE6D-4766-9BDC-3C2D3FEF8D19}" destId="{4538636F-059F-4772-BAA7-A918229D8FFB}" srcOrd="0" destOrd="0" parTransId="{AF37586F-F9C6-436A-8021-67ED93B70497}" sibTransId="{1675FBB9-236E-430A-A852-B44031E87774}"/>
    <dgm:cxn modelId="{2437C8DB-0748-4D16-9E85-28C76D08F10F}" type="presParOf" srcId="{EEA2E9AD-DE78-44D9-B94A-01FB77FAE273}" destId="{6EC2B0D6-DC4E-41B9-BCC4-BEE3C472F74F}" srcOrd="0" destOrd="0" presId="urn:microsoft.com/office/officeart/2005/8/layout/hierarchy2"/>
    <dgm:cxn modelId="{DF11E6D3-6685-4D55-8875-9E55970771B9}" type="presParOf" srcId="{6EC2B0D6-DC4E-41B9-BCC4-BEE3C472F74F}" destId="{BBE04EB8-A4F7-4EC3-B148-0AF7A1D401C9}" srcOrd="0" destOrd="0" presId="urn:microsoft.com/office/officeart/2005/8/layout/hierarchy2"/>
    <dgm:cxn modelId="{DC95EAAF-A3D7-4DE0-8F96-0E5B41ABB988}" type="presParOf" srcId="{6EC2B0D6-DC4E-41B9-BCC4-BEE3C472F74F}" destId="{C7999CFC-7667-4ACB-BDAB-6EF855F5841A}" srcOrd="1" destOrd="0" presId="urn:microsoft.com/office/officeart/2005/8/layout/hierarchy2"/>
    <dgm:cxn modelId="{40EC6820-7DE4-476C-AAD2-5FBA4448ACF6}" type="presParOf" srcId="{C7999CFC-7667-4ACB-BDAB-6EF855F5841A}" destId="{E77E3F85-EF2B-4BE4-803C-FBBD8F8186C6}" srcOrd="0" destOrd="0" presId="urn:microsoft.com/office/officeart/2005/8/layout/hierarchy2"/>
    <dgm:cxn modelId="{A0E2E4E4-BB12-4230-ACFC-461F986E43E6}" type="presParOf" srcId="{E77E3F85-EF2B-4BE4-803C-FBBD8F8186C6}" destId="{E7C46933-298A-401A-8244-86F5F4E6CF94}" srcOrd="0" destOrd="0" presId="urn:microsoft.com/office/officeart/2005/8/layout/hierarchy2"/>
    <dgm:cxn modelId="{29F456FD-BF99-4A29-830D-35783193FE6B}" type="presParOf" srcId="{C7999CFC-7667-4ACB-BDAB-6EF855F5841A}" destId="{B293D90B-A1B2-4930-9E3F-D7089A0704EB}" srcOrd="1" destOrd="0" presId="urn:microsoft.com/office/officeart/2005/8/layout/hierarchy2"/>
    <dgm:cxn modelId="{183A6511-BFE0-4E27-951F-4258223B703F}" type="presParOf" srcId="{B293D90B-A1B2-4930-9E3F-D7089A0704EB}" destId="{B7B29C15-808B-4165-B729-329635E90F78}" srcOrd="0" destOrd="0" presId="urn:microsoft.com/office/officeart/2005/8/layout/hierarchy2"/>
    <dgm:cxn modelId="{2E7078CD-96A3-4483-819C-FBE7E287C5A3}" type="presParOf" srcId="{B293D90B-A1B2-4930-9E3F-D7089A0704EB}" destId="{72F5F367-12E2-4100-A011-D521F1E3DCBA}" srcOrd="1" destOrd="0" presId="urn:microsoft.com/office/officeart/2005/8/layout/hierarchy2"/>
    <dgm:cxn modelId="{F95D8E5E-6DED-438E-B6FE-10126569E59D}" type="presParOf" srcId="{72F5F367-12E2-4100-A011-D521F1E3DCBA}" destId="{A620F2D5-EC63-4BBE-B7C5-64A3DD4F0FF5}" srcOrd="0" destOrd="0" presId="urn:microsoft.com/office/officeart/2005/8/layout/hierarchy2"/>
    <dgm:cxn modelId="{B7E6C05F-60C9-4482-8861-DC3CA0B504B7}" type="presParOf" srcId="{A620F2D5-EC63-4BBE-B7C5-64A3DD4F0FF5}" destId="{F4513DE2-7568-4D67-934B-9E779F49A3AB}" srcOrd="0" destOrd="0" presId="urn:microsoft.com/office/officeart/2005/8/layout/hierarchy2"/>
    <dgm:cxn modelId="{7355B8F2-2B2F-4A82-8D6B-B4469A3E7CFE}" type="presParOf" srcId="{72F5F367-12E2-4100-A011-D521F1E3DCBA}" destId="{AC031186-6F65-4A6D-B8D6-506FA19D22B1}" srcOrd="1" destOrd="0" presId="urn:microsoft.com/office/officeart/2005/8/layout/hierarchy2"/>
    <dgm:cxn modelId="{2BAD11E7-1A67-4043-AA20-9CE886810A26}" type="presParOf" srcId="{AC031186-6F65-4A6D-B8D6-506FA19D22B1}" destId="{A036EA52-0DC7-4A0C-A20F-2BC7292AD488}" srcOrd="0" destOrd="0" presId="urn:microsoft.com/office/officeart/2005/8/layout/hierarchy2"/>
    <dgm:cxn modelId="{A9A885C3-095F-46B1-A5B8-6115DC324066}" type="presParOf" srcId="{AC031186-6F65-4A6D-B8D6-506FA19D22B1}" destId="{5C0EDB43-4B5B-47C2-913D-703BF94FF38B}" srcOrd="1" destOrd="0" presId="urn:microsoft.com/office/officeart/2005/8/layout/hierarchy2"/>
    <dgm:cxn modelId="{7D1EE4DA-3373-4A7D-812B-0D285A1FE85F}" type="presParOf" srcId="{72F5F367-12E2-4100-A011-D521F1E3DCBA}" destId="{4F5B5C33-34A7-4EE1-BCC3-9AF2EFF0B16C}" srcOrd="2" destOrd="0" presId="urn:microsoft.com/office/officeart/2005/8/layout/hierarchy2"/>
    <dgm:cxn modelId="{D5B21F30-7F2F-46D8-BB93-62783DADC2B7}" type="presParOf" srcId="{4F5B5C33-34A7-4EE1-BCC3-9AF2EFF0B16C}" destId="{06DC52CE-16FC-4461-9AC4-BC805FE22FC5}" srcOrd="0" destOrd="0" presId="urn:microsoft.com/office/officeart/2005/8/layout/hierarchy2"/>
    <dgm:cxn modelId="{E04BCB06-19B4-4BAB-BA2B-3FA3B580707C}" type="presParOf" srcId="{72F5F367-12E2-4100-A011-D521F1E3DCBA}" destId="{509349F2-A430-4298-9814-4BB36BE3F520}" srcOrd="3" destOrd="0" presId="urn:microsoft.com/office/officeart/2005/8/layout/hierarchy2"/>
    <dgm:cxn modelId="{960C06CD-EED5-4E09-B997-188276A5C034}" type="presParOf" srcId="{509349F2-A430-4298-9814-4BB36BE3F520}" destId="{C61CC420-19CE-4B9A-8A02-014460B8EC6C}" srcOrd="0" destOrd="0" presId="urn:microsoft.com/office/officeart/2005/8/layout/hierarchy2"/>
    <dgm:cxn modelId="{2B6246D8-F94C-49F3-A316-644B2CA5F077}" type="presParOf" srcId="{509349F2-A430-4298-9814-4BB36BE3F520}" destId="{43003E30-30BC-48A6-B202-1D47AB1BB55D}" srcOrd="1" destOrd="0" presId="urn:microsoft.com/office/officeart/2005/8/layout/hierarchy2"/>
    <dgm:cxn modelId="{295ED836-B294-478D-8AC9-2359016241B6}" type="presParOf" srcId="{C7999CFC-7667-4ACB-BDAB-6EF855F5841A}" destId="{0C876986-5524-44B5-B4CB-41046FA620C5}" srcOrd="2" destOrd="0" presId="urn:microsoft.com/office/officeart/2005/8/layout/hierarchy2"/>
    <dgm:cxn modelId="{6FE4A6BF-4FF1-40E6-ADFC-485DD818B819}" type="presParOf" srcId="{0C876986-5524-44B5-B4CB-41046FA620C5}" destId="{3DCD3D2B-B62C-431A-A8CE-EC71EB84FF85}" srcOrd="0" destOrd="0" presId="urn:microsoft.com/office/officeart/2005/8/layout/hierarchy2"/>
    <dgm:cxn modelId="{B397D069-7961-45D5-AFF1-7F548E1C9312}" type="presParOf" srcId="{C7999CFC-7667-4ACB-BDAB-6EF855F5841A}" destId="{2A55AB5B-1B69-48B0-AA2B-0B0B2653D95E}" srcOrd="3" destOrd="0" presId="urn:microsoft.com/office/officeart/2005/8/layout/hierarchy2"/>
    <dgm:cxn modelId="{B4F49343-9E1A-44EC-A9C5-3383DF9056E7}" type="presParOf" srcId="{2A55AB5B-1B69-48B0-AA2B-0B0B2653D95E}" destId="{8BEFD4B7-B6E3-4B98-9224-134E639D64E9}" srcOrd="0" destOrd="0" presId="urn:microsoft.com/office/officeart/2005/8/layout/hierarchy2"/>
    <dgm:cxn modelId="{A58BD5EB-D02D-446D-9D3A-F84D624B0AD2}" type="presParOf" srcId="{2A55AB5B-1B69-48B0-AA2B-0B0B2653D95E}" destId="{4A0BE73C-711D-4775-9C6C-52BA7F78071F}" srcOrd="1" destOrd="0" presId="urn:microsoft.com/office/officeart/2005/8/layout/hierarchy2"/>
    <dgm:cxn modelId="{106C5BDC-797F-45A5-A2AB-93FAD80DE6EE}" type="presParOf" srcId="{4A0BE73C-711D-4775-9C6C-52BA7F78071F}" destId="{AEA18634-CC8F-4477-BF36-1524452DA8D3}" srcOrd="0" destOrd="0" presId="urn:microsoft.com/office/officeart/2005/8/layout/hierarchy2"/>
    <dgm:cxn modelId="{31EB7E25-A7AC-4416-9C10-08EF3601D3FA}" type="presParOf" srcId="{AEA18634-CC8F-4477-BF36-1524452DA8D3}" destId="{52182E1D-5CF4-4FEE-854A-94F7B46056C7}" srcOrd="0" destOrd="0" presId="urn:microsoft.com/office/officeart/2005/8/layout/hierarchy2"/>
    <dgm:cxn modelId="{E928C895-A315-4D1A-921D-C4183824E56D}" type="presParOf" srcId="{4A0BE73C-711D-4775-9C6C-52BA7F78071F}" destId="{E5C46D95-7355-443F-A7D9-9BDE1CB68F3C}" srcOrd="1" destOrd="0" presId="urn:microsoft.com/office/officeart/2005/8/layout/hierarchy2"/>
    <dgm:cxn modelId="{07B66790-21C5-4E51-A712-68BBFA83CC72}" type="presParOf" srcId="{E5C46D95-7355-443F-A7D9-9BDE1CB68F3C}" destId="{7AB53C6F-D77A-43F8-A9E9-398043A24A80}" srcOrd="0" destOrd="0" presId="urn:microsoft.com/office/officeart/2005/8/layout/hierarchy2"/>
    <dgm:cxn modelId="{84E7EF7D-5A11-46DB-AFFA-8D6729E91A87}" type="presParOf" srcId="{E5C46D95-7355-443F-A7D9-9BDE1CB68F3C}" destId="{3B01D347-C26A-40C0-B229-4D8F2B78492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04EB8-A4F7-4EC3-B148-0AF7A1D401C9}">
      <dsp:nvSpPr>
        <dsp:cNvPr id="0" name=""/>
        <dsp:cNvSpPr/>
      </dsp:nvSpPr>
      <dsp:spPr>
        <a:xfrm>
          <a:off x="1587" y="1861641"/>
          <a:ext cx="1603374" cy="8016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اول من نطق بالعربية</a:t>
          </a:r>
          <a:endParaRPr lang="ar-SA" sz="2700" kern="1200" dirty="0"/>
        </a:p>
      </dsp:txBody>
      <dsp:txXfrm>
        <a:off x="25068" y="1885122"/>
        <a:ext cx="1556412" cy="754725"/>
      </dsp:txXfrm>
    </dsp:sp>
    <dsp:sp modelId="{E77E3F85-EF2B-4BE4-803C-FBBD8F8186C6}">
      <dsp:nvSpPr>
        <dsp:cNvPr id="0" name=""/>
        <dsp:cNvSpPr/>
      </dsp:nvSpPr>
      <dsp:spPr>
        <a:xfrm rot="18770822">
          <a:off x="1454086" y="1899003"/>
          <a:ext cx="943101" cy="35507"/>
        </a:xfrm>
        <a:custGeom>
          <a:avLst/>
          <a:gdLst/>
          <a:ahLst/>
          <a:cxnLst/>
          <a:rect l="0" t="0" r="0" b="0"/>
          <a:pathLst>
            <a:path>
              <a:moveTo>
                <a:pt x="0" y="17753"/>
              </a:moveTo>
              <a:lnTo>
                <a:pt x="943101" y="17753"/>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1902059" y="1893179"/>
        <a:ext cx="47155" cy="47155"/>
      </dsp:txXfrm>
    </dsp:sp>
    <dsp:sp modelId="{B7B29C15-808B-4165-B729-329635E90F78}">
      <dsp:nvSpPr>
        <dsp:cNvPr id="0" name=""/>
        <dsp:cNvSpPr/>
      </dsp:nvSpPr>
      <dsp:spPr>
        <a:xfrm>
          <a:off x="2246312" y="1170185"/>
          <a:ext cx="1603374" cy="80168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يعرب بن قحطان</a:t>
          </a:r>
          <a:endParaRPr lang="ar-SA" sz="2700" kern="1200" dirty="0"/>
        </a:p>
      </dsp:txBody>
      <dsp:txXfrm>
        <a:off x="2269793" y="1193666"/>
        <a:ext cx="1556412" cy="754725"/>
      </dsp:txXfrm>
    </dsp:sp>
    <dsp:sp modelId="{A620F2D5-EC63-4BBE-B7C5-64A3DD4F0FF5}">
      <dsp:nvSpPr>
        <dsp:cNvPr id="0" name=""/>
        <dsp:cNvSpPr/>
      </dsp:nvSpPr>
      <dsp:spPr>
        <a:xfrm rot="19457599">
          <a:off x="3775450" y="1322790"/>
          <a:ext cx="789824" cy="35507"/>
        </a:xfrm>
        <a:custGeom>
          <a:avLst/>
          <a:gdLst/>
          <a:ahLst/>
          <a:cxnLst/>
          <a:rect l="0" t="0" r="0" b="0"/>
          <a:pathLst>
            <a:path>
              <a:moveTo>
                <a:pt x="0" y="17753"/>
              </a:moveTo>
              <a:lnTo>
                <a:pt x="789824" y="17753"/>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150616" y="1320798"/>
        <a:ext cx="39491" cy="39491"/>
      </dsp:txXfrm>
    </dsp:sp>
    <dsp:sp modelId="{A036EA52-0DC7-4A0C-A20F-2BC7292AD488}">
      <dsp:nvSpPr>
        <dsp:cNvPr id="0" name=""/>
        <dsp:cNvSpPr/>
      </dsp:nvSpPr>
      <dsp:spPr>
        <a:xfrm>
          <a:off x="4491037" y="709215"/>
          <a:ext cx="1603374" cy="80168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نوح</a:t>
          </a:r>
          <a:endParaRPr lang="ar-SA" sz="2700" kern="1200" dirty="0"/>
        </a:p>
      </dsp:txBody>
      <dsp:txXfrm>
        <a:off x="4514518" y="732696"/>
        <a:ext cx="1556412" cy="754725"/>
      </dsp:txXfrm>
    </dsp:sp>
    <dsp:sp modelId="{4F5B5C33-34A7-4EE1-BCC3-9AF2EFF0B16C}">
      <dsp:nvSpPr>
        <dsp:cNvPr id="0" name=""/>
        <dsp:cNvSpPr/>
      </dsp:nvSpPr>
      <dsp:spPr>
        <a:xfrm rot="2142401">
          <a:off x="3775450" y="1783760"/>
          <a:ext cx="789824" cy="35507"/>
        </a:xfrm>
        <a:custGeom>
          <a:avLst/>
          <a:gdLst/>
          <a:ahLst/>
          <a:cxnLst/>
          <a:rect l="0" t="0" r="0" b="0"/>
          <a:pathLst>
            <a:path>
              <a:moveTo>
                <a:pt x="0" y="17753"/>
              </a:moveTo>
              <a:lnTo>
                <a:pt x="789824" y="17753"/>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150616" y="1781769"/>
        <a:ext cx="39491" cy="39491"/>
      </dsp:txXfrm>
    </dsp:sp>
    <dsp:sp modelId="{C61CC420-19CE-4B9A-8A02-014460B8EC6C}">
      <dsp:nvSpPr>
        <dsp:cNvPr id="0" name=""/>
        <dsp:cNvSpPr/>
      </dsp:nvSpPr>
      <dsp:spPr>
        <a:xfrm>
          <a:off x="4491037" y="1631156"/>
          <a:ext cx="1603374" cy="80168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العمالقة</a:t>
          </a:r>
          <a:endParaRPr lang="ar-SA" sz="2700" kern="1200" dirty="0"/>
        </a:p>
      </dsp:txBody>
      <dsp:txXfrm>
        <a:off x="4514518" y="1654637"/>
        <a:ext cx="1556412" cy="754725"/>
      </dsp:txXfrm>
    </dsp:sp>
    <dsp:sp modelId="{0C876986-5524-44B5-B4CB-41046FA620C5}">
      <dsp:nvSpPr>
        <dsp:cNvPr id="0" name=""/>
        <dsp:cNvSpPr/>
      </dsp:nvSpPr>
      <dsp:spPr>
        <a:xfrm rot="2829178">
          <a:off x="1454086" y="2590458"/>
          <a:ext cx="943101" cy="35507"/>
        </a:xfrm>
        <a:custGeom>
          <a:avLst/>
          <a:gdLst/>
          <a:ahLst/>
          <a:cxnLst/>
          <a:rect l="0" t="0" r="0" b="0"/>
          <a:pathLst>
            <a:path>
              <a:moveTo>
                <a:pt x="0" y="17753"/>
              </a:moveTo>
              <a:lnTo>
                <a:pt x="943101" y="17753"/>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1902059" y="2584635"/>
        <a:ext cx="47155" cy="47155"/>
      </dsp:txXfrm>
    </dsp:sp>
    <dsp:sp modelId="{8BEFD4B7-B6E3-4B98-9224-134E639D64E9}">
      <dsp:nvSpPr>
        <dsp:cNvPr id="0" name=""/>
        <dsp:cNvSpPr/>
      </dsp:nvSpPr>
      <dsp:spPr>
        <a:xfrm>
          <a:off x="2246312" y="2553096"/>
          <a:ext cx="1603374" cy="80168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ثمود</a:t>
          </a:r>
          <a:endParaRPr lang="ar-SA" sz="2700" kern="1200" dirty="0"/>
        </a:p>
      </dsp:txBody>
      <dsp:txXfrm>
        <a:off x="2269793" y="2576577"/>
        <a:ext cx="1556412" cy="754725"/>
      </dsp:txXfrm>
    </dsp:sp>
    <dsp:sp modelId="{AEA18634-CC8F-4477-BF36-1524452DA8D3}">
      <dsp:nvSpPr>
        <dsp:cNvPr id="0" name=""/>
        <dsp:cNvSpPr/>
      </dsp:nvSpPr>
      <dsp:spPr>
        <a:xfrm>
          <a:off x="3849687" y="2936186"/>
          <a:ext cx="641350" cy="35507"/>
        </a:xfrm>
        <a:custGeom>
          <a:avLst/>
          <a:gdLst/>
          <a:ahLst/>
          <a:cxnLst/>
          <a:rect l="0" t="0" r="0" b="0"/>
          <a:pathLst>
            <a:path>
              <a:moveTo>
                <a:pt x="0" y="17753"/>
              </a:moveTo>
              <a:lnTo>
                <a:pt x="641350" y="17753"/>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154328" y="2937906"/>
        <a:ext cx="32067" cy="32067"/>
      </dsp:txXfrm>
    </dsp:sp>
    <dsp:sp modelId="{7AB53C6F-D77A-43F8-A9E9-398043A24A80}">
      <dsp:nvSpPr>
        <dsp:cNvPr id="0" name=""/>
        <dsp:cNvSpPr/>
      </dsp:nvSpPr>
      <dsp:spPr>
        <a:xfrm>
          <a:off x="4491037" y="2553096"/>
          <a:ext cx="1603374" cy="80168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t>اسماعيل</a:t>
          </a:r>
          <a:endParaRPr lang="ar-SA" sz="2700" kern="1200" dirty="0"/>
        </a:p>
      </dsp:txBody>
      <dsp:txXfrm>
        <a:off x="4514518" y="2576577"/>
        <a:ext cx="1556412" cy="7547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14/03/37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14/03/37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14/03/37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14/03/37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style>
          <a:lnRef idx="1">
            <a:schemeClr val="accent3"/>
          </a:lnRef>
          <a:fillRef idx="2">
            <a:schemeClr val="accent3"/>
          </a:fillRef>
          <a:effectRef idx="1">
            <a:schemeClr val="accent3"/>
          </a:effectRef>
          <a:fontRef idx="minor">
            <a:schemeClr val="dk1"/>
          </a:fontRef>
        </p:style>
        <p:txBody>
          <a:bodyPr/>
          <a:lstStyle/>
          <a:p>
            <a:r>
              <a:rPr lang="ar-SA" dirty="0" smtClean="0">
                <a:cs typeface="Akhbar MT" pitchFamily="2" charset="-78"/>
              </a:rPr>
              <a:t>لفظة العرب مدلولها وتطورها التاريخي</a:t>
            </a:r>
            <a:endParaRPr lang="ar-SA" dirty="0">
              <a:cs typeface="Akhbar MT" pitchFamily="2" charset="-78"/>
            </a:endParaRPr>
          </a:p>
        </p:txBody>
      </p:sp>
    </p:spTree>
    <p:extLst>
      <p:ext uri="{BB962C8B-B14F-4D97-AF65-F5344CB8AC3E}">
        <p14:creationId xmlns:p14="http://schemas.microsoft.com/office/powerpoint/2010/main" val="1137645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624873" y="548680"/>
            <a:ext cx="8229600" cy="576064"/>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smtClean="0">
                <a:cs typeface="Akhbar MT" pitchFamily="2" charset="-78"/>
              </a:rPr>
              <a:t>تضاربت فيها آراء المفسرين، ولم يتفقوا على رأي واحد بشأنها.</a:t>
            </a:r>
          </a:p>
          <a:p>
            <a:pPr marL="0" indent="0">
              <a:lnSpc>
                <a:spcPct val="120000"/>
              </a:lnSpc>
              <a:buNone/>
            </a:pPr>
            <a:endParaRPr lang="ar-SA" sz="3800" dirty="0" smtClean="0">
              <a:cs typeface="Akhbar MT" pitchFamily="2" charset="-78"/>
            </a:endParaRPr>
          </a:p>
        </p:txBody>
      </p:sp>
      <p:sp>
        <p:nvSpPr>
          <p:cNvPr id="6" name="عنصر نائب للمحتوى 2"/>
          <p:cNvSpPr txBox="1">
            <a:spLocks/>
          </p:cNvSpPr>
          <p:nvPr/>
        </p:nvSpPr>
        <p:spPr>
          <a:xfrm>
            <a:off x="624873" y="1404004"/>
            <a:ext cx="8229600" cy="576064"/>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smtClean="0">
                <a:cs typeface="Akhbar MT" pitchFamily="2" charset="-78"/>
              </a:rPr>
              <a:t>ما </a:t>
            </a:r>
            <a:r>
              <a:rPr lang="ar-SA" sz="2400" dirty="0">
                <a:cs typeface="Akhbar MT" pitchFamily="2" charset="-78"/>
              </a:rPr>
              <a:t>هي المادة التي اشتقت منها كلمة عربي</a:t>
            </a:r>
            <a:r>
              <a:rPr lang="ar-SA" sz="2400" dirty="0" smtClean="0">
                <a:cs typeface="Akhbar MT" pitchFamily="2" charset="-78"/>
              </a:rPr>
              <a:t>؟ </a:t>
            </a:r>
            <a:endParaRPr lang="ar-SA" sz="2400" dirty="0">
              <a:cs typeface="Akhbar MT" pitchFamily="2" charset="-78"/>
            </a:endParaRPr>
          </a:p>
          <a:p>
            <a:pPr marL="0" indent="0">
              <a:lnSpc>
                <a:spcPct val="120000"/>
              </a:lnSpc>
              <a:buNone/>
            </a:pPr>
            <a:endParaRPr lang="ar-SA" sz="2400" dirty="0" smtClean="0">
              <a:cs typeface="Akhbar MT" pitchFamily="2" charset="-78"/>
            </a:endParaRPr>
          </a:p>
        </p:txBody>
      </p:sp>
      <p:sp>
        <p:nvSpPr>
          <p:cNvPr id="7" name="عنصر نائب للمحتوى 2"/>
          <p:cNvSpPr txBox="1">
            <a:spLocks/>
          </p:cNvSpPr>
          <p:nvPr/>
        </p:nvSpPr>
        <p:spPr>
          <a:xfrm>
            <a:off x="624873" y="2132856"/>
            <a:ext cx="8229600" cy="576064"/>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a:cs typeface="Akhbar MT" pitchFamily="2" charset="-78"/>
              </a:rPr>
              <a:t>ما هو أقدم ذكر لها؟ وهل سمي سكان بلاد العرب أنفسهم عربًا؟ ومتى كان ذلك؟</a:t>
            </a:r>
            <a:endParaRPr lang="ar-SA" sz="2400" dirty="0" smtClean="0">
              <a:cs typeface="Akhbar MT" pitchFamily="2" charset="-78"/>
            </a:endParaRPr>
          </a:p>
        </p:txBody>
      </p:sp>
      <p:sp>
        <p:nvSpPr>
          <p:cNvPr id="9" name="عنصر نائب للمحتوى 2"/>
          <p:cNvSpPr txBox="1">
            <a:spLocks/>
          </p:cNvSpPr>
          <p:nvPr/>
        </p:nvSpPr>
        <p:spPr>
          <a:xfrm>
            <a:off x="624873" y="2996952"/>
            <a:ext cx="8229600" cy="1368152"/>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smtClean="0">
                <a:cs typeface="Akhbar MT" pitchFamily="2" charset="-78"/>
              </a:rPr>
              <a:t> </a:t>
            </a:r>
            <a:r>
              <a:rPr lang="ar-SA" sz="2000" dirty="0" err="1" smtClean="0">
                <a:cs typeface="Akhbar MT" pitchFamily="2" charset="-78"/>
              </a:rPr>
              <a:t>عللي:ذهب</a:t>
            </a:r>
            <a:r>
              <a:rPr lang="ar-SA" sz="2000" dirty="0" smtClean="0">
                <a:cs typeface="Akhbar MT" pitchFamily="2" charset="-78"/>
              </a:rPr>
              <a:t> </a:t>
            </a:r>
            <a:r>
              <a:rPr lang="ar-SA" sz="2000" dirty="0">
                <a:cs typeface="Akhbar MT" pitchFamily="2" charset="-78"/>
              </a:rPr>
              <a:t>فريق إلى أن "يعرب بن قحطان" كان أول من أعرب في لسانه، وتكلم بهذا اللسان </a:t>
            </a:r>
            <a:r>
              <a:rPr lang="ar-SA" sz="2000" dirty="0" smtClean="0">
                <a:cs typeface="Akhbar MT" pitchFamily="2" charset="-78"/>
              </a:rPr>
              <a:t>العربي؟</a:t>
            </a:r>
          </a:p>
          <a:p>
            <a:pPr marL="0" indent="0">
              <a:lnSpc>
                <a:spcPct val="120000"/>
              </a:lnSpc>
              <a:buNone/>
            </a:pPr>
            <a:r>
              <a:rPr lang="ar-SA" sz="2000" dirty="0" smtClean="0">
                <a:cs typeface="Akhbar MT" pitchFamily="2" charset="-78"/>
              </a:rPr>
              <a:t>لأنه </a:t>
            </a:r>
            <a:r>
              <a:rPr lang="ar-SA" sz="2000" dirty="0">
                <a:cs typeface="Akhbar MT" pitchFamily="2" charset="-78"/>
              </a:rPr>
              <a:t>"أول من سجع في العربية الواسعة، ونطق </a:t>
            </a:r>
            <a:r>
              <a:rPr lang="ar-SA" sz="2000" dirty="0" err="1">
                <a:cs typeface="Akhbar MT" pitchFamily="2" charset="-78"/>
              </a:rPr>
              <a:t>بأفصحها</a:t>
            </a:r>
            <a:r>
              <a:rPr lang="ar-SA" sz="2000" dirty="0">
                <a:cs typeface="Akhbar MT" pitchFamily="2" charset="-78"/>
              </a:rPr>
              <a:t> وأبلغها وأوجزها، والعربية منسوبة إليه مشتقة من اسمه"، ولكنهم في نفس الوقت يجعلون العربية لسان أهل </a:t>
            </a:r>
            <a:r>
              <a:rPr lang="ar-SA" sz="2000" dirty="0" smtClean="0">
                <a:cs typeface="Akhbar MT" pitchFamily="2" charset="-78"/>
              </a:rPr>
              <a:t>.</a:t>
            </a:r>
            <a:endParaRPr lang="ar-SA" sz="2000" dirty="0">
              <a:cs typeface="Akhbar MT" pitchFamily="2" charset="-78"/>
            </a:endParaRPr>
          </a:p>
        </p:txBody>
      </p:sp>
      <p:sp>
        <p:nvSpPr>
          <p:cNvPr id="10" name="عنصر نائب للمحتوى 2"/>
          <p:cNvSpPr txBox="1">
            <a:spLocks/>
          </p:cNvSpPr>
          <p:nvPr/>
        </p:nvSpPr>
        <p:spPr>
          <a:xfrm>
            <a:off x="626571" y="4653136"/>
            <a:ext cx="8229600" cy="576064"/>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smtClean="0">
                <a:cs typeface="Akhbar MT" pitchFamily="2" charset="-78"/>
              </a:rPr>
              <a:t>انها لسان اهل الجنة ولسان ادم  قبل ان ينحرف الى السريانية؟</a:t>
            </a:r>
            <a:endParaRPr lang="ar-SA" sz="2400" dirty="0">
              <a:cs typeface="Akhbar MT" pitchFamily="2" charset="-78"/>
            </a:endParaRPr>
          </a:p>
        </p:txBody>
      </p:sp>
      <p:sp>
        <p:nvSpPr>
          <p:cNvPr id="11" name="عنصر نائب للمحتوى 2"/>
          <p:cNvSpPr txBox="1">
            <a:spLocks/>
          </p:cNvSpPr>
          <p:nvPr/>
        </p:nvSpPr>
        <p:spPr>
          <a:xfrm>
            <a:off x="599365" y="5517232"/>
            <a:ext cx="8229600" cy="576064"/>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2400" dirty="0">
                <a:cs typeface="Akhbar MT" pitchFamily="2" charset="-78"/>
              </a:rPr>
              <a:t>أنهم يجعلون "يعرب بن قحطان" هذا، إنما يرجع إلى مبدأ </a:t>
            </a:r>
            <a:r>
              <a:rPr lang="ar-SA" sz="2400" dirty="0" smtClean="0">
                <a:cs typeface="Akhbar MT" pitchFamily="2" charset="-78"/>
              </a:rPr>
              <a:t>الخليقة.</a:t>
            </a:r>
            <a:endParaRPr lang="ar-SA" sz="2400" dirty="0">
              <a:cs typeface="Akhbar MT" pitchFamily="2" charset="-78"/>
            </a:endParaRPr>
          </a:p>
        </p:txBody>
      </p:sp>
    </p:spTree>
    <p:extLst>
      <p:ext uri="{BB962C8B-B14F-4D97-AF65-F5344CB8AC3E}">
        <p14:creationId xmlns:p14="http://schemas.microsoft.com/office/powerpoint/2010/main" val="373502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622245" y="583534"/>
            <a:ext cx="8229600" cy="1117274"/>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ormAutofit fontScale="5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3800" dirty="0" smtClean="0">
                <a:cs typeface="Akhbar MT" pitchFamily="2" charset="-78"/>
              </a:rPr>
              <a:t>ان هؤلاء </a:t>
            </a:r>
            <a:r>
              <a:rPr lang="ar-SA" sz="3800" dirty="0">
                <a:cs typeface="Akhbar MT" pitchFamily="2" charset="-78"/>
              </a:rPr>
              <a:t>الذين ينادون بقحطانية اللغة العربية، إنما يجهدون أنفسهم ليأتوا بالغث والسمين من الروايات لإثبات صحة ما يذهبون إليه، من أن القحطانيين هم أصل العرب، وأن لسانهم هو لسان العرب الأول، ومنهم تعلم العدنانيون </a:t>
            </a:r>
            <a:r>
              <a:rPr lang="ar-SA" sz="3800" dirty="0" smtClean="0">
                <a:cs typeface="Akhbar MT" pitchFamily="2" charset="-78"/>
              </a:rPr>
              <a:t>العربية.</a:t>
            </a:r>
          </a:p>
        </p:txBody>
      </p:sp>
      <p:sp>
        <p:nvSpPr>
          <p:cNvPr id="8" name="عنصر نائب للمحتوى 2"/>
          <p:cNvSpPr txBox="1">
            <a:spLocks/>
          </p:cNvSpPr>
          <p:nvPr/>
        </p:nvSpPr>
        <p:spPr>
          <a:xfrm>
            <a:off x="622245" y="1916832"/>
            <a:ext cx="8229600" cy="288032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ormAutofit fontScale="5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ar-SA" sz="3800" dirty="0">
                <a:cs typeface="Akhbar MT" pitchFamily="2" charset="-78"/>
              </a:rPr>
              <a:t>ذهب البعض منهم إلى أن يكون دليله القاطع على صحة ما ذهب إليه أبياتا من شعر "حسان بن ثابت</a:t>
            </a:r>
            <a:r>
              <a:rPr lang="ar-SA" sz="3800" dirty="0" smtClean="0">
                <a:cs typeface="Akhbar MT" pitchFamily="2" charset="-78"/>
              </a:rPr>
              <a:t>"، </a:t>
            </a:r>
            <a:r>
              <a:rPr lang="ar-SA" sz="3800" dirty="0">
                <a:cs typeface="Akhbar MT" pitchFamily="2" charset="-78"/>
              </a:rPr>
              <a:t>وتجاهل أصحاب هذا الاتجاه أن شعر حسان هذا جدّ متأخر، بحيث لا يمكن أن يكون دليلنا على أول من نطق بالعربية، فضلا عن أن الصحابي الجليل قحطاني، ومن ثم فربما كان متعصبًا لقومه في شعره. هذا، ويبدو أن فريقًا من أصحاب هذا الاتجاه قد تنبهوا إلى ذلك، ومن ثم فقد نسبوا إلى "يعرب" نفسه شعرًا عربيًّا فصيحًا، يقول فيه:</a:t>
            </a:r>
            <a:br>
              <a:rPr lang="ar-SA" sz="3800" dirty="0">
                <a:cs typeface="Akhbar MT" pitchFamily="2" charset="-78"/>
              </a:rPr>
            </a:br>
            <a:r>
              <a:rPr lang="ar-SA" sz="3800" dirty="0">
                <a:cs typeface="Akhbar MT" pitchFamily="2" charset="-78"/>
              </a:rPr>
              <a:t>أنا ابن قحطان الهمام الأفضل ... وذو البيان واللسان الأسهل</a:t>
            </a:r>
            <a:br>
              <a:rPr lang="ar-SA" sz="3800" dirty="0">
                <a:cs typeface="Akhbar MT" pitchFamily="2" charset="-78"/>
              </a:rPr>
            </a:br>
            <a:r>
              <a:rPr lang="ar-SA" sz="3800" dirty="0">
                <a:cs typeface="Akhbar MT" pitchFamily="2" charset="-78"/>
              </a:rPr>
              <a:t>نفرت والأمة في تبلبل ... نحو يمين الشمس في تمهل</a:t>
            </a:r>
            <a:br>
              <a:rPr lang="ar-SA" sz="3800" dirty="0">
                <a:cs typeface="Akhbar MT" pitchFamily="2" charset="-78"/>
              </a:rPr>
            </a:br>
            <a:r>
              <a:rPr lang="ar-SA" sz="3800" dirty="0">
                <a:cs typeface="Akhbar MT" pitchFamily="2" charset="-78"/>
              </a:rPr>
              <a:t>وكنت منهم ذا الرعيل </a:t>
            </a:r>
            <a:r>
              <a:rPr lang="ar-SA" sz="3800" dirty="0" smtClean="0">
                <a:cs typeface="Akhbar MT" pitchFamily="2" charset="-78"/>
              </a:rPr>
              <a:t>الأول</a:t>
            </a:r>
          </a:p>
          <a:p>
            <a:pPr marL="0" indent="0">
              <a:lnSpc>
                <a:spcPct val="120000"/>
              </a:lnSpc>
              <a:buNone/>
            </a:pPr>
            <a:r>
              <a:rPr lang="ar-SA" sz="2400" b="1" dirty="0"/>
              <a:t>هذا شعر منحول، ما في ذلك من </a:t>
            </a:r>
            <a:r>
              <a:rPr lang="ar-SA" sz="2400" b="1" dirty="0" smtClean="0"/>
              <a:t>ريب.</a:t>
            </a:r>
            <a:endParaRPr lang="ar-SA" sz="3800" dirty="0">
              <a:cs typeface="Akhbar MT" pitchFamily="2" charset="-78"/>
            </a:endParaRPr>
          </a:p>
        </p:txBody>
      </p:sp>
    </p:spTree>
    <p:extLst>
      <p:ext uri="{BB962C8B-B14F-4D97-AF65-F5344CB8AC3E}">
        <p14:creationId xmlns:p14="http://schemas.microsoft.com/office/powerpoint/2010/main" val="3888167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89444" y="111663"/>
            <a:ext cx="9036496" cy="6624736"/>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ormAutofit fontScale="9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0">
              <a:lnSpc>
                <a:spcPct val="120000"/>
              </a:lnSpc>
              <a:buNone/>
            </a:pPr>
            <a:r>
              <a:rPr lang="ar-SA" sz="1800" b="1" u="sng" dirty="0" smtClean="0">
                <a:cs typeface="Akhbar MT" pitchFamily="2" charset="-78"/>
              </a:rPr>
              <a:t>الاسباب التي دعت مجموعة من </a:t>
            </a:r>
            <a:r>
              <a:rPr lang="ar-SA" sz="1800" b="1" u="sng" dirty="0" err="1" smtClean="0">
                <a:cs typeface="Akhbar MT" pitchFamily="2" charset="-78"/>
              </a:rPr>
              <a:t>المورخين</a:t>
            </a:r>
            <a:r>
              <a:rPr lang="ar-SA" sz="1800" b="1" u="sng" dirty="0" smtClean="0">
                <a:cs typeface="Akhbar MT" pitchFamily="2" charset="-78"/>
              </a:rPr>
              <a:t> بالجزم بان يعرب بن قحطان اول من تكلم العربية</a:t>
            </a:r>
            <a:r>
              <a:rPr lang="ar-SA" sz="1800" dirty="0" smtClean="0">
                <a:cs typeface="Akhbar MT" pitchFamily="2" charset="-78"/>
              </a:rPr>
              <a:t>:</a:t>
            </a:r>
          </a:p>
          <a:p>
            <a:pPr marL="0" indent="0" rtl="0">
              <a:lnSpc>
                <a:spcPct val="120000"/>
              </a:lnSpc>
              <a:buNone/>
            </a:pPr>
            <a:r>
              <a:rPr lang="ar-SA" sz="1800" dirty="0" smtClean="0">
                <a:cs typeface="Akhbar MT" pitchFamily="2" charset="-78"/>
              </a:rPr>
              <a:t>اولا:</a:t>
            </a:r>
            <a:r>
              <a:rPr lang="ar-SA" sz="1800" dirty="0">
                <a:cs typeface="Akhbar MT" pitchFamily="2" charset="-78"/>
              </a:rPr>
              <a:t> لم يخطر ببال هؤلاء المنادين بقحطانية اللغة العربية، أن سكان اليمن قبل الإسلام إنما كانوا ينطقون </a:t>
            </a:r>
            <a:r>
              <a:rPr lang="ar-SA" sz="1800" dirty="0" err="1">
                <a:cs typeface="Akhbar MT" pitchFamily="2" charset="-78"/>
              </a:rPr>
              <a:t>بلجهات</a:t>
            </a:r>
            <a:r>
              <a:rPr lang="ar-SA" sz="1800" dirty="0">
                <a:cs typeface="Akhbar MT" pitchFamily="2" charset="-78"/>
              </a:rPr>
              <a:t> تختلف عن لهجة القرآن </a:t>
            </a:r>
            <a:r>
              <a:rPr lang="ar-SA" sz="1800" dirty="0" smtClean="0">
                <a:cs typeface="Akhbar MT" pitchFamily="2" charset="-78"/>
              </a:rPr>
              <a:t>الكريم.</a:t>
            </a:r>
          </a:p>
          <a:p>
            <a:pPr marL="0" indent="0" rtl="0">
              <a:lnSpc>
                <a:spcPct val="120000"/>
              </a:lnSpc>
              <a:buNone/>
            </a:pPr>
            <a:r>
              <a:rPr lang="ar-SA" sz="1800" dirty="0" smtClean="0">
                <a:cs typeface="Akhbar MT" pitchFamily="2" charset="-78"/>
              </a:rPr>
              <a:t>ثانيا:</a:t>
            </a:r>
            <a:r>
              <a:rPr lang="ar-SA" sz="1800" dirty="0">
                <a:cs typeface="Akhbar MT" pitchFamily="2" charset="-78"/>
              </a:rPr>
              <a:t> أن من يأتي بعدهم قد يكشف سر "المسند" -الخط الذي كان الناس يكتبون به في جنوب شبه الجزيرة العربية- ومن ثم يمكن قراءة نصوصه والتعرف على </a:t>
            </a:r>
            <a:r>
              <a:rPr lang="ar-SA" sz="1800" dirty="0" smtClean="0">
                <a:cs typeface="Akhbar MT" pitchFamily="2" charset="-78"/>
              </a:rPr>
              <a:t>لغته.</a:t>
            </a:r>
          </a:p>
          <a:p>
            <a:pPr marL="0" indent="0" rtl="0">
              <a:lnSpc>
                <a:spcPct val="120000"/>
              </a:lnSpc>
              <a:buNone/>
            </a:pPr>
            <a:r>
              <a:rPr lang="ar-SA" sz="1800" dirty="0" smtClean="0">
                <a:cs typeface="Akhbar MT" pitchFamily="2" charset="-78"/>
              </a:rPr>
              <a:t>ثالثا:</a:t>
            </a:r>
            <a:r>
              <a:rPr lang="ar-SA" sz="1800" dirty="0">
                <a:cs typeface="Akhbar MT" pitchFamily="2" charset="-78"/>
              </a:rPr>
              <a:t> </a:t>
            </a:r>
            <a:r>
              <a:rPr lang="ar-SA" sz="1800" dirty="0" smtClean="0">
                <a:cs typeface="Akhbar MT" pitchFamily="2" charset="-78"/>
              </a:rPr>
              <a:t>أن </a:t>
            </a:r>
            <a:r>
              <a:rPr lang="ar-SA" sz="1800" dirty="0">
                <a:cs typeface="Akhbar MT" pitchFamily="2" charset="-78"/>
              </a:rPr>
              <a:t>عربيته إنما هي عربية تختلف عن هذه العربية التي ندون </a:t>
            </a:r>
            <a:r>
              <a:rPr lang="ar-SA" sz="1800" dirty="0" smtClean="0">
                <a:cs typeface="Akhbar MT" pitchFamily="2" charset="-78"/>
              </a:rPr>
              <a:t>بها</a:t>
            </a:r>
          </a:p>
          <a:p>
            <a:pPr marL="0" indent="0" rtl="0">
              <a:lnSpc>
                <a:spcPct val="120000"/>
              </a:lnSpc>
              <a:buNone/>
            </a:pPr>
            <a:endParaRPr lang="ar-SA" sz="1800" dirty="0" smtClean="0">
              <a:cs typeface="Akhbar MT" pitchFamily="2" charset="-78"/>
            </a:endParaRPr>
          </a:p>
          <a:p>
            <a:pPr marL="0" indent="0" rtl="0">
              <a:lnSpc>
                <a:spcPct val="120000"/>
              </a:lnSpc>
              <a:buNone/>
            </a:pPr>
            <a:r>
              <a:rPr lang="ar-SA" sz="1800" dirty="0" smtClean="0">
                <a:cs typeface="Akhbar MT" pitchFamily="2" charset="-78"/>
              </a:rPr>
              <a:t>رابعا: ذهب </a:t>
            </a:r>
            <a:r>
              <a:rPr lang="ar-SA" sz="1800" dirty="0">
                <a:cs typeface="Akhbar MT" pitchFamily="2" charset="-78"/>
              </a:rPr>
              <a:t>الأمر بعلماء العربية في الإسلام إلى إخراج الحميرية واللهجات العربية الأخرى في جنوب شبه الجزيرة العربية من اللغة العربية، وقصر العربية على العربية التي نزل بها القرآن الكريم، وعلى ما تفرع منها من </a:t>
            </a:r>
            <a:r>
              <a:rPr lang="ar-SA" sz="1800" dirty="0" smtClean="0">
                <a:cs typeface="Akhbar MT" pitchFamily="2" charset="-78"/>
              </a:rPr>
              <a:t>لهجات.</a:t>
            </a:r>
          </a:p>
          <a:p>
            <a:pPr marL="0" indent="0" rtl="0">
              <a:lnSpc>
                <a:spcPct val="120000"/>
              </a:lnSpc>
              <a:buNone/>
            </a:pPr>
            <a:endParaRPr lang="ar-SA" sz="1800" dirty="0" smtClean="0">
              <a:cs typeface="Akhbar MT" pitchFamily="2" charset="-78"/>
            </a:endParaRPr>
          </a:p>
          <a:p>
            <a:pPr marL="0" indent="0" rtl="0">
              <a:lnSpc>
                <a:spcPct val="120000"/>
              </a:lnSpc>
              <a:buNone/>
            </a:pPr>
            <a:r>
              <a:rPr lang="ar-SA" sz="1800" dirty="0" smtClean="0">
                <a:cs typeface="Akhbar MT" pitchFamily="2" charset="-78"/>
              </a:rPr>
              <a:t>خامسا : يروي </a:t>
            </a:r>
            <a:r>
              <a:rPr lang="ar-SA" sz="1800" dirty="0">
                <a:cs typeface="Akhbar MT" pitchFamily="2" charset="-78"/>
              </a:rPr>
              <a:t>"الجمحي" أن أحد علماء العربية سئل عن لسان حمير، فقال: ما لسان حمير وأقاصي اليمن بلساننا ولا عربيتهم بعربيتنا3، وإن كان دون شك أن هذا هو رأي العدنانيين في القحطانيين</a:t>
            </a:r>
            <a:r>
              <a:rPr lang="ar-SA" sz="1800" dirty="0" smtClean="0">
                <a:cs typeface="Akhbar MT" pitchFamily="2" charset="-78"/>
              </a:rPr>
              <a:t>.</a:t>
            </a:r>
          </a:p>
          <a:p>
            <a:pPr marL="0" indent="0" rtl="0">
              <a:lnSpc>
                <a:spcPct val="120000"/>
              </a:lnSpc>
              <a:buNone/>
            </a:pPr>
            <a:endParaRPr lang="ar-SA" sz="1800" dirty="0" smtClean="0">
              <a:cs typeface="Akhbar MT" pitchFamily="2" charset="-78"/>
            </a:endParaRPr>
          </a:p>
          <a:p>
            <a:pPr marL="0" indent="0" rtl="0">
              <a:lnSpc>
                <a:spcPct val="120000"/>
              </a:lnSpc>
              <a:buNone/>
            </a:pPr>
            <a:r>
              <a:rPr lang="ar-SA" sz="1800" dirty="0" err="1" smtClean="0">
                <a:cs typeface="Akhbar MT" pitchFamily="2" charset="-78"/>
              </a:rPr>
              <a:t>سادسا:أن</a:t>
            </a:r>
            <a:r>
              <a:rPr lang="ar-SA" sz="1800" dirty="0" smtClean="0">
                <a:cs typeface="Akhbar MT" pitchFamily="2" charset="-78"/>
              </a:rPr>
              <a:t> </a:t>
            </a:r>
            <a:r>
              <a:rPr lang="ar-SA" sz="1800" dirty="0">
                <a:cs typeface="Akhbar MT" pitchFamily="2" charset="-78"/>
              </a:rPr>
              <a:t>القائلين بأن "يعرب بن قحطان" هو جد العربية وموجدها عاجزون عن التوفيق بين رأيهم هذا، وبين رأيهم في أن العربية قديمة قدم العالم، وأنها لغة آدم في </a:t>
            </a:r>
            <a:r>
              <a:rPr lang="ar-SA" sz="1800" dirty="0" smtClean="0">
                <a:cs typeface="Akhbar MT" pitchFamily="2" charset="-78"/>
              </a:rPr>
              <a:t>الجنة.</a:t>
            </a:r>
          </a:p>
          <a:p>
            <a:pPr marL="0" indent="0" rtl="0">
              <a:lnSpc>
                <a:spcPct val="120000"/>
              </a:lnSpc>
              <a:buNone/>
            </a:pPr>
            <a:r>
              <a:rPr lang="ar-SA" sz="1800" dirty="0" smtClean="0">
                <a:cs typeface="Akhbar MT" pitchFamily="2" charset="-78"/>
              </a:rPr>
              <a:t>سابعا: </a:t>
            </a:r>
            <a:r>
              <a:rPr lang="ar-SA" sz="1800" dirty="0">
                <a:cs typeface="Akhbar MT" pitchFamily="2" charset="-78"/>
              </a:rPr>
              <a:t>هم عاجزون </a:t>
            </a:r>
            <a:r>
              <a:rPr lang="ar-SA" sz="1800" dirty="0" smtClean="0">
                <a:cs typeface="Akhbar MT" pitchFamily="2" charset="-78"/>
              </a:rPr>
              <a:t>عن </a:t>
            </a:r>
            <a:r>
              <a:rPr lang="ar-SA" sz="1800" dirty="0">
                <a:cs typeface="Akhbar MT" pitchFamily="2" charset="-78"/>
              </a:rPr>
              <a:t>بيان كيف كان لسان أجداد "يعرب"؟ وكيف اهتدى إلى استنباطه لهذه اللغة العربية؟، وكيف تمكن وحده من إيجادها من غير مؤازر ولا معين؟ إلى غير ذلك من أسئلة لم يفطن إليها أهل الأخبار في ذلك </a:t>
            </a:r>
            <a:r>
              <a:rPr lang="ar-SA" sz="1800" dirty="0" smtClean="0">
                <a:cs typeface="Akhbar MT" pitchFamily="2" charset="-78"/>
              </a:rPr>
              <a:t>الزمن.</a:t>
            </a:r>
          </a:p>
          <a:p>
            <a:pPr marL="0" indent="0" rtl="0">
              <a:lnSpc>
                <a:spcPct val="120000"/>
              </a:lnSpc>
              <a:buNone/>
            </a:pPr>
            <a:endParaRPr lang="ar-SA" sz="1800" dirty="0" smtClean="0">
              <a:cs typeface="Akhbar MT" pitchFamily="2" charset="-78"/>
            </a:endParaRPr>
          </a:p>
          <a:p>
            <a:pPr marL="0" indent="0" rtl="0">
              <a:lnSpc>
                <a:spcPct val="120000"/>
              </a:lnSpc>
              <a:buNone/>
            </a:pPr>
            <a:r>
              <a:rPr lang="ar-SA" sz="1800" dirty="0" err="1" smtClean="0">
                <a:cs typeface="Akhbar MT" pitchFamily="2" charset="-78"/>
              </a:rPr>
              <a:t>ثامنا:أن</a:t>
            </a:r>
            <a:r>
              <a:rPr lang="ar-SA" sz="1800" dirty="0" smtClean="0">
                <a:cs typeface="Akhbar MT" pitchFamily="2" charset="-78"/>
              </a:rPr>
              <a:t> </a:t>
            </a:r>
            <a:r>
              <a:rPr lang="ar-SA" sz="1800" dirty="0">
                <a:cs typeface="Akhbar MT" pitchFamily="2" charset="-78"/>
              </a:rPr>
              <a:t>هناك من حاول أن يقدم تفسيرًا أسطوريًّا ذهب فيه إلى أن عادًا قد انقرضت من اليمن بعد عهد هود عليه </a:t>
            </a:r>
            <a:r>
              <a:rPr lang="ar-SA" sz="1800" dirty="0" smtClean="0">
                <a:cs typeface="Akhbar MT" pitchFamily="2" charset="-78"/>
              </a:rPr>
              <a:t>السلام </a:t>
            </a:r>
            <a:r>
              <a:rPr lang="ar-SA" sz="1800" dirty="0">
                <a:cs typeface="Akhbar MT" pitchFamily="2" charset="-78"/>
              </a:rPr>
              <a:t>فأرسل النمرود ابن عمه قحطان أو ولده </a:t>
            </a:r>
            <a:endParaRPr lang="en-US" sz="1800" dirty="0" smtClean="0">
              <a:cs typeface="Akhbar MT" pitchFamily="2" charset="-78"/>
            </a:endParaRPr>
          </a:p>
          <a:p>
            <a:pPr marL="0" indent="0" rtl="0">
              <a:lnSpc>
                <a:spcPct val="120000"/>
              </a:lnSpc>
              <a:buNone/>
            </a:pPr>
            <a:r>
              <a:rPr lang="ar-SA" sz="1800" dirty="0" smtClean="0">
                <a:cs typeface="Akhbar MT" pitchFamily="2" charset="-78"/>
              </a:rPr>
              <a:t>يعرب </a:t>
            </a:r>
            <a:r>
              <a:rPr lang="ar-SA" sz="1800" dirty="0">
                <a:cs typeface="Akhbar MT" pitchFamily="2" charset="-78"/>
              </a:rPr>
              <a:t>ليسكنها، وحين وصل الأخير إلى اليمن لم يجد فيها إلا قليلا </a:t>
            </a:r>
            <a:r>
              <a:rPr lang="ar-SA" sz="1300" dirty="0" err="1" smtClean="0">
                <a:cs typeface="Akhbar MT" pitchFamily="2" charset="-78"/>
              </a:rPr>
              <a:t>ممن</a:t>
            </a:r>
            <a:r>
              <a:rPr lang="ar-SA" sz="1300" dirty="0" err="1"/>
              <a:t>آمن</a:t>
            </a:r>
            <a:r>
              <a:rPr lang="ar-SA" sz="1300" dirty="0"/>
              <a:t> بهود، ولكنهم سرعان ما بادوا</a:t>
            </a:r>
            <a:r>
              <a:rPr lang="ar-SA" sz="1800" dirty="0" smtClean="0">
                <a:cs typeface="Akhbar MT" pitchFamily="2" charset="-78"/>
              </a:rPr>
              <a:t>.</a:t>
            </a:r>
            <a:endParaRPr lang="ar-SA" sz="1800" dirty="0">
              <a:cs typeface="Akhbar MT" pitchFamily="2" charset="-78"/>
            </a:endParaRPr>
          </a:p>
          <a:p>
            <a:pPr marL="0" indent="0">
              <a:lnSpc>
                <a:spcPct val="120000"/>
              </a:lnSpc>
              <a:buNone/>
            </a:pPr>
            <a:r>
              <a:rPr lang="ar-SA" sz="1800" dirty="0"/>
              <a:t/>
            </a:r>
            <a:br>
              <a:rPr lang="ar-SA" sz="1800" dirty="0"/>
            </a:br>
            <a:r>
              <a:rPr lang="ar-SA" sz="1800" dirty="0" smtClean="0"/>
              <a:t>تاسعا: </a:t>
            </a:r>
            <a:r>
              <a:rPr lang="ar-SA" sz="1900" dirty="0">
                <a:cs typeface="Akhbar MT" pitchFamily="2" charset="-78"/>
              </a:rPr>
              <a:t>عربية </a:t>
            </a:r>
            <a:r>
              <a:rPr lang="ar-SA" sz="1900" dirty="0" err="1" smtClean="0">
                <a:cs typeface="Akhbar MT" pitchFamily="2" charset="-78"/>
              </a:rPr>
              <a:t>عنهافضلا</a:t>
            </a:r>
            <a:r>
              <a:rPr lang="ar-SA" sz="1900" dirty="0" smtClean="0">
                <a:cs typeface="Akhbar MT" pitchFamily="2" charset="-78"/>
              </a:rPr>
              <a:t> </a:t>
            </a:r>
            <a:r>
              <a:rPr lang="ar-SA" sz="1900" dirty="0">
                <a:cs typeface="Akhbar MT" pitchFamily="2" charset="-78"/>
              </a:rPr>
              <a:t>عن أن "النمرود" هذا -في رأيهم- هو صاحب إبراهيم عليه السلام. والذي يأتي بعد عصر "هود" بقرون، فيما يزعمون.</a:t>
            </a:r>
            <a:r>
              <a:rPr lang="ar-SA" sz="1900" dirty="0">
                <a:cs typeface="Akhbar MT" pitchFamily="2" charset="-78"/>
              </a:rPr>
              <a:t/>
            </a:r>
            <a:br>
              <a:rPr lang="ar-SA" sz="1900" dirty="0">
                <a:cs typeface="Akhbar MT" pitchFamily="2" charset="-78"/>
              </a:rPr>
            </a:br>
            <a:endParaRPr lang="ar-SA" sz="1900" dirty="0" smtClean="0">
              <a:cs typeface="Akhbar MT" pitchFamily="2" charset="-78"/>
            </a:endParaRPr>
          </a:p>
        </p:txBody>
      </p:sp>
    </p:spTree>
    <p:extLst>
      <p:ext uri="{BB962C8B-B14F-4D97-AF65-F5344CB8AC3E}">
        <p14:creationId xmlns:p14="http://schemas.microsoft.com/office/powerpoint/2010/main" val="1692752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0" y="0"/>
            <a:ext cx="9152841" cy="6858000"/>
          </a:xfrm>
          <a:prstGeom prst="rect">
            <a:avLst/>
          </a:prstGeom>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800" b="1" u="sng" dirty="0" smtClean="0">
                <a:cs typeface="Akhbar MT" pitchFamily="2" charset="-78"/>
              </a:rPr>
              <a:t>اول من نطق بالعربية :</a:t>
            </a:r>
          </a:p>
          <a:p>
            <a:pPr marL="0" indent="0">
              <a:buNone/>
            </a:pPr>
            <a:r>
              <a:rPr lang="ar-SA" sz="1800" dirty="0" smtClean="0">
                <a:cs typeface="Akhbar MT" pitchFamily="2" charset="-78"/>
              </a:rPr>
              <a:t>الفريق الاول: </a:t>
            </a:r>
          </a:p>
          <a:p>
            <a:pPr marL="0" indent="0">
              <a:buNone/>
            </a:pPr>
            <a:r>
              <a:rPr lang="ar-SA" sz="1800" dirty="0" smtClean="0">
                <a:cs typeface="Akhbar MT" pitchFamily="2" charset="-78"/>
              </a:rPr>
              <a:t>ان يعرب بن قحطان اول من انعدال عن </a:t>
            </a:r>
            <a:r>
              <a:rPr lang="ar-SA" sz="1800" dirty="0" err="1" smtClean="0">
                <a:cs typeface="Akhbar MT" pitchFamily="2" charset="-78"/>
              </a:rPr>
              <a:t>السارينيه</a:t>
            </a:r>
            <a:r>
              <a:rPr lang="ar-SA" sz="1800" dirty="0" smtClean="0">
                <a:cs typeface="Akhbar MT" pitchFamily="2" charset="-78"/>
              </a:rPr>
              <a:t> وتكلم بهذا اللسان العربي الفصيح.</a:t>
            </a:r>
          </a:p>
          <a:p>
            <a:pPr marL="0" indent="0">
              <a:buNone/>
            </a:pPr>
            <a:r>
              <a:rPr lang="ar-SA" sz="1800" dirty="0" smtClean="0">
                <a:cs typeface="Akhbar MT" pitchFamily="2" charset="-78"/>
              </a:rPr>
              <a:t>الفريق الثاني:</a:t>
            </a:r>
          </a:p>
          <a:p>
            <a:pPr marL="0" indent="0">
              <a:buNone/>
            </a:pPr>
            <a:r>
              <a:rPr lang="ar-SA" sz="1800" dirty="0" smtClean="0">
                <a:cs typeface="Akhbar MT" pitchFamily="2" charset="-78"/>
              </a:rPr>
              <a:t>ان هودا</a:t>
            </a:r>
            <a:r>
              <a:rPr lang="ar-SA" sz="1800" dirty="0">
                <a:cs typeface="Akhbar MT" pitchFamily="2" charset="-78"/>
              </a:rPr>
              <a:t>، عليه السلام، إنما كان أول من تكلم بالعربية، بينما يزعم آخرون أن أباه هو أو من تكلم </a:t>
            </a:r>
            <a:r>
              <a:rPr lang="ar-SA" sz="1800" dirty="0" smtClean="0">
                <a:cs typeface="Akhbar MT" pitchFamily="2" charset="-78"/>
              </a:rPr>
              <a:t>بها</a:t>
            </a:r>
          </a:p>
          <a:p>
            <a:pPr marL="0" indent="0">
              <a:buNone/>
            </a:pPr>
            <a:r>
              <a:rPr lang="ar-SA" sz="1800" dirty="0" smtClean="0">
                <a:cs typeface="Akhbar MT" pitchFamily="2" charset="-78"/>
              </a:rPr>
              <a:t>فريقًا ثالثًا: </a:t>
            </a:r>
          </a:p>
          <a:p>
            <a:pPr marL="0" indent="0">
              <a:buNone/>
            </a:pPr>
            <a:r>
              <a:rPr lang="ar-SA" sz="1800" dirty="0" smtClean="0">
                <a:cs typeface="Akhbar MT" pitchFamily="2" charset="-78"/>
              </a:rPr>
              <a:t>أن </a:t>
            </a:r>
            <a:r>
              <a:rPr lang="ar-SA" sz="1800" dirty="0">
                <a:cs typeface="Akhbar MT" pitchFamily="2" charset="-78"/>
              </a:rPr>
              <a:t>نوحًا -عليه السلام- هو أول الناطقين </a:t>
            </a:r>
            <a:r>
              <a:rPr lang="ar-SA" sz="1800" dirty="0" smtClean="0">
                <a:cs typeface="Akhbar MT" pitchFamily="2" charset="-78"/>
              </a:rPr>
              <a:t>بالعربية.</a:t>
            </a:r>
          </a:p>
          <a:p>
            <a:pPr marL="0" indent="0">
              <a:buNone/>
            </a:pPr>
            <a:r>
              <a:rPr lang="ar-SA" sz="1800" dirty="0" smtClean="0">
                <a:cs typeface="Akhbar MT" pitchFamily="2" charset="-78"/>
              </a:rPr>
              <a:t>الفريق </a:t>
            </a:r>
            <a:r>
              <a:rPr lang="ar-SA" sz="1800" dirty="0">
                <a:cs typeface="Akhbar MT" pitchFamily="2" charset="-78"/>
              </a:rPr>
              <a:t>رابع </a:t>
            </a:r>
            <a:r>
              <a:rPr lang="ar-SA" sz="1800" dirty="0" smtClean="0">
                <a:cs typeface="Akhbar MT" pitchFamily="2" charset="-78"/>
              </a:rPr>
              <a:t>: </a:t>
            </a:r>
          </a:p>
          <a:p>
            <a:pPr marL="0" indent="0">
              <a:buNone/>
            </a:pPr>
            <a:r>
              <a:rPr lang="ar-SA" sz="1800" dirty="0" smtClean="0">
                <a:cs typeface="Akhbar MT" pitchFamily="2" charset="-78"/>
              </a:rPr>
              <a:t>أن </a:t>
            </a:r>
            <a:r>
              <a:rPr lang="ar-SA" sz="1800" dirty="0">
                <a:cs typeface="Akhbar MT" pitchFamily="2" charset="-78"/>
              </a:rPr>
              <a:t>"عمليق"، وهو أبو العمالقة، وذلك حين ظعن القوم من بابل، ومن ثم فقد كان يقال للعماليق -وكذا لجدهم- "العرب </a:t>
            </a:r>
            <a:r>
              <a:rPr lang="ar-SA" sz="1800" dirty="0" smtClean="0">
                <a:cs typeface="Akhbar MT" pitchFamily="2" charset="-78"/>
              </a:rPr>
              <a:t>العاربة«.</a:t>
            </a:r>
          </a:p>
          <a:p>
            <a:pPr marL="0" indent="0">
              <a:buNone/>
            </a:pPr>
            <a:r>
              <a:rPr lang="ar-SA" sz="1800" dirty="0" smtClean="0">
                <a:cs typeface="Akhbar MT" pitchFamily="2" charset="-78"/>
              </a:rPr>
              <a:t>الفريق ا لخامس :</a:t>
            </a:r>
          </a:p>
          <a:p>
            <a:pPr marL="0" indent="0">
              <a:buNone/>
            </a:pPr>
            <a:r>
              <a:rPr lang="ar-SA" sz="1800" dirty="0" smtClean="0">
                <a:cs typeface="Akhbar MT" pitchFamily="2" charset="-78"/>
              </a:rPr>
              <a:t>أن </a:t>
            </a:r>
            <a:r>
              <a:rPr lang="ar-SA" sz="1800" dirty="0">
                <a:cs typeface="Akhbar MT" pitchFamily="2" charset="-78"/>
              </a:rPr>
              <a:t>إسماعيل بن إبراهيم، عليهما السلام، كان أول من ألهم هذا اللسان العربي المبين، وهو ما يزال بعد في الرابعة عشرة من </a:t>
            </a:r>
            <a:r>
              <a:rPr lang="ar-SA" sz="1800" dirty="0" smtClean="0">
                <a:cs typeface="Akhbar MT" pitchFamily="2" charset="-78"/>
              </a:rPr>
              <a:t>عمره، </a:t>
            </a:r>
            <a:r>
              <a:rPr lang="ar-SA" sz="1800" dirty="0">
                <a:cs typeface="Akhbar MT" pitchFamily="2" charset="-78"/>
              </a:rPr>
              <a:t>ولعل هذا الاتجاه الأخير إنما كان السبب في أن يذهب البعض إلى أن قحطانًا إنما هو من ولد إسماعيل، عليه </a:t>
            </a:r>
            <a:r>
              <a:rPr lang="ar-SA" sz="1800" dirty="0" smtClean="0">
                <a:cs typeface="Akhbar MT" pitchFamily="2" charset="-78"/>
              </a:rPr>
              <a:t>السلام.</a:t>
            </a:r>
          </a:p>
          <a:p>
            <a:pPr marL="0" indent="0">
              <a:buNone/>
            </a:pPr>
            <a:endParaRPr lang="ar-SA" sz="1800" dirty="0">
              <a:cs typeface="Akhbar MT" pitchFamily="2" charset="-78"/>
            </a:endParaRPr>
          </a:p>
          <a:p>
            <a:pPr marL="0" indent="0">
              <a:buNone/>
            </a:pPr>
            <a:r>
              <a:rPr lang="ar-SA" sz="1800" dirty="0" smtClean="0">
                <a:cs typeface="Akhbar MT" pitchFamily="2" charset="-78"/>
              </a:rPr>
              <a:t>ان الآراء </a:t>
            </a:r>
            <a:r>
              <a:rPr lang="ar-SA" sz="1800" dirty="0">
                <a:cs typeface="Akhbar MT" pitchFamily="2" charset="-78"/>
              </a:rPr>
              <a:t>المتضاربة إنما كانت السبب في أن يحاول البعض التوفيق بين الرأيين الأساسيين -الأول والخامس- ومن ثم فقد ذهب هذا النفر إلى أن "يعرب" هو أول من نطق بمنطق العربية، وأن إسماعيل هو أول من نطق بالعربية الحجازية الخالصة، التي أنزل بها القرآن </a:t>
            </a:r>
            <a:r>
              <a:rPr lang="ar-SA" sz="1800" dirty="0" smtClean="0">
                <a:cs typeface="Akhbar MT" pitchFamily="2" charset="-78"/>
              </a:rPr>
              <a:t>الكريم.</a:t>
            </a:r>
          </a:p>
          <a:p>
            <a:pPr marL="0" indent="0">
              <a:buNone/>
            </a:pPr>
            <a:endParaRPr lang="ar-SA" sz="1800" dirty="0">
              <a:cs typeface="Akhbar MT" pitchFamily="2" charset="-78"/>
            </a:endParaRPr>
          </a:p>
          <a:p>
            <a:pPr marL="0" indent="0">
              <a:buNone/>
            </a:pPr>
            <a:r>
              <a:rPr lang="ar-SA" sz="1800" dirty="0" err="1">
                <a:cs typeface="Akhbar MT" pitchFamily="2" charset="-78"/>
              </a:rPr>
              <a:t>الألولسي</a:t>
            </a:r>
            <a:r>
              <a:rPr lang="ar-SA" sz="1800" dirty="0">
                <a:cs typeface="Akhbar MT" pitchFamily="2" charset="-78"/>
              </a:rPr>
              <a:t> يذهب إلى أن لفظ العرب، إنما يطلق أصلا لقوم جمعوا عدة صفات، منها أن لسانهم كان العربية، ومنها أنهم كانوا من أولاد العرب، ومنها أن مساكنهم كانت بأرض العرب حتى ظهور الإسلام، ثم تفرقوا بعد ذلك في البلاد التي دانت بعقيدة التوحيد وبرسالة محمد -صَلَوَاتُ اللهِ وَسَلامُهُ </a:t>
            </a:r>
            <a:r>
              <a:rPr lang="ar-SA" sz="1800" dirty="0" smtClean="0">
                <a:cs typeface="Akhbar MT" pitchFamily="2" charset="-78"/>
              </a:rPr>
              <a:t>عَلَيْهِ</a:t>
            </a:r>
          </a:p>
          <a:p>
            <a:pPr marL="0" indent="0">
              <a:buNone/>
            </a:pPr>
            <a:r>
              <a:rPr lang="ar-SA" sz="1800" dirty="0" smtClean="0">
                <a:cs typeface="Akhbar MT" pitchFamily="2" charset="-78"/>
              </a:rPr>
              <a:t>ويذهب </a:t>
            </a:r>
            <a:r>
              <a:rPr lang="ar-SA" sz="1800" dirty="0">
                <a:cs typeface="Akhbar MT" pitchFamily="2" charset="-78"/>
              </a:rPr>
              <a:t>آخرون إلى أن كل من سكن جزيرة العرب ونطق بلسان أهلها، فهم العرب، سموا عربًا باسم بلدهم </a:t>
            </a:r>
            <a:r>
              <a:rPr lang="ar-SA" sz="1800" dirty="0" smtClean="0">
                <a:cs typeface="Akhbar MT" pitchFamily="2" charset="-78"/>
              </a:rPr>
              <a:t>العربات</a:t>
            </a:r>
            <a:r>
              <a:rPr lang="ar-SA" sz="1800" dirty="0" smtClean="0"/>
              <a:t>.</a:t>
            </a:r>
          </a:p>
          <a:p>
            <a:pPr marL="0" indent="0">
              <a:buNone/>
            </a:pPr>
            <a:endParaRPr lang="ar-SA" sz="1800" dirty="0" smtClean="0">
              <a:cs typeface="Akhbar MT" pitchFamily="2" charset="-78"/>
            </a:endParaRPr>
          </a:p>
        </p:txBody>
      </p:sp>
    </p:spTree>
    <p:extLst>
      <p:ext uri="{BB962C8B-B14F-4D97-AF65-F5344CB8AC3E}">
        <p14:creationId xmlns:p14="http://schemas.microsoft.com/office/powerpoint/2010/main" val="3243264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0" y="24125"/>
            <a:ext cx="9152841" cy="720080"/>
          </a:xfrm>
          <a:prstGeom prst="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1">
            <a:normAutofit fontScale="3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ar-SA" sz="1600" b="1" dirty="0" smtClean="0">
              <a:cs typeface="Akhbar MT" pitchFamily="2" charset="-78"/>
            </a:endParaRPr>
          </a:p>
          <a:p>
            <a:pPr marL="0" indent="0">
              <a:lnSpc>
                <a:spcPct val="150000"/>
              </a:lnSpc>
              <a:buNone/>
            </a:pPr>
            <a:r>
              <a:rPr lang="ar-SA" sz="5500" b="1" dirty="0" smtClean="0">
                <a:cs typeface="Akhbar MT" pitchFamily="2" charset="-78"/>
              </a:rPr>
              <a:t>هذا </a:t>
            </a:r>
            <a:r>
              <a:rPr lang="ar-SA" sz="5500" b="1" dirty="0">
                <a:cs typeface="Akhbar MT" pitchFamily="2" charset="-78"/>
              </a:rPr>
              <a:t>وقد اختلفت الآراء كذلك في معنى كلمة "عرب" ومصدر اشتقاقها، فبينما ذهب البعض إلى أن أصل الكلمة ما يزال </a:t>
            </a:r>
            <a:r>
              <a:rPr lang="ar-SA" sz="5500" b="1" dirty="0" smtClean="0">
                <a:cs typeface="Akhbar MT" pitchFamily="2" charset="-78"/>
              </a:rPr>
              <a:t>غامض</a:t>
            </a:r>
            <a:r>
              <a:rPr lang="ar-SA" sz="1600" b="1" dirty="0" smtClean="0">
                <a:cs typeface="Akhbar MT" pitchFamily="2" charset="-78"/>
              </a:rPr>
              <a:t>ًا</a:t>
            </a:r>
          </a:p>
          <a:p>
            <a:pPr marL="0" indent="0">
              <a:lnSpc>
                <a:spcPct val="150000"/>
              </a:lnSpc>
              <a:buNone/>
            </a:pPr>
            <a:r>
              <a:rPr lang="ar-SA" sz="1600" b="1" dirty="0" smtClean="0">
                <a:cs typeface="Akhbar MT" pitchFamily="2" charset="-78"/>
              </a:rPr>
              <a:t> </a:t>
            </a:r>
            <a:endParaRPr lang="ar-SA" sz="1600" dirty="0" smtClean="0">
              <a:cs typeface="Akhbar MT" pitchFamily="2" charset="-78"/>
            </a:endParaRPr>
          </a:p>
        </p:txBody>
      </p:sp>
      <p:sp>
        <p:nvSpPr>
          <p:cNvPr id="3" name="عنصر نائب للمحتوى 2"/>
          <p:cNvSpPr txBox="1">
            <a:spLocks/>
          </p:cNvSpPr>
          <p:nvPr/>
        </p:nvSpPr>
        <p:spPr>
          <a:xfrm>
            <a:off x="-8842" y="908720"/>
            <a:ext cx="9152841" cy="5949280"/>
          </a:xfrm>
          <a:prstGeom prst="rect">
            <a:avLst/>
          </a:prstGeom>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1">
            <a:normAutofit fontScale="8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800" b="1" dirty="0" smtClean="0"/>
              <a:t>اصل كلمة عرب واشتقها:</a:t>
            </a:r>
          </a:p>
          <a:p>
            <a:pPr marL="0" indent="0">
              <a:lnSpc>
                <a:spcPct val="150000"/>
              </a:lnSpc>
              <a:buNone/>
            </a:pPr>
            <a:r>
              <a:rPr lang="ar-SA" sz="1800" b="1" dirty="0" smtClean="0"/>
              <a:t>اولا:</a:t>
            </a:r>
            <a:endParaRPr lang="ar-SA" sz="1800" b="1" dirty="0"/>
          </a:p>
          <a:p>
            <a:pPr marL="0" indent="0">
              <a:lnSpc>
                <a:spcPct val="150000"/>
              </a:lnSpc>
              <a:buNone/>
            </a:pPr>
            <a:r>
              <a:rPr lang="ar-SA" sz="1800" b="1" dirty="0" smtClean="0"/>
              <a:t>مشتقة </a:t>
            </a:r>
            <a:r>
              <a:rPr lang="ar-SA" sz="1800" b="1" dirty="0"/>
              <a:t>من الفعل "يعرب"، بمعنى يفصح في الحديث، ومن ثم فقد أصبحت تدل على العرب </a:t>
            </a:r>
            <a:r>
              <a:rPr lang="ar-SA" sz="1800" b="1" dirty="0" smtClean="0"/>
              <a:t>لفصاحتهم.</a:t>
            </a:r>
          </a:p>
          <a:p>
            <a:pPr marL="0" indent="0">
              <a:lnSpc>
                <a:spcPct val="150000"/>
              </a:lnSpc>
              <a:buNone/>
            </a:pPr>
            <a:r>
              <a:rPr lang="ar-SA" sz="1800" b="1" dirty="0" smtClean="0"/>
              <a:t>ثانيا: </a:t>
            </a:r>
          </a:p>
          <a:p>
            <a:pPr marL="0" indent="0">
              <a:lnSpc>
                <a:spcPct val="150000"/>
              </a:lnSpc>
              <a:buNone/>
            </a:pPr>
            <a:r>
              <a:rPr lang="ar-SA" sz="1800" b="1" dirty="0" smtClean="0"/>
              <a:t>أن </a:t>
            </a:r>
            <a:r>
              <a:rPr lang="ar-SA" sz="1800" b="1" dirty="0"/>
              <a:t>الفعل "يعرب" هو الذي اشتق من كلمة "عرب"، ذلك أن المرء عندما يعبر عن أفكاره باللسان، فإنه إنما يعبر عن </a:t>
            </a:r>
            <a:r>
              <a:rPr lang="ar-SA" sz="1800" b="1" dirty="0" smtClean="0"/>
              <a:t>رأيه.</a:t>
            </a:r>
            <a:r>
              <a:rPr lang="ar-SA" sz="1800" dirty="0"/>
              <a:t/>
            </a:r>
            <a:br>
              <a:rPr lang="ar-SA" sz="1800" dirty="0"/>
            </a:br>
            <a:r>
              <a:rPr lang="ar-SA" sz="1800" dirty="0" smtClean="0"/>
              <a:t>ثالثا:</a:t>
            </a:r>
          </a:p>
          <a:p>
            <a:pPr marL="0" indent="0">
              <a:lnSpc>
                <a:spcPct val="150000"/>
              </a:lnSpc>
              <a:buNone/>
            </a:pPr>
            <a:r>
              <a:rPr lang="ar-SA" sz="1800" b="1" dirty="0" smtClean="0"/>
              <a:t>أن </a:t>
            </a:r>
            <a:r>
              <a:rPr lang="ar-SA" sz="1800" b="1" dirty="0"/>
              <a:t>كلمة "عرب" إنما هي مشتقة من أصل سامي قديم بمعنى "الغرب</a:t>
            </a:r>
            <a:r>
              <a:rPr lang="ar-SA" sz="1800" b="1" dirty="0" smtClean="0"/>
              <a:t>"، </a:t>
            </a:r>
            <a:r>
              <a:rPr lang="ar-SA" sz="1800" b="1" dirty="0"/>
              <a:t>وأن القاطنين في بلاد الرافدين هم الذين أطلقوا عليهم هذا الاسم، لأنهم يقيمون في البادية الواقعة إلى الغرب من العراق، والتي كان يطلق عليها "أرض </a:t>
            </a:r>
            <a:r>
              <a:rPr lang="ar-SA" sz="1800" b="1" dirty="0" smtClean="0"/>
              <a:t>عربي«.</a:t>
            </a:r>
          </a:p>
          <a:p>
            <a:pPr marL="0" indent="0">
              <a:lnSpc>
                <a:spcPct val="150000"/>
              </a:lnSpc>
              <a:buNone/>
            </a:pPr>
            <a:r>
              <a:rPr lang="ar-SA" sz="1800" b="1" dirty="0" smtClean="0"/>
              <a:t>رابعا:</a:t>
            </a:r>
          </a:p>
          <a:p>
            <a:pPr marL="0" indent="0">
              <a:lnSpc>
                <a:spcPct val="150000"/>
              </a:lnSpc>
              <a:buNone/>
            </a:pPr>
            <a:r>
              <a:rPr lang="ar-SA" sz="1800" b="1" dirty="0" smtClean="0"/>
              <a:t>أن </a:t>
            </a:r>
            <a:r>
              <a:rPr lang="ar-SA" sz="1800" b="1" dirty="0"/>
              <a:t>العرب كانوا يستخدمون هذا الاسم إذا ما تحدثوا عن أنفسهم، ومن ثم فليس من المعقول أن يسمي قوم أنفسهم باسم يدل على موقعهم بالنسبة إلى غيرهم من الشعوب </a:t>
            </a:r>
            <a:r>
              <a:rPr lang="ar-SA" sz="1800" b="1" dirty="0" smtClean="0"/>
              <a:t>المجاورة.</a:t>
            </a:r>
          </a:p>
          <a:p>
            <a:pPr marL="0" indent="0">
              <a:lnSpc>
                <a:spcPct val="150000"/>
              </a:lnSpc>
              <a:buNone/>
            </a:pPr>
            <a:r>
              <a:rPr lang="ar-SA" sz="1800" b="1" dirty="0" smtClean="0"/>
              <a:t>خامسا:</a:t>
            </a:r>
          </a:p>
          <a:p>
            <a:pPr marL="0" indent="0">
              <a:lnSpc>
                <a:spcPct val="150000"/>
              </a:lnSpc>
              <a:buNone/>
            </a:pPr>
            <a:r>
              <a:rPr lang="ar-SA" sz="1800" b="1" dirty="0"/>
              <a:t>عربي" ترتبط بكلمة "عبري" ارتباطًا لغويًّا متينًا لأنهما مشتقان من أصل واحد، ويدلان على معنى واحد، فهما مشتقان من الفعل الثلاثي "عبر" بمعنى قطع مرحلة من الطريق، أو عبر الوادي أو النهر من عِبْرِهِ إلى عِبْرِهِ، أو عبر السبيل شقها، ذلك لأن العرب والعبريين كانوا في الأصل من الأمم البدوية الصحراوية التي لا تستقر في مكان، بل ترحل من بقعة إلى أخرى بإبلها وماشيتها بحثًا عن الماء والكلأ، ومن هنا فإن كلمة عربي وعبري مثل كلمة بدوي، أي ساكن الصحراء أو البادية2، وقريب من هذا ما يراه "</a:t>
            </a:r>
            <a:r>
              <a:rPr lang="ar-SA" sz="1800" b="1" dirty="0" err="1"/>
              <a:t>نولدكه</a:t>
            </a:r>
            <a:r>
              <a:rPr lang="ar-SA" sz="1800" b="1" dirty="0"/>
              <a:t>" من أن كلمة عربي معناها </a:t>
            </a:r>
            <a:r>
              <a:rPr lang="ar-SA" sz="1800" b="1" dirty="0" smtClean="0"/>
              <a:t>صحراء.</a:t>
            </a:r>
          </a:p>
          <a:p>
            <a:pPr marL="0" indent="0">
              <a:lnSpc>
                <a:spcPct val="150000"/>
              </a:lnSpc>
              <a:buNone/>
            </a:pPr>
            <a:r>
              <a:rPr lang="ar-SA" sz="1800" dirty="0"/>
              <a:t/>
            </a:r>
            <a:br>
              <a:rPr lang="ar-SA" sz="1800" dirty="0"/>
            </a:br>
            <a:endParaRPr lang="ar-SA" sz="1800" dirty="0" smtClean="0">
              <a:cs typeface="Akhbar MT" pitchFamily="2" charset="-78"/>
            </a:endParaRPr>
          </a:p>
        </p:txBody>
      </p:sp>
    </p:spTree>
    <p:extLst>
      <p:ext uri="{BB962C8B-B14F-4D97-AF65-F5344CB8AC3E}">
        <p14:creationId xmlns:p14="http://schemas.microsoft.com/office/powerpoint/2010/main" val="2842411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51520" y="476672"/>
            <a:ext cx="6480720" cy="61206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معنى كلمة عربي عند كلا من </a:t>
            </a:r>
          </a:p>
          <a:p>
            <a:pPr algn="ctr"/>
            <a:r>
              <a:rPr lang="ar-SA" dirty="0" smtClean="0"/>
              <a:t>السومريون </a:t>
            </a:r>
            <a:r>
              <a:rPr lang="ar-SA" dirty="0" err="1" smtClean="0"/>
              <a:t>والكادلنيون</a:t>
            </a:r>
            <a:r>
              <a:rPr lang="ar-SA" dirty="0" smtClean="0"/>
              <a:t> ( الغرب) </a:t>
            </a:r>
            <a:r>
              <a:rPr lang="ar-SA" dirty="0" err="1" smtClean="0"/>
              <a:t>اطلقو</a:t>
            </a:r>
            <a:r>
              <a:rPr lang="ar-SA" dirty="0" smtClean="0"/>
              <a:t> عليهم اسم </a:t>
            </a:r>
            <a:r>
              <a:rPr lang="ar-SA" dirty="0" err="1" smtClean="0"/>
              <a:t>امورو</a:t>
            </a:r>
            <a:r>
              <a:rPr lang="ar-SA" dirty="0" smtClean="0"/>
              <a:t> و مارو</a:t>
            </a:r>
          </a:p>
          <a:p>
            <a:pPr algn="ctr"/>
            <a:endParaRPr lang="ar-SA" dirty="0"/>
          </a:p>
          <a:p>
            <a:pPr algn="ctr"/>
            <a:r>
              <a:rPr lang="ar-SA" dirty="0" err="1" smtClean="0"/>
              <a:t>تولدكة</a:t>
            </a:r>
            <a:r>
              <a:rPr lang="ar-SA" dirty="0" smtClean="0"/>
              <a:t> ( الصحراء) </a:t>
            </a:r>
          </a:p>
          <a:p>
            <a:pPr algn="ctr"/>
            <a:endParaRPr lang="ar-SA" dirty="0"/>
          </a:p>
          <a:p>
            <a:pPr algn="ctr"/>
            <a:r>
              <a:rPr lang="ar-SA" dirty="0" smtClean="0"/>
              <a:t>عند العرب (الصحراء او البادية)</a:t>
            </a:r>
          </a:p>
          <a:p>
            <a:pPr algn="ctr"/>
            <a:endParaRPr lang="ar-SA" dirty="0"/>
          </a:p>
        </p:txBody>
      </p:sp>
    </p:spTree>
    <p:extLst>
      <p:ext uri="{BB962C8B-B14F-4D97-AF65-F5344CB8AC3E}">
        <p14:creationId xmlns:p14="http://schemas.microsoft.com/office/powerpoint/2010/main" val="718003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p:cNvSpPr txBox="1">
            <a:spLocks/>
          </p:cNvSpPr>
          <p:nvPr/>
        </p:nvSpPr>
        <p:spPr>
          <a:xfrm>
            <a:off x="0" y="24125"/>
            <a:ext cx="9152841" cy="720080"/>
          </a:xfrm>
          <a:prstGeom prst="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1">
            <a:normAutofit fontScale="3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ar-SA" sz="1600" b="1" dirty="0" smtClean="0">
              <a:cs typeface="Akhbar MT" pitchFamily="2" charset="-78"/>
            </a:endParaRPr>
          </a:p>
          <a:p>
            <a:pPr marL="0" indent="0">
              <a:lnSpc>
                <a:spcPct val="150000"/>
              </a:lnSpc>
              <a:buNone/>
            </a:pPr>
            <a:r>
              <a:rPr lang="ar-SA" sz="5500" b="1" dirty="0" smtClean="0">
                <a:cs typeface="Akhbar MT" pitchFamily="2" charset="-78"/>
              </a:rPr>
              <a:t>هذا </a:t>
            </a:r>
            <a:r>
              <a:rPr lang="ar-SA" sz="5500" b="1" dirty="0">
                <a:cs typeface="Akhbar MT" pitchFamily="2" charset="-78"/>
              </a:rPr>
              <a:t>وقد اختلفت الآراء كذلك في معنى كلمة "عرب" ومصدر اشتقاقها، فبينما ذهب البعض إلى أن أصل الكلمة ما يزال </a:t>
            </a:r>
            <a:r>
              <a:rPr lang="ar-SA" sz="5500" b="1" dirty="0" smtClean="0">
                <a:cs typeface="Akhbar MT" pitchFamily="2" charset="-78"/>
              </a:rPr>
              <a:t>غامض</a:t>
            </a:r>
            <a:r>
              <a:rPr lang="ar-SA" sz="1600" b="1" dirty="0" smtClean="0">
                <a:cs typeface="Akhbar MT" pitchFamily="2" charset="-78"/>
              </a:rPr>
              <a:t>ًا</a:t>
            </a:r>
          </a:p>
          <a:p>
            <a:pPr marL="0" indent="0">
              <a:lnSpc>
                <a:spcPct val="150000"/>
              </a:lnSpc>
              <a:buNone/>
            </a:pPr>
            <a:r>
              <a:rPr lang="ar-SA" sz="1600" b="1" dirty="0" smtClean="0">
                <a:cs typeface="Akhbar MT" pitchFamily="2" charset="-78"/>
              </a:rPr>
              <a:t> </a:t>
            </a:r>
            <a:endParaRPr lang="ar-SA" sz="1600" dirty="0" smtClean="0">
              <a:cs typeface="Akhbar MT" pitchFamily="2" charset="-78"/>
            </a:endParaRPr>
          </a:p>
        </p:txBody>
      </p:sp>
      <p:sp>
        <p:nvSpPr>
          <p:cNvPr id="3" name="عنصر نائب للمحتوى 2"/>
          <p:cNvSpPr txBox="1">
            <a:spLocks/>
          </p:cNvSpPr>
          <p:nvPr/>
        </p:nvSpPr>
        <p:spPr>
          <a:xfrm>
            <a:off x="-8842" y="908720"/>
            <a:ext cx="9152841" cy="5949280"/>
          </a:xfrm>
          <a:prstGeom prst="rect">
            <a:avLst/>
          </a:prstGeom>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ar-SA" sz="1800" b="1" u="sng" dirty="0" smtClean="0">
                <a:solidFill>
                  <a:srgbClr val="FF0000"/>
                </a:solidFill>
              </a:rPr>
              <a:t>والرأي عندي أن ذلك ليس صحيحًا، </a:t>
            </a:r>
            <a:r>
              <a:rPr lang="ar-SA" sz="1800" b="1" u="sng" dirty="0" err="1" smtClean="0">
                <a:solidFill>
                  <a:srgbClr val="FF0000"/>
                </a:solidFill>
              </a:rPr>
              <a:t>فالأموريون</a:t>
            </a:r>
            <a:r>
              <a:rPr lang="ar-SA" sz="1800" b="1" u="sng" dirty="0" smtClean="0">
                <a:solidFill>
                  <a:srgbClr val="FF0000"/>
                </a:solidFill>
              </a:rPr>
              <a:t>، كما نعرف، كان قد أطلق عليهم جيرانهم السومريون في الشرق اسم "</a:t>
            </a:r>
            <a:r>
              <a:rPr lang="ar-SA" sz="1800" b="1" u="sng" dirty="0" err="1" smtClean="0">
                <a:solidFill>
                  <a:srgbClr val="FF0000"/>
                </a:solidFill>
              </a:rPr>
              <a:t>مارتو</a:t>
            </a:r>
            <a:r>
              <a:rPr lang="ar-SA" sz="1800" b="1" u="sng" dirty="0" smtClean="0">
                <a:solidFill>
                  <a:srgbClr val="FF0000"/>
                </a:solidFill>
              </a:rPr>
              <a:t>"، كما أطلق عليهم </a:t>
            </a:r>
            <a:r>
              <a:rPr lang="ar-SA" sz="1800" b="1" u="sng" dirty="0" err="1" smtClean="0">
                <a:solidFill>
                  <a:srgbClr val="FF0000"/>
                </a:solidFill>
              </a:rPr>
              <a:t>الأكديون</a:t>
            </a:r>
            <a:r>
              <a:rPr lang="ar-SA" sz="1800" b="1" u="sng" dirty="0" smtClean="0">
                <a:solidFill>
                  <a:srgbClr val="FF0000"/>
                </a:solidFill>
              </a:rPr>
              <a:t> اسم "أمورو" ويعني "الغرب" وهو الاسم الذي عرفوا به في التاريخ، بل إن البابليين توسعوا في استعمال كلمة "أمورو" فأطلقوها على كل سورية القديمة، كما سموا البحر الأبيض المتوسط "بحر أمورو العظيم"، وأما عاصمتهم فقد كانت "ماري" وهي كلمة سومرية من جهة الاشتقاق، شبيهة باسم البلاد "</a:t>
            </a:r>
            <a:r>
              <a:rPr lang="ar-SA" sz="1800" b="1" u="sng" dirty="0" err="1" smtClean="0">
                <a:solidFill>
                  <a:srgbClr val="FF0000"/>
                </a:solidFill>
              </a:rPr>
              <a:t>مارتو</a:t>
            </a:r>
            <a:r>
              <a:rPr lang="ar-SA" sz="1800" b="1" u="sng" dirty="0" smtClean="0">
                <a:solidFill>
                  <a:srgbClr val="FF0000"/>
                </a:solidFill>
              </a:rPr>
              <a:t>" و"أمورو" أي بلاد الغرب1، ناهيك بما نستعمله الآن -سياسيًّا وعلميًّا- من اصطلاحات "الشرق الأدنى" و"الشرق الأوسط" و"الشرق الأقصى"، وكلها اصطلاحات أوربية، تدل على موقع تلك المناطق من أوربا.</a:t>
            </a:r>
            <a:r>
              <a:rPr lang="ar-SA" sz="1800" dirty="0"/>
              <a:t/>
            </a:r>
            <a:br>
              <a:rPr lang="ar-SA" sz="1800" dirty="0"/>
            </a:br>
            <a:endParaRPr lang="ar-SA" sz="1800" dirty="0" smtClean="0"/>
          </a:p>
          <a:p>
            <a:pPr marL="0" indent="0">
              <a:lnSpc>
                <a:spcPct val="150000"/>
              </a:lnSpc>
              <a:buNone/>
            </a:pPr>
            <a:endParaRPr lang="ar-SA" sz="1800" dirty="0" smtClean="0">
              <a:cs typeface="Akhbar MT" pitchFamily="2" charset="-78"/>
            </a:endParaRPr>
          </a:p>
        </p:txBody>
      </p:sp>
    </p:spTree>
    <p:extLst>
      <p:ext uri="{BB962C8B-B14F-4D97-AF65-F5344CB8AC3E}">
        <p14:creationId xmlns:p14="http://schemas.microsoft.com/office/powerpoint/2010/main" val="712802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0"/>
            <a:ext cx="8395102" cy="8371523"/>
          </a:xfrm>
          <a:prstGeom prst="rect">
            <a:avLst/>
          </a:prstGeom>
        </p:spPr>
        <p:txBody>
          <a:bodyPr wrap="square">
            <a:spAutoFit/>
          </a:bodyPr>
          <a:lstStyle/>
          <a:p>
            <a:r>
              <a:rPr lang="ar-SA" sz="1400" b="1" u="sng" dirty="0" smtClean="0"/>
              <a:t>تاريخ </a:t>
            </a:r>
            <a:r>
              <a:rPr lang="ar-SA" sz="1400" b="1" u="sng" dirty="0"/>
              <a:t>لفظة "العرب" ومدلولها في اللغات السامية القديمة</a:t>
            </a:r>
            <a:r>
              <a:rPr lang="ar-SA" sz="1400" b="1" dirty="0" smtClean="0"/>
              <a:t>،</a:t>
            </a:r>
          </a:p>
          <a:p>
            <a:r>
              <a:rPr lang="ar-SA" sz="1400" b="1" dirty="0" smtClean="0"/>
              <a:t>في القرن الثامن قبل الميلاد ذكرت كلمة عرب واشتقاقها بكثرة.</a:t>
            </a:r>
          </a:p>
          <a:p>
            <a:r>
              <a:rPr lang="ar-SA" sz="1400" b="1" dirty="0" smtClean="0"/>
              <a:t> </a:t>
            </a:r>
            <a:r>
              <a:rPr lang="ar-SA" sz="1400" b="1" dirty="0"/>
              <a:t>لوجدنا أنه على الرغم من وجود علاقات قديمة بين سكان "</a:t>
            </a:r>
            <a:r>
              <a:rPr lang="ar-SA" sz="1400" b="1" dirty="0" err="1"/>
              <a:t>ميزوبوتاميا</a:t>
            </a:r>
            <a:r>
              <a:rPr lang="ar-SA" sz="1400" b="1" dirty="0"/>
              <a:t>" والمناطق الشرقية في شبه الجزيرة العربية4، فإن أقدم نص وجدت فيه هذه اللفظة- فيما نعلم- يرجع تاريخُهُ </a:t>
            </a:r>
            <a:r>
              <a:rPr lang="ar-SA" sz="1400" b="1" dirty="0" smtClean="0"/>
              <a:t>:</a:t>
            </a:r>
          </a:p>
          <a:p>
            <a:r>
              <a:rPr lang="ar-SA" sz="1400" b="1" u="sng" dirty="0" smtClean="0"/>
              <a:t>إلى </a:t>
            </a:r>
            <a:r>
              <a:rPr lang="ar-SA" sz="1400" b="1" u="sng" dirty="0"/>
              <a:t>عهد الملك الآشوري "</a:t>
            </a:r>
            <a:r>
              <a:rPr lang="ar-SA" sz="1400" b="1" u="sng" dirty="0" err="1"/>
              <a:t>شلمنصر</a:t>
            </a:r>
            <a:r>
              <a:rPr lang="ar-SA" sz="1400" b="1" u="sng" dirty="0"/>
              <a:t> الثالث" "859-824ق. م</a:t>
            </a:r>
            <a:r>
              <a:rPr lang="ar-SA" sz="1400" b="1" u="sng" dirty="0" smtClean="0"/>
              <a:t>"،</a:t>
            </a:r>
            <a:r>
              <a:rPr lang="ar-SA" sz="1400" b="1" dirty="0"/>
              <a:t> بالتحديد إلى موقعة "قرقر" عام 853ق. م، والتي اشترك فيها أمير عربي يدعى "جندب"، "</a:t>
            </a:r>
            <a:r>
              <a:rPr lang="ar-SA" sz="1400" b="1" dirty="0" err="1"/>
              <a:t>جنديبو</a:t>
            </a:r>
            <a:r>
              <a:rPr lang="ar-SA" sz="1400" b="1" dirty="0"/>
              <a:t>"، إلى جانب حلف من الأمراء السوريين ضد العاهل </a:t>
            </a:r>
            <a:r>
              <a:rPr lang="ar-SA" sz="1400" b="1" dirty="0" smtClean="0"/>
              <a:t>الآشوري</a:t>
            </a:r>
          </a:p>
          <a:p>
            <a:endParaRPr lang="ar-SA" sz="1400" b="1" u="sng" dirty="0"/>
          </a:p>
          <a:p>
            <a:r>
              <a:rPr lang="ar-SA" sz="1400" b="1" u="sng" dirty="0"/>
              <a:t>عهد "</a:t>
            </a:r>
            <a:r>
              <a:rPr lang="ar-SA" sz="1400" b="1" u="sng" dirty="0" err="1"/>
              <a:t>تجلات</a:t>
            </a:r>
            <a:r>
              <a:rPr lang="ar-SA" sz="1400" b="1" u="sng" dirty="0"/>
              <a:t> </a:t>
            </a:r>
            <a:r>
              <a:rPr lang="ar-SA" sz="1400" b="1" u="sng" dirty="0" err="1"/>
              <a:t>بلاسر</a:t>
            </a:r>
            <a:r>
              <a:rPr lang="ar-SA" sz="1400" b="1" u="sng" dirty="0"/>
              <a:t>" الثالث "745-727ق. م"، </a:t>
            </a:r>
            <a:r>
              <a:rPr lang="ar-SA" sz="1400" b="1" dirty="0"/>
              <a:t>حوليات عثر عليها في "كالح" جاء في بعضها إشارات إلى جزية من "زبيبة" ملكة "بلاد العرب</a:t>
            </a:r>
            <a:r>
              <a:rPr lang="ar-SA" sz="1400" b="1" dirty="0" smtClean="0"/>
              <a:t>"،</a:t>
            </a:r>
          </a:p>
          <a:p>
            <a:r>
              <a:rPr lang="ar-SA" sz="1400" b="1" dirty="0" smtClean="0"/>
              <a:t> </a:t>
            </a:r>
            <a:r>
              <a:rPr lang="ar-SA" sz="1400" b="1" dirty="0"/>
              <a:t>هذا فضلا عن نص آخر يقول فيه الملك الآشوري: "أما شمسي "</a:t>
            </a:r>
            <a:r>
              <a:rPr lang="ar-SA" sz="1400" b="1" dirty="0" err="1"/>
              <a:t>سمسي</a:t>
            </a:r>
            <a:r>
              <a:rPr lang="ar-SA" sz="1400" b="1" dirty="0"/>
              <a:t>" ملكة بلاد العرب، التي حنثت بيمين "شمس".... فقد أصبحت خائفة من قوة جيشي، وأرسلت لي جمالًا ونياقًا، ثم عينت موظفًا من لدني هناك</a:t>
            </a:r>
            <a:r>
              <a:rPr lang="ar-SA" sz="1400" b="1" dirty="0" smtClean="0"/>
              <a:t>"، </a:t>
            </a:r>
            <a:r>
              <a:rPr lang="ar-SA" sz="1400" b="1" dirty="0"/>
              <a:t>وعلى أي حال، فيبدو أن "شمسي" قد نقضت عهد الولاء </a:t>
            </a:r>
            <a:r>
              <a:rPr lang="ar-SA" sz="1400" b="1" dirty="0" err="1"/>
              <a:t>لآشور</a:t>
            </a:r>
            <a:r>
              <a:rPr lang="ar-SA" sz="1400" b="1" dirty="0"/>
              <a:t>، ومن ثم رأينا "سرجون الثاني" "722-705ق. م" يحدثنا أنه قد تلقى الجزية" من بيرو صاحب </a:t>
            </a:r>
            <a:r>
              <a:rPr lang="ar-SA" sz="1400" b="1" dirty="0" err="1"/>
              <a:t>موصري</a:t>
            </a:r>
            <a:r>
              <a:rPr lang="ar-SA" sz="1400" b="1" dirty="0"/>
              <a:t>، ومن "شمسي" ملكة بلاد العرب، ومن "</a:t>
            </a:r>
            <a:r>
              <a:rPr lang="ar-SA" sz="1400" b="1" dirty="0" err="1"/>
              <a:t>أتعمارا</a:t>
            </a:r>
            <a:r>
              <a:rPr lang="ar-SA" sz="1400" b="1" dirty="0"/>
              <a:t>" "</a:t>
            </a:r>
            <a:r>
              <a:rPr lang="ar-SA" sz="1400" b="1" dirty="0" err="1"/>
              <a:t>يثع</a:t>
            </a:r>
            <a:r>
              <a:rPr lang="ar-SA" sz="1400" b="1" dirty="0"/>
              <a:t> أمر" أمير سبأ، تبرا وخيلا وجمالا</a:t>
            </a:r>
            <a:r>
              <a:rPr lang="ar-SA" sz="1400" b="1" dirty="0" smtClean="0"/>
              <a:t>".</a:t>
            </a:r>
          </a:p>
          <a:p>
            <a:endParaRPr lang="ar-SA" sz="1400" b="1" u="sng" dirty="0"/>
          </a:p>
          <a:p>
            <a:endParaRPr lang="ar-SA" sz="1400" b="1" u="sng" dirty="0" smtClean="0"/>
          </a:p>
          <a:p>
            <a:r>
              <a:rPr lang="ar-SA" sz="1400" b="1" dirty="0">
                <a:solidFill>
                  <a:srgbClr val="FF0000"/>
                </a:solidFill>
              </a:rPr>
              <a:t>تحدث نقوش "</a:t>
            </a:r>
            <a:r>
              <a:rPr lang="ar-SA" sz="1400" b="1" dirty="0" err="1">
                <a:solidFill>
                  <a:srgbClr val="FF0000"/>
                </a:solidFill>
              </a:rPr>
              <a:t>سنحريب</a:t>
            </a:r>
            <a:r>
              <a:rPr lang="ar-SA" sz="1400" b="1" dirty="0">
                <a:solidFill>
                  <a:srgbClr val="FF0000"/>
                </a:solidFill>
              </a:rPr>
              <a:t>" "705-681ق. م" وولده "</a:t>
            </a:r>
            <a:r>
              <a:rPr lang="ar-SA" sz="1400" b="1" dirty="0" err="1">
                <a:solidFill>
                  <a:srgbClr val="FF0000"/>
                </a:solidFill>
              </a:rPr>
              <a:t>إسرحدون</a:t>
            </a:r>
            <a:r>
              <a:rPr lang="ar-SA" sz="1400" b="1" dirty="0">
                <a:solidFill>
                  <a:srgbClr val="FF0000"/>
                </a:solidFill>
              </a:rPr>
              <a:t>" "680-669ق. م" عن سيطرة الأول على بادية حتى شمال بلاد العرب، حتى دعاه "هيرودوت" بملك العرب والآشوريين، فضلا عن إخضاعه لملكة العرب "</a:t>
            </a:r>
            <a:r>
              <a:rPr lang="ar-SA" sz="1400" b="1" dirty="0" err="1">
                <a:solidFill>
                  <a:srgbClr val="FF0000"/>
                </a:solidFill>
              </a:rPr>
              <a:t>تعلوخونو</a:t>
            </a:r>
            <a:r>
              <a:rPr lang="ar-SA" sz="1400" b="1" dirty="0">
                <a:solidFill>
                  <a:srgbClr val="FF0000"/>
                </a:solidFill>
              </a:rPr>
              <a:t>" صاحبة دومة الجندل، وأسر الملكة أو الأميرة العربية "</a:t>
            </a:r>
            <a:r>
              <a:rPr lang="ar-SA" sz="1400" b="1" dirty="0" err="1">
                <a:solidFill>
                  <a:srgbClr val="FF0000"/>
                </a:solidFill>
              </a:rPr>
              <a:t>تاوبو</a:t>
            </a:r>
            <a:r>
              <a:rPr lang="ar-SA" sz="1400" b="1" dirty="0">
                <a:solidFill>
                  <a:srgbClr val="FF0000"/>
                </a:solidFill>
              </a:rPr>
              <a:t>" "</a:t>
            </a:r>
            <a:r>
              <a:rPr lang="ar-SA" sz="1400" b="1" dirty="0" err="1">
                <a:solidFill>
                  <a:srgbClr val="FF0000"/>
                </a:solidFill>
              </a:rPr>
              <a:t>تبؤة</a:t>
            </a:r>
            <a:r>
              <a:rPr lang="ar-SA" sz="1400" b="1" dirty="0" smtClean="0">
                <a:solidFill>
                  <a:srgbClr val="FF0000"/>
                </a:solidFill>
              </a:rPr>
              <a:t>"</a:t>
            </a:r>
            <a:endParaRPr lang="ar-SA" sz="1400" b="1" u="sng" dirty="0">
              <a:solidFill>
                <a:srgbClr val="FF0000"/>
              </a:solidFill>
            </a:endParaRPr>
          </a:p>
          <a:p>
            <a:endParaRPr lang="ar-SA" sz="1400" b="1" u="sng" dirty="0" smtClean="0"/>
          </a:p>
          <a:p>
            <a:endParaRPr lang="ar-SA" sz="1400" b="1" u="sng" dirty="0"/>
          </a:p>
          <a:p>
            <a:r>
              <a:rPr lang="ar-SA" sz="1400" b="1" dirty="0"/>
              <a:t>لفظة "عرب" عند الآشوريين، </a:t>
            </a:r>
            <a:r>
              <a:rPr lang="ar-SA" sz="1400" b="1" dirty="0" smtClean="0"/>
              <a:t>إ </a:t>
            </a:r>
            <a:r>
              <a:rPr lang="ar-SA" sz="1400" b="1" dirty="0"/>
              <a:t>تعني "بداوة" أو "إمارة" على تخوم الحدود الآشورية، تتسع حدودها وتضيق، طبقًا للظروف التاريخية، وطبقًا لشخصية الأمير الحاكم الذي كان في أغلب الأحايين يحمل لقب "ملك"، هذا إلى جانب أن الكتابة الآشورية لم تكن تحرك المقاطع، وجدت عدة قراءات لكلمة "عرب" مثل "عريبي" "</a:t>
            </a:r>
            <a:r>
              <a:rPr lang="en-US" sz="1400" b="1" dirty="0" err="1"/>
              <a:t>Arabi</a:t>
            </a:r>
            <a:r>
              <a:rPr lang="en-US" sz="1400" b="1" dirty="0"/>
              <a:t>" </a:t>
            </a:r>
            <a:r>
              <a:rPr lang="ar-SA" sz="1400" b="1" dirty="0"/>
              <a:t>و"عربي" "</a:t>
            </a:r>
            <a:r>
              <a:rPr lang="en-US" sz="1400" b="1" dirty="0" err="1"/>
              <a:t>Arbi</a:t>
            </a:r>
            <a:r>
              <a:rPr lang="en-US" sz="1400" b="1" dirty="0"/>
              <a:t> </a:t>
            </a:r>
            <a:r>
              <a:rPr lang="ar-SA" sz="1400" b="1" dirty="0" err="1"/>
              <a:t>و"عربو</a:t>
            </a:r>
            <a:r>
              <a:rPr lang="ar-SA" sz="1400" b="1" dirty="0"/>
              <a:t>" "</a:t>
            </a:r>
            <a:r>
              <a:rPr lang="en-US" sz="1400" b="1" dirty="0" err="1"/>
              <a:t>Uribu</a:t>
            </a:r>
            <a:r>
              <a:rPr lang="en-US" sz="1400" b="1" dirty="0"/>
              <a:t>"، </a:t>
            </a:r>
            <a:r>
              <a:rPr lang="ar-SA" sz="1400" b="1" dirty="0"/>
              <a:t>إلى غير ذلك من أمثال "</a:t>
            </a:r>
            <a:r>
              <a:rPr lang="en-US" sz="1400" b="1" dirty="0" err="1"/>
              <a:t>Arabi</a:t>
            </a:r>
            <a:r>
              <a:rPr lang="en-US" sz="1400" b="1" dirty="0"/>
              <a:t>" </a:t>
            </a:r>
            <a:r>
              <a:rPr lang="ar-SA" sz="1400" b="1" dirty="0"/>
              <a:t>و "</a:t>
            </a:r>
            <a:r>
              <a:rPr lang="en-US" sz="1400" b="1" dirty="0" err="1"/>
              <a:t>Arub</a:t>
            </a:r>
            <a:r>
              <a:rPr lang="en-US" sz="1400" b="1" dirty="0"/>
              <a:t>" </a:t>
            </a:r>
            <a:r>
              <a:rPr lang="ar-SA" sz="1400" b="1" dirty="0"/>
              <a:t>و "1</a:t>
            </a:r>
            <a:r>
              <a:rPr lang="en-US" sz="1400" b="1" dirty="0" err="1"/>
              <a:t>Arubu</a:t>
            </a:r>
            <a:r>
              <a:rPr lang="en-US" sz="1400" b="1" dirty="0"/>
              <a:t>" "</a:t>
            </a:r>
            <a:r>
              <a:rPr lang="en-US" sz="1400" b="1" dirty="0" err="1"/>
              <a:t>Aribu</a:t>
            </a:r>
            <a:r>
              <a:rPr lang="en-US" sz="1400" b="1" dirty="0" smtClean="0"/>
              <a:t>".</a:t>
            </a:r>
            <a:endParaRPr lang="ar-SA" sz="1400" b="1" dirty="0" smtClean="0"/>
          </a:p>
          <a:p>
            <a:endParaRPr lang="ar-SA" sz="1400" b="1" u="sng" dirty="0" smtClean="0"/>
          </a:p>
          <a:p>
            <a:endParaRPr lang="ar-SA" sz="1400" b="1" u="sng" dirty="0"/>
          </a:p>
          <a:p>
            <a:endParaRPr lang="ar-SA" sz="1400" b="1" u="sng" dirty="0" smtClean="0"/>
          </a:p>
          <a:p>
            <a:endParaRPr lang="ar-SA" sz="1400" b="1" u="sng" dirty="0"/>
          </a:p>
          <a:p>
            <a:endParaRPr lang="ar-SA" sz="1400" b="1" u="sng" dirty="0" smtClean="0"/>
          </a:p>
          <a:p>
            <a:endParaRPr lang="ar-SA" sz="1400" b="1" u="sng" dirty="0"/>
          </a:p>
          <a:p>
            <a:endParaRPr lang="ar-SA" sz="1400" b="1" u="sng" dirty="0" smtClean="0"/>
          </a:p>
          <a:p>
            <a:endParaRPr lang="ar-SA" sz="1400" b="1" u="sng" dirty="0"/>
          </a:p>
          <a:p>
            <a:endParaRPr lang="ar-SA" b="1" u="sng" dirty="0" smtClean="0"/>
          </a:p>
          <a:p>
            <a:endParaRPr lang="ar-SA" b="1" u="sng" dirty="0"/>
          </a:p>
          <a:p>
            <a:endParaRPr lang="ar-SA" b="1" u="sng" dirty="0" smtClean="0"/>
          </a:p>
          <a:p>
            <a:endParaRPr lang="ar-SA" b="1" u="sng" dirty="0"/>
          </a:p>
          <a:p>
            <a:endParaRPr lang="ar-SA" u="sng" dirty="0"/>
          </a:p>
        </p:txBody>
      </p:sp>
    </p:spTree>
    <p:extLst>
      <p:ext uri="{BB962C8B-B14F-4D97-AF65-F5344CB8AC3E}">
        <p14:creationId xmlns:p14="http://schemas.microsoft.com/office/powerpoint/2010/main" val="222544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0"/>
            <a:ext cx="8395102" cy="3416320"/>
          </a:xfrm>
          <a:prstGeom prst="rect">
            <a:avLst/>
          </a:prstGeom>
        </p:spPr>
        <p:txBody>
          <a:bodyPr wrap="square">
            <a:spAutoFit/>
          </a:bodyPr>
          <a:lstStyle/>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u="sng" dirty="0"/>
          </a:p>
        </p:txBody>
      </p:sp>
      <p:sp>
        <p:nvSpPr>
          <p:cNvPr id="4" name="مستطيل 3"/>
          <p:cNvSpPr/>
          <p:nvPr/>
        </p:nvSpPr>
        <p:spPr>
          <a:xfrm>
            <a:off x="0" y="28361"/>
            <a:ext cx="9144000" cy="6001643"/>
          </a:xfrm>
          <a:prstGeom prst="rect">
            <a:avLst/>
          </a:prstGeom>
        </p:spPr>
        <p:txBody>
          <a:bodyPr wrap="square">
            <a:spAutoFit/>
          </a:bodyPr>
          <a:lstStyle/>
          <a:p>
            <a:r>
              <a:rPr lang="ar-SA" sz="2400" b="1" u="sng" dirty="0">
                <a:solidFill>
                  <a:srgbClr val="FF0000"/>
                </a:solidFill>
                <a:cs typeface="Akhbar MT" pitchFamily="2" charset="-78"/>
              </a:rPr>
              <a:t>النصوص الفارسية</a:t>
            </a:r>
            <a:r>
              <a:rPr lang="en-US" sz="2400" b="1" u="sng" dirty="0">
                <a:solidFill>
                  <a:srgbClr val="FF0000"/>
                </a:solidFill>
                <a:cs typeface="Akhbar MT" pitchFamily="2" charset="-78"/>
              </a:rPr>
              <a:t> </a:t>
            </a:r>
            <a:r>
              <a:rPr lang="en-US" sz="2400" b="1" dirty="0">
                <a:solidFill>
                  <a:srgbClr val="FF0000"/>
                </a:solidFill>
                <a:cs typeface="Akhbar MT" pitchFamily="2" charset="-78"/>
              </a:rPr>
              <a:t>:</a:t>
            </a:r>
            <a:endParaRPr lang="ar-SA" sz="2400" b="1" dirty="0" smtClean="0">
              <a:solidFill>
                <a:srgbClr val="FF0000"/>
              </a:solidFill>
            </a:endParaRPr>
          </a:p>
          <a:p>
            <a:r>
              <a:rPr lang="ar-SA" b="1" u="sng" dirty="0" smtClean="0"/>
              <a:t>القرن </a:t>
            </a:r>
            <a:r>
              <a:rPr lang="ar-SA" b="1" u="sng" dirty="0"/>
              <a:t>السادس قبل الميلاد</a:t>
            </a:r>
            <a:r>
              <a:rPr lang="ar-SA" b="1" dirty="0"/>
              <a:t>، تظهر كلمة "عرب" "عرابة </a:t>
            </a:r>
            <a:r>
              <a:rPr lang="en-US" b="1" dirty="0" err="1"/>
              <a:t>Arabaya</a:t>
            </a:r>
            <a:r>
              <a:rPr lang="en-US" b="1" dirty="0"/>
              <a:t>" </a:t>
            </a:r>
            <a:r>
              <a:rPr lang="ar-SA" b="1" dirty="0"/>
              <a:t>في النصوص الفارسية، المكتوبة باللغة </a:t>
            </a:r>
            <a:r>
              <a:rPr lang="ar-SA" b="1" dirty="0" err="1"/>
              <a:t>الإخمينية</a:t>
            </a:r>
            <a:r>
              <a:rPr lang="ar-SA" b="1" dirty="0"/>
              <a:t> "أو </a:t>
            </a:r>
            <a:r>
              <a:rPr lang="ar-SA" b="1" dirty="0" err="1"/>
              <a:t>الإكمينية</a:t>
            </a:r>
            <a:r>
              <a:rPr lang="ar-SA" b="1" dirty="0"/>
              <a:t>"، وذلك في نقش انتصارات الملك "</a:t>
            </a:r>
            <a:r>
              <a:rPr lang="ar-SA" b="1" dirty="0" err="1"/>
              <a:t>داوا</a:t>
            </a:r>
            <a:r>
              <a:rPr lang="ar-SA" b="1" dirty="0"/>
              <a:t> الأول" "522-486"، المعروف باسم "نقش </a:t>
            </a:r>
            <a:r>
              <a:rPr lang="ar-SA" b="1" dirty="0" err="1"/>
              <a:t>بهستون</a:t>
            </a:r>
            <a:r>
              <a:rPr lang="ar-SA" b="1" dirty="0"/>
              <a:t>" في إحدى الممرات الجبلية في الطريق بين </a:t>
            </a:r>
            <a:r>
              <a:rPr lang="ar-SA" b="1" dirty="0" err="1"/>
              <a:t>كرمنشاه</a:t>
            </a:r>
            <a:r>
              <a:rPr lang="ar-SA" b="1" dirty="0"/>
              <a:t> وهمدان2، تظهر كلمة عرب معنى "البادية التي تفصل بين </a:t>
            </a:r>
            <a:r>
              <a:rPr lang="ar-SA" b="1" dirty="0" err="1"/>
              <a:t>آشور</a:t>
            </a:r>
            <a:r>
              <a:rPr lang="ar-SA" b="1" dirty="0"/>
              <a:t> وبابل من ناحية، وبين مصر من ناحية أخرى، مما جعل بعض العلماء يدخلون شبه جزيرة سيناء في جملة هذه الأرضين، وقد عاشت قبائل عربية عديدة في منطقة سيناء قبل </a:t>
            </a:r>
            <a:r>
              <a:rPr lang="ar-SA" b="1" dirty="0" smtClean="0"/>
              <a:t>الميلاد.</a:t>
            </a:r>
          </a:p>
          <a:p>
            <a:endParaRPr lang="ar-SA" b="1" dirty="0" smtClean="0"/>
          </a:p>
          <a:p>
            <a:endParaRPr lang="ar-SA" b="1" dirty="0"/>
          </a:p>
          <a:p>
            <a:endParaRPr lang="ar-SA" b="1" dirty="0" smtClean="0"/>
          </a:p>
          <a:p>
            <a:r>
              <a:rPr lang="ar-SA" b="1" u="sng" dirty="0" smtClean="0">
                <a:solidFill>
                  <a:srgbClr val="FF0000"/>
                </a:solidFill>
              </a:rPr>
              <a:t>الاسفار القديمة من </a:t>
            </a:r>
            <a:r>
              <a:rPr lang="ar-SA" b="1" u="sng" dirty="0" err="1" smtClean="0">
                <a:solidFill>
                  <a:srgbClr val="FF0000"/>
                </a:solidFill>
              </a:rPr>
              <a:t>التوارة</a:t>
            </a:r>
            <a:r>
              <a:rPr lang="ar-SA" b="1" u="sng" dirty="0" smtClean="0">
                <a:solidFill>
                  <a:srgbClr val="FF0000"/>
                </a:solidFill>
              </a:rPr>
              <a:t>:</a:t>
            </a:r>
          </a:p>
          <a:p>
            <a:r>
              <a:rPr lang="ar-SA" b="1" dirty="0"/>
              <a:t>توراة -أو العهد القديم- فقد وردت كلمة "عرب" بمعنى البدو والأعراب، وبمعنى القفر والجفاف، في مواضع كثيرة، فهم رعاة يسكنون</a:t>
            </a:r>
            <a:endParaRPr lang="ar-SA" b="1" dirty="0" smtClean="0"/>
          </a:p>
          <a:p>
            <a:r>
              <a:rPr lang="ar-SA" b="1" dirty="0"/>
              <a:t>لخيام، "ولا يخيم هناك أعرابي ولا يربض هناك رعاة</a:t>
            </a:r>
            <a:r>
              <a:rPr lang="ar-SA" b="1" dirty="0" smtClean="0"/>
              <a:t>"، </a:t>
            </a:r>
            <a:r>
              <a:rPr lang="ar-SA" b="1" dirty="0"/>
              <a:t>ويكثر فيهم المتربصون على طرق القوافل، "في الطرقات جلست لهم كأعرابي في البرية"2، ونفس المعنى يتردد في نصوص توراتية أخرى، كما في </a:t>
            </a:r>
            <a:r>
              <a:rPr lang="ar-SA" b="1" dirty="0" err="1" smtClean="0"/>
              <a:t>أشعياء</a:t>
            </a:r>
            <a:r>
              <a:rPr lang="ar-SA" b="1" dirty="0" smtClean="0"/>
              <a:t>، </a:t>
            </a:r>
            <a:r>
              <a:rPr lang="ar-SA" b="1" dirty="0"/>
              <a:t>وأرمياء4، لا يقصد بها قومية على جنس معين، وإنما المقصود دائمًا البادية، موطن العزلة والوحشة </a:t>
            </a:r>
            <a:r>
              <a:rPr lang="ar-SA" b="1" dirty="0" smtClean="0"/>
              <a:t>والخط.</a:t>
            </a:r>
          </a:p>
          <a:p>
            <a:endParaRPr lang="ar-SA" b="1" dirty="0"/>
          </a:p>
          <a:p>
            <a:endParaRPr lang="ar-SA" b="1" dirty="0" smtClean="0"/>
          </a:p>
          <a:p>
            <a:r>
              <a:rPr lang="ar-SA" b="1" u="sng" dirty="0" smtClean="0">
                <a:solidFill>
                  <a:srgbClr val="FF0000"/>
                </a:solidFill>
              </a:rPr>
              <a:t>التلمود:</a:t>
            </a:r>
            <a:endParaRPr lang="ar-SA" b="1" u="sng" dirty="0">
              <a:solidFill>
                <a:srgbClr val="FF0000"/>
              </a:solidFill>
            </a:endParaRPr>
          </a:p>
          <a:p>
            <a:r>
              <a:rPr lang="ar-SA" b="1" dirty="0"/>
              <a:t>لتلمود، فقد قصد بكلمة "عرب" </a:t>
            </a:r>
            <a:r>
              <a:rPr lang="ar-SA" b="1" dirty="0" err="1"/>
              <a:t>و"عربيم</a:t>
            </a:r>
            <a:r>
              <a:rPr lang="ar-SA" b="1" dirty="0"/>
              <a:t>" </a:t>
            </a:r>
            <a:r>
              <a:rPr lang="ar-SA" b="1" dirty="0" err="1"/>
              <a:t>و"عربئيم</a:t>
            </a:r>
            <a:r>
              <a:rPr lang="ar-SA" b="1" dirty="0"/>
              <a:t>"، الأعراب كذلك -أي نفس المعنى الذي ورد في أسفار التوراة- كما أصبحت لفظة "عربي" مرادفة في بعض الأحايين لكلمة "إسماعيلي"6، نسبة إلى سيدنا إسماعيل، جد العرب، والأخ الأكبر لإسحاق، والد يعقوب أو إسرائيل، جد اليهود.</a:t>
            </a:r>
            <a:endParaRPr lang="ar-SA" dirty="0"/>
          </a:p>
        </p:txBody>
      </p:sp>
    </p:spTree>
    <p:extLst>
      <p:ext uri="{BB962C8B-B14F-4D97-AF65-F5344CB8AC3E}">
        <p14:creationId xmlns:p14="http://schemas.microsoft.com/office/powerpoint/2010/main" val="4293216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0"/>
            <a:ext cx="8395102" cy="3416320"/>
          </a:xfrm>
          <a:prstGeom prst="rect">
            <a:avLst/>
          </a:prstGeom>
        </p:spPr>
        <p:txBody>
          <a:bodyPr wrap="square">
            <a:spAutoFit/>
          </a:bodyPr>
          <a:lstStyle/>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b="1" u="sng" dirty="0" smtClean="0"/>
          </a:p>
          <a:p>
            <a:endParaRPr lang="ar-SA" b="1" u="sng" dirty="0"/>
          </a:p>
          <a:p>
            <a:endParaRPr lang="ar-SA" u="sng" dirty="0"/>
          </a:p>
        </p:txBody>
      </p:sp>
      <p:sp>
        <p:nvSpPr>
          <p:cNvPr id="4" name="مستطيل 3"/>
          <p:cNvSpPr/>
          <p:nvPr/>
        </p:nvSpPr>
        <p:spPr>
          <a:xfrm>
            <a:off x="0" y="28361"/>
            <a:ext cx="9144000" cy="369332"/>
          </a:xfrm>
          <a:prstGeom prst="rect">
            <a:avLst/>
          </a:prstGeom>
        </p:spPr>
        <p:txBody>
          <a:bodyPr wrap="square">
            <a:spAutoFit/>
          </a:bodyPr>
          <a:lstStyle/>
          <a:p>
            <a:endParaRPr lang="ar-SA" dirty="0"/>
          </a:p>
        </p:txBody>
      </p:sp>
      <p:sp>
        <p:nvSpPr>
          <p:cNvPr id="3" name="مستطيل 2"/>
          <p:cNvSpPr/>
          <p:nvPr/>
        </p:nvSpPr>
        <p:spPr>
          <a:xfrm>
            <a:off x="463740" y="0"/>
            <a:ext cx="8568952" cy="6463308"/>
          </a:xfrm>
          <a:prstGeom prst="rect">
            <a:avLst/>
          </a:prstGeom>
        </p:spPr>
        <p:txBody>
          <a:bodyPr wrap="square">
            <a:spAutoFit/>
          </a:bodyPr>
          <a:lstStyle/>
          <a:p>
            <a:r>
              <a:rPr lang="ar-SA" b="1" u="sng" dirty="0">
                <a:cs typeface="Akhbar MT" pitchFamily="2" charset="-78"/>
              </a:rPr>
              <a:t>عند </a:t>
            </a:r>
            <a:r>
              <a:rPr lang="ar-SA" b="1" u="sng" dirty="0" smtClean="0">
                <a:cs typeface="Akhbar MT" pitchFamily="2" charset="-78"/>
              </a:rPr>
              <a:t>اليونان</a:t>
            </a:r>
            <a:r>
              <a:rPr lang="en-US" b="1" u="sng" dirty="0" smtClean="0">
                <a:cs typeface="Akhbar MT" pitchFamily="2" charset="-78"/>
              </a:rPr>
              <a:t> : </a:t>
            </a:r>
            <a:r>
              <a:rPr lang="en-US" b="1" dirty="0">
                <a:cs typeface="Akhbar MT" pitchFamily="2" charset="-78"/>
              </a:rPr>
              <a:t/>
            </a:r>
            <a:br>
              <a:rPr lang="en-US" b="1" dirty="0">
                <a:cs typeface="Akhbar MT" pitchFamily="2" charset="-78"/>
              </a:rPr>
            </a:br>
            <a:r>
              <a:rPr lang="ar-SA" b="1" u="sng" dirty="0">
                <a:solidFill>
                  <a:srgbClr val="FF0000"/>
                </a:solidFill>
              </a:rPr>
              <a:t>أخريات القرن السادس قبل الميلاد، </a:t>
            </a:r>
            <a:r>
              <a:rPr lang="ar-SA" b="1" dirty="0"/>
              <a:t>بدأ اليونان يتحدثون عن العرب في كتاباتهم، وكان "</a:t>
            </a:r>
            <a:r>
              <a:rPr lang="ar-SA" b="1" dirty="0" err="1"/>
              <a:t>إسكليوس</a:t>
            </a:r>
            <a:r>
              <a:rPr lang="ar-SA" b="1" dirty="0"/>
              <a:t>" "</a:t>
            </a:r>
            <a:r>
              <a:rPr lang="ar-SA" b="1" dirty="0" err="1"/>
              <a:t>أخيلوس</a:t>
            </a:r>
            <a:r>
              <a:rPr lang="ar-SA" b="1" dirty="0"/>
              <a:t> </a:t>
            </a:r>
            <a:r>
              <a:rPr lang="en-US" b="1" dirty="0" err="1"/>
              <a:t>Aeschyus</a:t>
            </a:r>
            <a:r>
              <a:rPr lang="en-US" b="1" dirty="0"/>
              <a:t>" ""525-456</a:t>
            </a:r>
            <a:r>
              <a:rPr lang="ar-SA" b="1" dirty="0"/>
              <a:t>ق. م"، أول من ذكر العرب من اليونان، وذلك إبان الحديث عن الملك الفارسي </a:t>
            </a:r>
            <a:r>
              <a:rPr lang="ar-SA" b="1" u="sng" dirty="0">
                <a:solidFill>
                  <a:srgbClr val="FF0000"/>
                </a:solidFill>
              </a:rPr>
              <a:t>"</a:t>
            </a:r>
            <a:r>
              <a:rPr lang="ar-SA" b="1" u="sng" dirty="0" err="1">
                <a:solidFill>
                  <a:srgbClr val="FF0000"/>
                </a:solidFill>
              </a:rPr>
              <a:t>إكزركسيس</a:t>
            </a:r>
            <a:r>
              <a:rPr lang="ar-SA" b="1" u="sng" dirty="0">
                <a:solidFill>
                  <a:srgbClr val="FF0000"/>
                </a:solidFill>
              </a:rPr>
              <a:t> الأول" "486-465ق. م</a:t>
            </a:r>
            <a:r>
              <a:rPr lang="ar-SA" b="1" dirty="0"/>
              <a:t>" والذي هاجم اليونان في بلادهم بجيش فيه "ضابط عربي من الرؤساء مشهور</a:t>
            </a:r>
            <a:r>
              <a:rPr lang="ar-SA" b="1" dirty="0" smtClean="0"/>
              <a:t>"، </a:t>
            </a:r>
            <a:r>
              <a:rPr lang="ar-SA" b="1" dirty="0"/>
              <a:t>ثم جاء هيرودوت "484-430ق. م" فتعرض في كتابه الثاني لذكر العرب، بطريقة تدل على أنه كان على شيء من العلم بهم، كما أطلق على بلاد العرب لفظ "</a:t>
            </a:r>
            <a:r>
              <a:rPr lang="en-US" b="1" dirty="0" err="1"/>
              <a:t>Arabie</a:t>
            </a:r>
            <a:r>
              <a:rPr lang="en-US" b="1" dirty="0"/>
              <a:t>" </a:t>
            </a:r>
            <a:r>
              <a:rPr lang="ar-SA" b="1" dirty="0"/>
              <a:t>ويعني بها البادية وشبه جزيرة العرب والأرضين الواقعة إلى الشرق من نهر النيل، ومن ثم فقد أدخل "هيرودوت" سيناء وكل الأقسام الشرقية من مصر -والواقعة بين سواحل البحر الأحمر ونهر </a:t>
            </a:r>
            <a:r>
              <a:rPr lang="ar-SA" b="1" dirty="0" smtClean="0"/>
              <a:t>النيل.</a:t>
            </a:r>
            <a:r>
              <a:rPr lang="ar-SA" b="1" dirty="0"/>
              <a:t> في بلاد </a:t>
            </a:r>
            <a:r>
              <a:rPr lang="ar-SA" b="1" dirty="0" smtClean="0"/>
              <a:t>العرب.</a:t>
            </a:r>
          </a:p>
          <a:p>
            <a:endParaRPr lang="ar-SA" b="1" dirty="0" smtClean="0"/>
          </a:p>
          <a:p>
            <a:r>
              <a:rPr lang="ar-SA" b="1" dirty="0" smtClean="0"/>
              <a:t>جاء </a:t>
            </a:r>
            <a:r>
              <a:rPr lang="ar-SA" b="1" dirty="0"/>
              <a:t>"</a:t>
            </a:r>
            <a:r>
              <a:rPr lang="ar-SA" b="1" dirty="0" err="1"/>
              <a:t>سترابو</a:t>
            </a:r>
            <a:r>
              <a:rPr lang="ar-SA" b="1" dirty="0"/>
              <a:t>" "66ق. م-24م" و"بليني" "32-79م"، فأكدوا ما ذهب إليه "هيرودوت" وأضافا إلى ذلك أن عدد العرب في عهدهما قد تضاعف على الضفة الغربية من البحر الأحمر، حتى شغلوا كل المنطقة بينه وبين نهر النيل من أعلى الصعيد، وكان لهم جمال ينقلون عليها التجارة والناس بين البحر الأحمر والنيل2، بل إن "</a:t>
            </a:r>
            <a:r>
              <a:rPr lang="ar-SA" b="1" dirty="0" err="1"/>
              <a:t>سترابو</a:t>
            </a:r>
            <a:r>
              <a:rPr lang="ar-SA" b="1" dirty="0"/>
              <a:t>" قد وصف مدينة "</a:t>
            </a:r>
            <a:r>
              <a:rPr lang="ar-SA" b="1" dirty="0" err="1"/>
              <a:t>قفط</a:t>
            </a:r>
            <a:r>
              <a:rPr lang="ar-SA" b="1" dirty="0"/>
              <a:t>" جنوبي قنا، بأنها مدينة واقعة تحت حكم العرب، وبأن نصف سكانها من أولئك </a:t>
            </a:r>
            <a:r>
              <a:rPr lang="ar-SA" b="1" dirty="0" smtClean="0"/>
              <a:t>العرب.</a:t>
            </a:r>
          </a:p>
          <a:p>
            <a:endParaRPr lang="ar-SA" b="1" dirty="0" smtClean="0"/>
          </a:p>
          <a:p>
            <a:r>
              <a:rPr lang="ar-SA" b="1" dirty="0" smtClean="0"/>
              <a:t>تقذف </a:t>
            </a:r>
            <a:r>
              <a:rPr lang="ar-SA" b="1" dirty="0"/>
              <a:t>بالموجة تلو الأخرى إلى وادي النيل، عبر البحر الأحمر، وعن طريق سيناء والتي كانت منذ القدم قنطرة ثابتة مفتوحة للهجرات، التي كان من أهمها، </a:t>
            </a:r>
            <a:endParaRPr lang="ar-SA" b="1" dirty="0" smtClean="0"/>
          </a:p>
          <a:p>
            <a:r>
              <a:rPr lang="ar-SA" b="1" dirty="0" smtClean="0"/>
              <a:t>"</a:t>
            </a:r>
            <a:r>
              <a:rPr lang="ar-SA" b="1" dirty="0"/>
              <a:t>أولًا" قبائل </a:t>
            </a:r>
            <a:r>
              <a:rPr lang="ar-SA" b="1" u="sng" dirty="0" err="1">
                <a:solidFill>
                  <a:srgbClr val="FF0000"/>
                </a:solidFill>
              </a:rPr>
              <a:t>كهلانية</a:t>
            </a:r>
            <a:r>
              <a:rPr lang="ar-SA" b="1" u="sng" dirty="0">
                <a:solidFill>
                  <a:srgbClr val="FF0000"/>
                </a:solidFill>
              </a:rPr>
              <a:t> من عرب الجنوب، استقرت في الجزء الشمالي الشرقي من مصر في مطلع المسيحية، </a:t>
            </a:r>
            <a:r>
              <a:rPr lang="ar-SA" b="1" dirty="0"/>
              <a:t>ومنها "ثانيًا" هجرة قبائل من "</a:t>
            </a:r>
            <a:r>
              <a:rPr lang="ar-SA" b="1" dirty="0" err="1"/>
              <a:t>طيئ</a:t>
            </a:r>
            <a:r>
              <a:rPr lang="ar-SA" b="1" dirty="0"/>
              <a:t>" -فرع </a:t>
            </a:r>
            <a:r>
              <a:rPr lang="ar-SA" b="1" dirty="0" err="1"/>
              <a:t>كهلاني</a:t>
            </a:r>
            <a:r>
              <a:rPr lang="ar-SA" b="1" dirty="0"/>
              <a:t> آخر من المجموعة الجنوبية- كان من أهمها قبيلتا لخم وجذام اللتان استقرتا في محافظة الشرقية، ومنها "ثالثًا" قبيلة "بلي" التي استقرت فيما بين قنا والقصير، وكان عليها الاعتماد في نقل التجارة الهندية، ومنها "رابعًا" هجرة بطون من "خزاعة" -وهم فرع من </a:t>
            </a:r>
            <a:r>
              <a:rPr lang="ar-SA" b="1" dirty="0" err="1"/>
              <a:t>الأزد</a:t>
            </a:r>
            <a:r>
              <a:rPr lang="ar-SA" b="1" dirty="0"/>
              <a:t>- خرجوا في الجاهلية إلى مصر والشام، بسبب قحط أصاب بلادهم، هذا فضلا عن الجماعات التي استقرت في شرق الدلتا قبل الإسلام4.</a:t>
            </a:r>
            <a:endParaRPr lang="ar-SA" b="1" dirty="0"/>
          </a:p>
          <a:p>
            <a:endParaRPr lang="ar-SA" b="1" dirty="0" smtClean="0"/>
          </a:p>
          <a:p>
            <a:endParaRPr lang="ar-SA" dirty="0"/>
          </a:p>
        </p:txBody>
      </p:sp>
    </p:spTree>
    <p:extLst>
      <p:ext uri="{BB962C8B-B14F-4D97-AF65-F5344CB8AC3E}">
        <p14:creationId xmlns:p14="http://schemas.microsoft.com/office/powerpoint/2010/main" val="2914318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18658"/>
          </a:xfrm>
        </p:spPr>
        <p:txBody>
          <a:bodyPr>
            <a:normAutofit fontScale="90000"/>
          </a:bodyPr>
          <a:lstStyle/>
          <a:p>
            <a:pPr algn="r"/>
            <a:r>
              <a:rPr lang="ar-SA" sz="1800" b="1" u="sng" dirty="0" smtClean="0">
                <a:solidFill>
                  <a:srgbClr val="FF0000"/>
                </a:solidFill>
                <a:cs typeface="Akhbar MT" pitchFamily="2" charset="-78"/>
              </a:rPr>
              <a:t/>
            </a:r>
            <a:br>
              <a:rPr lang="ar-SA" sz="1800" b="1" u="sng" dirty="0" smtClean="0">
                <a:solidFill>
                  <a:srgbClr val="FF0000"/>
                </a:solidFill>
                <a:cs typeface="Akhbar MT" pitchFamily="2" charset="-78"/>
              </a:rPr>
            </a:br>
            <a:r>
              <a:rPr lang="ar-SA" sz="1800" b="1" u="sng" dirty="0">
                <a:solidFill>
                  <a:srgbClr val="FF0000"/>
                </a:solidFill>
                <a:cs typeface="Akhbar MT" pitchFamily="2" charset="-78"/>
              </a:rPr>
              <a:t/>
            </a:r>
            <a:br>
              <a:rPr lang="ar-SA" sz="1800" b="1" u="sng" dirty="0">
                <a:solidFill>
                  <a:srgbClr val="FF0000"/>
                </a:solidFill>
                <a:cs typeface="Akhbar MT" pitchFamily="2" charset="-78"/>
              </a:rPr>
            </a:br>
            <a:r>
              <a:rPr lang="ar-SA" sz="1800" b="1" u="sng" dirty="0" smtClean="0">
                <a:solidFill>
                  <a:srgbClr val="FF0000"/>
                </a:solidFill>
                <a:cs typeface="Akhbar MT" pitchFamily="2" charset="-78"/>
              </a:rPr>
              <a:t/>
            </a:r>
            <a:br>
              <a:rPr lang="ar-SA" sz="1800" b="1" u="sng" dirty="0" smtClean="0">
                <a:solidFill>
                  <a:srgbClr val="FF0000"/>
                </a:solidFill>
                <a:cs typeface="Akhbar MT" pitchFamily="2" charset="-78"/>
              </a:rPr>
            </a:br>
            <a:r>
              <a:rPr lang="ar-SA" sz="1800" b="1" u="sng" dirty="0">
                <a:solidFill>
                  <a:srgbClr val="FF0000"/>
                </a:solidFill>
                <a:cs typeface="Akhbar MT" pitchFamily="2" charset="-78"/>
              </a:rPr>
              <a:t/>
            </a:r>
            <a:br>
              <a:rPr lang="ar-SA" sz="1800" b="1" u="sng" dirty="0">
                <a:solidFill>
                  <a:srgbClr val="FF0000"/>
                </a:solidFill>
                <a:cs typeface="Akhbar MT" pitchFamily="2" charset="-78"/>
              </a:rPr>
            </a:br>
            <a:r>
              <a:rPr lang="ar-SA" sz="1800" b="1" u="sng" dirty="0" smtClean="0">
                <a:solidFill>
                  <a:srgbClr val="FF0000"/>
                </a:solidFill>
                <a:cs typeface="Akhbar MT" pitchFamily="2" charset="-78"/>
              </a:rPr>
              <a:t/>
            </a:r>
            <a:br>
              <a:rPr lang="ar-SA" sz="1800" b="1" u="sng" dirty="0" smtClean="0">
                <a:solidFill>
                  <a:srgbClr val="FF0000"/>
                </a:solidFill>
                <a:cs typeface="Akhbar MT" pitchFamily="2" charset="-78"/>
              </a:rPr>
            </a:br>
            <a:r>
              <a:rPr lang="ar-SA" sz="3100" b="1" dirty="0">
                <a:cs typeface="Akhbar MT" pitchFamily="2" charset="-78"/>
              </a:rPr>
              <a:t/>
            </a:r>
            <a:br>
              <a:rPr lang="ar-SA" sz="3100" b="1" dirty="0">
                <a:cs typeface="Akhbar MT" pitchFamily="2" charset="-78"/>
              </a:rPr>
            </a:br>
            <a:r>
              <a:rPr lang="ar-SA" sz="3100" b="1" dirty="0" smtClean="0">
                <a:cs typeface="Akhbar MT" pitchFamily="2" charset="-78"/>
              </a:rPr>
              <a:t>المصادر العربية الاثرية:</a:t>
            </a:r>
            <a:br>
              <a:rPr lang="ar-SA" sz="3100" b="1" dirty="0" smtClean="0">
                <a:cs typeface="Akhbar MT" pitchFamily="2" charset="-78"/>
              </a:rPr>
            </a:br>
            <a:r>
              <a:rPr lang="ar-SA" sz="1800" b="1" u="sng" dirty="0">
                <a:solidFill>
                  <a:srgbClr val="FF0000"/>
                </a:solidFill>
                <a:cs typeface="Akhbar MT" pitchFamily="2" charset="-78"/>
              </a:rPr>
              <a:t/>
            </a:r>
            <a:br>
              <a:rPr lang="ar-SA" sz="1800" b="1" u="sng" dirty="0">
                <a:solidFill>
                  <a:srgbClr val="FF0000"/>
                </a:solidFill>
                <a:cs typeface="Akhbar MT" pitchFamily="2" charset="-78"/>
              </a:rPr>
            </a:br>
            <a:r>
              <a:rPr lang="ar-SA" sz="1800" b="1" u="sng" dirty="0" err="1" smtClean="0">
                <a:solidFill>
                  <a:srgbClr val="FF0000"/>
                </a:solidFill>
                <a:cs typeface="Akhbar MT" pitchFamily="2" charset="-78"/>
              </a:rPr>
              <a:t>اولا:ليس</a:t>
            </a:r>
            <a:r>
              <a:rPr lang="ar-SA" sz="1800" b="1" u="sng" dirty="0" smtClean="0">
                <a:solidFill>
                  <a:srgbClr val="FF0000"/>
                </a:solidFill>
                <a:cs typeface="Akhbar MT" pitchFamily="2" charset="-78"/>
              </a:rPr>
              <a:t> </a:t>
            </a:r>
            <a:r>
              <a:rPr lang="ar-SA" sz="1800" b="1" u="sng" dirty="0">
                <a:solidFill>
                  <a:srgbClr val="FF0000"/>
                </a:solidFill>
                <a:cs typeface="Akhbar MT" pitchFamily="2" charset="-78"/>
              </a:rPr>
              <a:t>لدينا كتابات جاهلية من ذلك النوع الذي يسميه المستشرقون "كتابات عربية شمالية"، غير نص واحد، ذلك النص الذي </a:t>
            </a:r>
            <a:r>
              <a:rPr lang="ar-SA" sz="1800" b="1" u="sng" dirty="0" err="1">
                <a:solidFill>
                  <a:srgbClr val="FF0000"/>
                </a:solidFill>
                <a:cs typeface="Akhbar MT" pitchFamily="2" charset="-78"/>
              </a:rPr>
              <a:t>يعودلى</a:t>
            </a:r>
            <a:r>
              <a:rPr lang="ar-SA" sz="1800" b="1" u="sng" dirty="0">
                <a:solidFill>
                  <a:srgbClr val="FF0000"/>
                </a:solidFill>
                <a:cs typeface="Akhbar MT" pitchFamily="2" charset="-78"/>
              </a:rPr>
              <a:t> عهد "امرئ القيس" ملك الحيرة، والمعروف "بنقش </a:t>
            </a:r>
            <a:r>
              <a:rPr lang="ar-SA" sz="1800" b="1" u="sng" dirty="0" err="1">
                <a:solidFill>
                  <a:srgbClr val="FF0000"/>
                </a:solidFill>
                <a:cs typeface="Akhbar MT" pitchFamily="2" charset="-78"/>
              </a:rPr>
              <a:t>النمارة</a:t>
            </a:r>
            <a:r>
              <a:rPr lang="ar-SA" sz="1800" b="1" u="sng" dirty="0" smtClean="0">
                <a:solidFill>
                  <a:srgbClr val="FF0000"/>
                </a:solidFill>
                <a:cs typeface="Akhbar MT" pitchFamily="2" charset="-78"/>
              </a:rPr>
              <a:t>" جاء </a:t>
            </a:r>
            <a:r>
              <a:rPr lang="ar-SA" sz="1800" b="1" u="sng" dirty="0">
                <a:solidFill>
                  <a:srgbClr val="FF0000"/>
                </a:solidFill>
                <a:cs typeface="Akhbar MT" pitchFamily="2" charset="-78"/>
              </a:rPr>
              <a:t>فيه "تي نفس مر القيس بر عمرو ملك العرب كله ذو إسر التج</a:t>
            </a:r>
            <a:r>
              <a:rPr lang="ar-SA" sz="1800" b="1" u="sng" dirty="0" smtClean="0">
                <a:solidFill>
                  <a:srgbClr val="FF0000"/>
                </a:solidFill>
                <a:cs typeface="Akhbar MT" pitchFamily="2" charset="-78"/>
              </a:rPr>
              <a:t>"، </a:t>
            </a:r>
            <a:r>
              <a:rPr lang="ar-SA" sz="1800" b="1" u="sng" dirty="0">
                <a:solidFill>
                  <a:srgbClr val="FF0000"/>
                </a:solidFill>
                <a:cs typeface="Akhbar MT" pitchFamily="2" charset="-78"/>
              </a:rPr>
              <a:t>وترجمته إلى عربية مفهومة يمكن أن يكون كالتالي "هذا جسمان امرئ القيس بن عمرو ملك العرب جميعًا، الذي عقد </a:t>
            </a:r>
            <a:r>
              <a:rPr lang="ar-SA" sz="1800" b="1" u="sng" dirty="0" smtClean="0">
                <a:solidFill>
                  <a:srgbClr val="FF0000"/>
                </a:solidFill>
                <a:cs typeface="Akhbar MT" pitchFamily="2" charset="-78"/>
              </a:rPr>
              <a:t>التاج«.</a:t>
            </a:r>
            <a:r>
              <a:rPr lang="ar-SA" sz="1800" b="1" dirty="0" smtClean="0">
                <a:cs typeface="Akhbar MT" pitchFamily="2" charset="-78"/>
              </a:rPr>
              <a:t/>
            </a:r>
            <a:br>
              <a:rPr lang="ar-SA" sz="1800" b="1" dirty="0" smtClean="0">
                <a:cs typeface="Akhbar MT" pitchFamily="2" charset="-78"/>
              </a:rPr>
            </a:br>
            <a:r>
              <a:rPr lang="ar-SA" sz="1800" b="1" dirty="0">
                <a:cs typeface="Akhbar MT" pitchFamily="2" charset="-78"/>
              </a:rPr>
              <a:t/>
            </a:r>
            <a:br>
              <a:rPr lang="ar-SA" sz="1800" b="1" dirty="0">
                <a:cs typeface="Akhbar MT" pitchFamily="2" charset="-78"/>
              </a:rPr>
            </a:br>
            <a:r>
              <a:rPr lang="ar-SA" sz="1800" b="1" dirty="0" err="1" smtClean="0">
                <a:cs typeface="Akhbar MT" pitchFamily="2" charset="-78"/>
              </a:rPr>
              <a:t>ثانيا:</a:t>
            </a:r>
            <a:r>
              <a:rPr lang="ar-SA" sz="1800" b="1" dirty="0" err="1"/>
              <a:t>أهمية</a:t>
            </a:r>
            <a:r>
              <a:rPr lang="ar-SA" sz="1800" b="1" dirty="0"/>
              <a:t> هذا </a:t>
            </a:r>
            <a:r>
              <a:rPr lang="ar-SA" sz="1800" b="1" u="sng" dirty="0">
                <a:solidFill>
                  <a:srgbClr val="FF0000"/>
                </a:solidFill>
              </a:rPr>
              <a:t>النص الذي يرجع إلى السابع من ديسمبر عام 328م </a:t>
            </a:r>
            <a:r>
              <a:rPr lang="ar-SA" sz="1800" b="1" dirty="0"/>
              <a:t>في ورود لفظة "العرب فيه، وإن كنا لا نستطيع القول أن امرأ القيس إنما أراد بكلمة العرب هنا، البدو والحضر سواء بسواء، أو بمعنى آخر أراد بها أن تكون علمًا على قوم وجنس، وإنما الواضح من النص أنه إنما يقصد بها "الأعراب"4، لأن كلمة "ملك هنا لا تعني ما يراد منها حقيقة، وكلمة "عرب" إنما تعني "بدو"، وإن كان الرجل إنما كان يشغل حقًّا وظيفة "ملك الحيرة</a:t>
            </a:r>
            <a:r>
              <a:rPr lang="ar-SA" sz="1800" b="1" dirty="0" smtClean="0"/>
              <a:t>".</a:t>
            </a:r>
            <a:br>
              <a:rPr lang="ar-SA" sz="1800" b="1" dirty="0" smtClean="0"/>
            </a:br>
            <a:r>
              <a:rPr lang="ar-SA" sz="1800" b="1" dirty="0"/>
              <a:t/>
            </a:r>
            <a:br>
              <a:rPr lang="ar-SA" sz="1800" b="1" dirty="0"/>
            </a:br>
            <a:r>
              <a:rPr lang="ar-SA" sz="1800" b="1" dirty="0" err="1" smtClean="0"/>
              <a:t>ثالثا:</a:t>
            </a:r>
            <a:r>
              <a:rPr lang="ar-SA" sz="1800" b="1" dirty="0" err="1"/>
              <a:t>النصوص</a:t>
            </a:r>
            <a:r>
              <a:rPr lang="ar-SA" sz="1800" b="1" dirty="0"/>
              <a:t> العربية الجنوبية، فلم يرد فيها اسم "عرب" إلا بمعنى "أعراب"، ولم يقصد بها قومية، أي علم لهذا الجنس المعروف، الذي يشمل كل سكان بلاد العرب من بدو وحضر، أما أهل المدن والمتحضرون فكانوا يعرفون بمدنهم وقبائلهم، أنها قبائل مستقرة متحضرة، تمتاز عن القبائل الأخرى المسماة "أعراب" في النصوص العربية الجنوبية، مما يدل على أن لفظة "عرب" و"العرب" لم تكن تؤدي معنى الجنس والقومية في الكتابات العربية المدونة، والتي ترجع إلى ما قبل الإسلام بقليل، أي من عامي 449، 542م، وأن العرب الجنوبيين لم يفهموا هذا المعنى من اللفظة، إلا بعد ظهور الإسلام، ودخولهم في دين الله أفواجًا، رغم ورود اللفظة في صوص علمًا لأشخاص1.</a:t>
            </a:r>
            <a:r>
              <a:rPr lang="ar-SA" sz="1800" dirty="0"/>
              <a:t/>
            </a:r>
            <a:br>
              <a:rPr lang="ar-SA" sz="1800" dirty="0"/>
            </a:br>
            <a:r>
              <a:rPr lang="ar-SA" sz="1800" dirty="0"/>
              <a:t/>
            </a:r>
            <a:br>
              <a:rPr lang="ar-SA" sz="1800" dirty="0"/>
            </a:br>
            <a:r>
              <a:rPr lang="ar-SA" sz="1800" dirty="0" err="1" smtClean="0"/>
              <a:t>ر</a:t>
            </a:r>
            <a:r>
              <a:rPr lang="ar-SA" sz="1800" b="1" dirty="0" err="1" smtClean="0"/>
              <a:t>أبعا</a:t>
            </a:r>
            <a:r>
              <a:rPr lang="ar-SA" sz="1800" b="1" dirty="0" smtClean="0"/>
              <a:t> «</a:t>
            </a:r>
            <a:r>
              <a:rPr lang="ar-SA" sz="1800" b="1" dirty="0" smtClean="0">
                <a:solidFill>
                  <a:srgbClr val="FF0000"/>
                </a:solidFill>
              </a:rPr>
              <a:t>:أب </a:t>
            </a:r>
            <a:r>
              <a:rPr lang="ar-SA" sz="1800" b="1" dirty="0">
                <a:solidFill>
                  <a:srgbClr val="FF0000"/>
                </a:solidFill>
              </a:rPr>
              <a:t>كرب أسعد" </a:t>
            </a:r>
            <a:r>
              <a:rPr lang="ar-SA" sz="1800" b="1" dirty="0"/>
              <a:t>كان أول ملك يمني يضيف إلى لقبه الرسمي كلمة "الأعراب"، ومن ثم فقد أصبح اللقب الملكي في عهده "ملك سبأ وذي زيدان وحضرموت </a:t>
            </a:r>
            <a:r>
              <a:rPr lang="ar-SA" sz="1800" b="1" dirty="0" err="1"/>
              <a:t>ويمينات</a:t>
            </a:r>
            <a:r>
              <a:rPr lang="ar-SA" sz="1800" b="1" dirty="0"/>
              <a:t> وأعرابها في الجبال </a:t>
            </a:r>
            <a:r>
              <a:rPr lang="ar-SA" sz="1800" b="1" dirty="0" err="1"/>
              <a:t>والتهائم</a:t>
            </a:r>
            <a:r>
              <a:rPr lang="ar-SA" sz="1800" b="1" dirty="0" smtClean="0"/>
              <a:t>".</a:t>
            </a:r>
            <a:r>
              <a:rPr lang="ar-SA" sz="1600" dirty="0"/>
              <a:t/>
            </a:r>
            <a:br>
              <a:rPr lang="ar-SA" sz="1600" dirty="0"/>
            </a:br>
            <a:r>
              <a:rPr lang="ar-SA" sz="2200" b="1" dirty="0" smtClean="0">
                <a:cs typeface="Akhbar MT" pitchFamily="2" charset="-78"/>
              </a:rPr>
              <a:t/>
            </a:r>
            <a:br>
              <a:rPr lang="ar-SA" sz="2200" b="1" dirty="0" smtClean="0">
                <a:cs typeface="Akhbar MT" pitchFamily="2" charset="-78"/>
              </a:rPr>
            </a:br>
            <a:r>
              <a:rPr lang="ar-SA" b="1" dirty="0"/>
              <a:t/>
            </a:r>
            <a:br>
              <a:rPr lang="ar-SA" b="1" dirty="0"/>
            </a:br>
            <a:endParaRPr lang="ar-SA" dirty="0"/>
          </a:p>
        </p:txBody>
      </p:sp>
    </p:spTree>
    <p:extLst>
      <p:ext uri="{BB962C8B-B14F-4D97-AF65-F5344CB8AC3E}">
        <p14:creationId xmlns:p14="http://schemas.microsoft.com/office/powerpoint/2010/main" val="21985501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466730"/>
          </a:xfrm>
        </p:spPr>
        <p:txBody>
          <a:bodyPr>
            <a:noAutofit/>
          </a:bodyPr>
          <a:lstStyle/>
          <a:p>
            <a:r>
              <a:rPr lang="ar-SA" sz="1600" b="1" dirty="0" smtClean="0"/>
              <a:t>الشعر </a:t>
            </a:r>
            <a:r>
              <a:rPr lang="ar-SA" sz="1600" b="1" dirty="0"/>
              <a:t>الجاهلي </a:t>
            </a:r>
            <a:r>
              <a:rPr lang="ar-SA" sz="1600" b="1" dirty="0" smtClean="0"/>
              <a:t/>
            </a:r>
            <a:br>
              <a:rPr lang="ar-SA" sz="1600" b="1" dirty="0" smtClean="0"/>
            </a:br>
            <a:r>
              <a:rPr lang="ar-SA" sz="1600" b="1" dirty="0" smtClean="0"/>
              <a:t>فلم </a:t>
            </a:r>
            <a:r>
              <a:rPr lang="ar-SA" sz="1600" b="1" dirty="0"/>
              <a:t>يكن بأفضل من النصوص المكتوبة في هذا الصدد، ومن ثم فإننا لم نجد فيه صيغة من جذر "ع. ر. ب" للدلالة على معنى قومي يتعلق بالجنس، ولا على معنى يتعلق باللغة التي </a:t>
            </a:r>
            <a:r>
              <a:rPr lang="ar-SA" sz="1600" b="1" dirty="0" err="1"/>
              <a:t>نتكلمها</a:t>
            </a:r>
            <a:r>
              <a:rPr lang="ar-SA" sz="1600" b="1" dirty="0"/>
              <a:t>؛ ذلك لأن الجاهليين إنما كانوا غارقين في منازعاتهم القبلية، فلم يكن لديهم -فيما لدينا من التراث اللغوي- ما يدل على المدرك القومي الجامع3، غير أن الأمور سرعان ما تتغير، فيقف العرب في أخريات العصر الجاهلي أمام الفرس، ومن ثم فقد </a:t>
            </a:r>
            <a:r>
              <a:rPr lang="ar-SA" sz="1600" b="1" dirty="0" err="1"/>
              <a:t>بدءوا</a:t>
            </a:r>
            <a:r>
              <a:rPr lang="ar-SA" sz="1600" b="1" dirty="0"/>
              <a:t> يستشعرون شيئًا من البغضة للفرس، ويشعر "عنترة بن شداد" بهذه البغضة، ومن ثم نراه يقول في معلقته عن ناقته:</a:t>
            </a:r>
            <a:r>
              <a:rPr lang="ar-SA" sz="1600" dirty="0"/>
              <a:t/>
            </a:r>
            <a:br>
              <a:rPr lang="ar-SA" sz="1600" dirty="0"/>
            </a:br>
            <a:r>
              <a:rPr lang="ar-SA" sz="1600" b="1" dirty="0"/>
              <a:t>شربت بماء </a:t>
            </a:r>
            <a:r>
              <a:rPr lang="ar-SA" sz="1600" b="1" dirty="0" err="1"/>
              <a:t>الدحرضين</a:t>
            </a:r>
            <a:r>
              <a:rPr lang="ar-SA" sz="1600" b="1" dirty="0"/>
              <a:t> فأصبحت ... زوراء تنفر عن حياض الديلم</a:t>
            </a:r>
            <a:r>
              <a:rPr lang="ar-SA" sz="1600" dirty="0"/>
              <a:t/>
            </a:r>
            <a:br>
              <a:rPr lang="ar-SA" sz="1600" dirty="0"/>
            </a:br>
            <a:r>
              <a:rPr lang="ar-SA" sz="1600" b="1" dirty="0"/>
              <a:t>وهكذا أحس "عنترة" بالدافع القومي الجامع، ولما لم يجد الكلمة التي يعبر عنها، اضطر إلى أن يدور حول المعنى ببيت كامل من </a:t>
            </a:r>
            <a:r>
              <a:rPr lang="ar-SA" sz="1600" b="1" dirty="0" smtClean="0"/>
              <a:t>الشعر.</a:t>
            </a:r>
            <a:br>
              <a:rPr lang="ar-SA" sz="1600" b="1" dirty="0" smtClean="0"/>
            </a:br>
            <a:r>
              <a:rPr lang="ar-SA" sz="1600" b="1" dirty="0"/>
              <a:t/>
            </a:r>
            <a:br>
              <a:rPr lang="ar-SA" sz="1600" b="1" dirty="0"/>
            </a:br>
            <a:r>
              <a:rPr lang="ar-SA" sz="1600" b="1" dirty="0" smtClean="0"/>
              <a:t>القران الكريم:</a:t>
            </a:r>
            <a:br>
              <a:rPr lang="ar-SA" sz="1600" b="1" dirty="0" smtClean="0"/>
            </a:br>
            <a:r>
              <a:rPr lang="ar-SA" sz="1600" b="1" dirty="0" smtClean="0">
                <a:cs typeface="Akhbar MT" pitchFamily="2" charset="-78"/>
              </a:rPr>
              <a:t>نزل </a:t>
            </a:r>
            <a:r>
              <a:rPr lang="ar-SA" sz="1600" b="1" dirty="0">
                <a:cs typeface="Akhbar MT" pitchFamily="2" charset="-78"/>
              </a:rPr>
              <a:t>القرآن الكريم منجمًا في ثلاث وعشرين سنة في مكة والمدينة، فلم يرد فيه من الجذر "ع. ر. ب" إلا ثلاث صيغ "عُرُبًا" "جمع عَرُوب بفتح العين" نعتًا للمرأة المتحببة إلى زوجها في قوله تعالى: {عُرُبًا أَتْرَابًا} 1، ثم جاءت الصيغة "أعراب" عشر مرات وفي سورة مدنية فقط، منها ست مرات في سورة التوبة وحدها2، ولا حاجة بنا إلى الاستشهاد على أن كلمة "أعراب" تدل في القرآن الكريم- كما تدل </a:t>
            </a:r>
            <a:r>
              <a:rPr lang="ar-SA" sz="1600" b="1" dirty="0" smtClean="0">
                <a:cs typeface="Akhbar MT" pitchFamily="2" charset="-78"/>
              </a:rPr>
              <a:t>في</a:t>
            </a:r>
            <a:r>
              <a:rPr lang="ar-SA" sz="1600" dirty="0">
                <a:cs typeface="Akhbar MT" pitchFamily="2" charset="-78"/>
              </a:rPr>
              <a:t/>
            </a:r>
            <a:br>
              <a:rPr lang="ar-SA" sz="1600" dirty="0">
                <a:cs typeface="Akhbar MT" pitchFamily="2" charset="-78"/>
              </a:rPr>
            </a:br>
            <a:r>
              <a:rPr lang="ar-SA" sz="1600" b="1" dirty="0">
                <a:cs typeface="Akhbar MT" pitchFamily="2" charset="-78"/>
              </a:rPr>
              <a:t>وأخيرًا حسم القرآن الكريم الأمر نهائيًّا، فجاءت فيه كلمة "عربي" إحدى عشرة مرة -في سورة مدنية وأخرى مكية- جاءت عشر مرات نعتًا للغة التي نز ل بها القرآن الكريم4، وجاءت مرة واحدة نعتًا لشخص الرسول الأعظم- صَلَوَاتُ اللهِ وَسَلامُهُ عَلَيْهِ- يقول سبحانه وتعالى: </a:t>
            </a:r>
            <a:r>
              <a:rPr lang="ar-SA" sz="1600" b="1" dirty="0" smtClean="0">
                <a:cs typeface="Akhbar MT" pitchFamily="2" charset="-78"/>
              </a:rPr>
              <a:t>{5</a:t>
            </a:r>
            <a:r>
              <a:rPr lang="ar-SA" sz="1600" b="1" dirty="0">
                <a:cs typeface="Akhbar MT" pitchFamily="2" charset="-78"/>
              </a:rPr>
              <a:t>، أي </a:t>
            </a:r>
            <a:r>
              <a:rPr lang="ar-SA" sz="1600" b="1" dirty="0" err="1">
                <a:cs typeface="Akhbar MT" pitchFamily="2" charset="-78"/>
              </a:rPr>
              <a:t>أقرآن</a:t>
            </a:r>
            <a:r>
              <a:rPr lang="ar-SA" sz="1600" b="1" dirty="0">
                <a:cs typeface="Akhbar MT" pitchFamily="2" charset="-78"/>
              </a:rPr>
              <a:t> أعجمي اللغة، ونبي عربي؟</a:t>
            </a:r>
            <a:r>
              <a:rPr lang="ar-SA" sz="1600" b="1" dirty="0" smtClean="0">
                <a:cs typeface="Akhbar MT" pitchFamily="2" charset="-78"/>
              </a:rPr>
              <a:t/>
            </a:r>
            <a:br>
              <a:rPr lang="ar-SA" sz="1600" b="1" dirty="0" smtClean="0">
                <a:cs typeface="Akhbar MT" pitchFamily="2" charset="-78"/>
              </a:rPr>
            </a:br>
            <a:endParaRPr lang="ar-SA" sz="1600" dirty="0">
              <a:cs typeface="Akhbar MT" pitchFamily="2" charset="-78"/>
            </a:endParaRPr>
          </a:p>
        </p:txBody>
      </p:sp>
    </p:spTree>
    <p:extLst>
      <p:ext uri="{BB962C8B-B14F-4D97-AF65-F5344CB8AC3E}">
        <p14:creationId xmlns:p14="http://schemas.microsoft.com/office/powerpoint/2010/main" val="25683508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22714"/>
          </a:xfrm>
        </p:spPr>
        <p:txBody>
          <a:bodyPr>
            <a:noAutofit/>
          </a:bodyPr>
          <a:lstStyle/>
          <a:p>
            <a:r>
              <a:rPr lang="ar-SA" sz="1600" b="1" dirty="0" smtClean="0"/>
              <a:t>اولا:</a:t>
            </a:r>
            <a:br>
              <a:rPr lang="ar-SA" sz="1600" b="1" dirty="0" smtClean="0"/>
            </a:br>
            <a:r>
              <a:rPr lang="ar-SA" sz="1600" b="1" dirty="0" smtClean="0"/>
              <a:t>اصبحت </a:t>
            </a:r>
            <a:r>
              <a:rPr lang="ar-SA" sz="1600" b="1" dirty="0"/>
              <a:t>كلمة "عرب" علمًا على العرب جميعًا، كما كان استعمال القرآن الكريم لها دليلا للشعراء على التعبير الذي لم يستطع "عنترة" أن يصل إليه</a:t>
            </a:r>
            <a:r>
              <a:rPr lang="ar-SA" sz="1600" b="1" dirty="0" smtClean="0"/>
              <a:t>،.</a:t>
            </a:r>
            <a:br>
              <a:rPr lang="ar-SA" sz="1600" b="1" dirty="0" smtClean="0"/>
            </a:br>
            <a:r>
              <a:rPr lang="ar-SA" sz="1600" b="1" dirty="0" smtClean="0"/>
              <a:t>ثانيا: ان الاسلام نهى عن التعصب القبلي او العنصري وافهم ذلك لبعض الشعراء.</a:t>
            </a:r>
            <a:br>
              <a:rPr lang="ar-SA" sz="1600" b="1" dirty="0" smtClean="0"/>
            </a:br>
            <a:r>
              <a:rPr lang="ar-SA" sz="1600" b="1" dirty="0" smtClean="0"/>
              <a:t>ثالثا: انه </a:t>
            </a:r>
            <a:r>
              <a:rPr lang="ar-SA" sz="1600" b="1" dirty="0" err="1" smtClean="0"/>
              <a:t>لافضل</a:t>
            </a:r>
            <a:r>
              <a:rPr lang="ar-SA" sz="1600" b="1" dirty="0" smtClean="0"/>
              <a:t> لعجمي </a:t>
            </a:r>
            <a:r>
              <a:rPr lang="ar-SA" sz="1600" b="1" dirty="0" err="1" smtClean="0"/>
              <a:t>الابالتقوى</a:t>
            </a:r>
            <a:r>
              <a:rPr lang="ar-SA" sz="1600" b="1" dirty="0" smtClean="0"/>
              <a:t>.</a:t>
            </a:r>
            <a:br>
              <a:rPr lang="ar-SA" sz="1600" b="1" dirty="0" smtClean="0"/>
            </a:br>
            <a:r>
              <a:rPr lang="ar-SA" sz="1600" b="1" dirty="0" smtClean="0"/>
              <a:t>رابعا: </a:t>
            </a:r>
            <a:r>
              <a:rPr lang="ar-SA" sz="1600" b="1" dirty="0" err="1" smtClean="0"/>
              <a:t>المسواءة</a:t>
            </a:r>
            <a:r>
              <a:rPr lang="ar-SA" sz="1600" b="1" dirty="0" smtClean="0"/>
              <a:t>.</a:t>
            </a:r>
            <a:br>
              <a:rPr lang="ar-SA" sz="1600" b="1" dirty="0" smtClean="0"/>
            </a:br>
            <a:r>
              <a:rPr lang="ar-SA" sz="1600" b="1" dirty="0" smtClean="0"/>
              <a:t>خامسا: عدم الاعتداء على الناس بالشعر.</a:t>
            </a:r>
            <a:br>
              <a:rPr lang="ar-SA" sz="1600" b="1" dirty="0" smtClean="0"/>
            </a:br>
            <a:r>
              <a:rPr lang="ar-SA" sz="1600" b="1" dirty="0" smtClean="0"/>
              <a:t> </a:t>
            </a:r>
            <a:r>
              <a:rPr lang="ar-SA" sz="1600" b="1" dirty="0" err="1" smtClean="0"/>
              <a:t>سادسا:إنه</a:t>
            </a:r>
            <a:r>
              <a:rPr lang="ar-SA" sz="1600" b="1" dirty="0" smtClean="0"/>
              <a:t> </a:t>
            </a:r>
            <a:r>
              <a:rPr lang="ar-SA" sz="1600" b="1" dirty="0"/>
              <a:t>إنما نهى عن أن يكون هذا الشعور عاملا مفرقًا بين صفوف الأمة التي وحدها الإسلام، ثم إن الإسلام -بخلاف الديانات السماوية الأخرى- إنما هو شريعة الله الخالدة إلى البشرية كافة4، وهكذا حارب الإسلام العصبية الجاهلية، وآخى الرسول، صَلَّى اللَّهُ عَلَيْهِ وَسَلَّمَ، بين المهاجرين والأنصار، وحالف بين قريش ويثرب، ونهى عن أحلاف الجاهلية، وروي عنه -صَلَّى اللَّهُ عَلَيْهِ وَسَلَّمَ- أنه قال: "لا حلف في الإسلام" 5.</a:t>
            </a:r>
            <a:r>
              <a:rPr lang="ar-SA" sz="1600" dirty="0"/>
              <a:t/>
            </a:r>
            <a:br>
              <a:rPr lang="ar-SA" sz="1600" dirty="0"/>
            </a:br>
            <a:r>
              <a:rPr lang="ar-SA" sz="1600" b="1" dirty="0"/>
              <a:t>وهكذا يبدو بوضوح -لا لبس فيه ولا غموض- أن العربية، في نظر الإسلام، كانت مفهومًا دينيًّا وثقافيًّا، أكثر منه جنسيًّا، </a:t>
            </a:r>
            <a:r>
              <a:rPr lang="ar-SA" sz="1600" b="1" smtClean="0"/>
              <a:t/>
            </a:r>
            <a:br>
              <a:rPr lang="ar-SA" sz="1600" b="1" smtClean="0"/>
            </a:br>
            <a:r>
              <a:rPr lang="ar-SA" sz="1600" b="1" smtClean="0"/>
              <a:t>سابعا:</a:t>
            </a:r>
            <a:r>
              <a:rPr lang="ar-SA" sz="1600" b="1" dirty="0" smtClean="0"/>
              <a:t/>
            </a:r>
            <a:br>
              <a:rPr lang="ar-SA" sz="1600" b="1" dirty="0" smtClean="0"/>
            </a:br>
            <a:endParaRPr lang="ar-SA" sz="1600" dirty="0"/>
          </a:p>
        </p:txBody>
      </p:sp>
    </p:spTree>
    <p:extLst>
      <p:ext uri="{BB962C8B-B14F-4D97-AF65-F5344CB8AC3E}">
        <p14:creationId xmlns:p14="http://schemas.microsoft.com/office/powerpoint/2010/main" val="727863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2986583741"/>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4698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1517</Words>
  <Application>Microsoft Office PowerPoint</Application>
  <PresentationFormat>عرض على الشاشة (3:4)‏</PresentationFormat>
  <Paragraphs>137</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سمة Office</vt:lpstr>
      <vt:lpstr>لفظة العرب مدلولها وتطورها التاريخي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المصادر العربية الاثرية:  اولا:ليس لدينا كتابات جاهلية من ذلك النوع الذي يسميه المستشرقون "كتابات عربية شمالية"، غير نص واحد، ذلك النص الذي يعودلى عهد "امرئ القيس" ملك الحيرة، والمعروف "بنقش النمارة" جاء فيه "تي نفس مر القيس بر عمرو ملك العرب كله ذو إسر التج"، وترجمته إلى عربية مفهومة يمكن أن يكون كالتالي "هذا جسمان امرئ القيس بن عمرو ملك العرب جميعًا، الذي عقد التاج«.  ثانيا:أهمية هذا النص الذي يرجع إلى السابع من ديسمبر عام 328م في ورود لفظة "العرب فيه، وإن كنا لا نستطيع القول أن امرأ القيس إنما أراد بكلمة العرب هنا، البدو والحضر سواء بسواء، أو بمعنى آخر أراد بها أن تكون علمًا على قوم وجنس، وإنما الواضح من النص أنه إنما يقصد بها "الأعراب"4، لأن كلمة "ملك هنا لا تعني ما يراد منها حقيقة، وكلمة "عرب" إنما تعني "بدو"، وإن كان الرجل إنما كان يشغل حقًّا وظيفة "ملك الحيرة".  ثالثا:النصوص العربية الجنوبية، فلم يرد فيها اسم "عرب" إلا بمعنى "أعراب"، ولم يقصد بها قومية، أي علم لهذا الجنس المعروف، الذي يشمل كل سكان بلاد العرب من بدو وحضر، أما أهل المدن والمتحضرون فكانوا يعرفون بمدنهم وقبائلهم، أنها قبائل مستقرة متحضرة، تمتاز عن القبائل الأخرى المسماة "أعراب" في النصوص العربية الجنوبية، مما يدل على أن لفظة "عرب" و"العرب" لم تكن تؤدي معنى الجنس والقومية في الكتابات العربية المدونة، والتي ترجع إلى ما قبل الإسلام بقليل، أي من عامي 449، 542م، وأن العرب الجنوبيين لم يفهموا هذا المعنى من اللفظة، إلا بعد ظهور الإسلام، ودخولهم في دين الله أفواجًا، رغم ورود اللفظة في صوص علمًا لأشخاص1.  رأبعا «:أب كرب أسعد" كان أول ملك يمني يضيف إلى لقبه الرسمي كلمة "الأعراب"، ومن ثم فقد أصبح اللقب الملكي في عهده "ملك سبأ وذي زيدان وحضرموت ويمينات وأعرابها في الجبال والتهائم".   </vt:lpstr>
      <vt:lpstr>الشعر الجاهلي  فلم يكن بأفضل من النصوص المكتوبة في هذا الصدد، ومن ثم فإننا لم نجد فيه صيغة من جذر "ع. ر. ب" للدلالة على معنى قومي يتعلق بالجنس، ولا على معنى يتعلق باللغة التي نتكلمها؛ ذلك لأن الجاهليين إنما كانوا غارقين في منازعاتهم القبلية، فلم يكن لديهم -فيما لدينا من التراث اللغوي- ما يدل على المدرك القومي الجامع3، غير أن الأمور سرعان ما تتغير، فيقف العرب في أخريات العصر الجاهلي أمام الفرس، ومن ثم فقد بدءوا يستشعرون شيئًا من البغضة للفرس، ويشعر "عنترة بن شداد" بهذه البغضة، ومن ثم نراه يقول في معلقته عن ناقته: شربت بماء الدحرضين فأصبحت ... زوراء تنفر عن حياض الديلم وهكذا أحس "عنترة" بالدافع القومي الجامع، ولما لم يجد الكلمة التي يعبر عنها، اضطر إلى أن يدور حول المعنى ببيت كامل من الشعر.  القران الكريم: نزل القرآن الكريم منجمًا في ثلاث وعشرين سنة في مكة والمدينة، فلم يرد فيه من الجذر "ع. ر. ب" إلا ثلاث صيغ "عُرُبًا" "جمع عَرُوب بفتح العين" نعتًا للمرأة المتحببة إلى زوجها في قوله تعالى: {عُرُبًا أَتْرَابًا} 1، ثم جاءت الصيغة "أعراب" عشر مرات وفي سورة مدنية فقط، منها ست مرات في سورة التوبة وحدها2، ولا حاجة بنا إلى الاستشهاد على أن كلمة "أعراب" تدل في القرآن الكريم- كما تدل في وأخيرًا حسم القرآن الكريم الأمر نهائيًّا، فجاءت فيه كلمة "عربي" إحدى عشرة مرة -في سورة مدنية وأخرى مكية- جاءت عشر مرات نعتًا للغة التي نز ل بها القرآن الكريم4، وجاءت مرة واحدة نعتًا لشخص الرسول الأعظم- صَلَوَاتُ اللهِ وَسَلامُهُ عَلَيْهِ- يقول سبحانه وتعالى: {5، أي أقرآن أعجمي اللغة، ونبي عربي؟ </vt:lpstr>
      <vt:lpstr>اولا: اصبحت كلمة "عرب" علمًا على العرب جميعًا، كما كان استعمال القرآن الكريم لها دليلا للشعراء على التعبير الذي لم يستطع "عنترة" أن يصل إليه،. ثانيا: ان الاسلام نهى عن التعصب القبلي او العنصري وافهم ذلك لبعض الشعراء. ثالثا: انه لافضل لعجمي الابالتقوى. رابعا: المسواءة. خامسا: عدم الاعتداء على الناس بالشعر.  سادسا:إنه إنما نهى عن أن يكون هذا الشعور عاملا مفرقًا بين صفوف الأمة التي وحدها الإسلام، ثم إن الإسلام -بخلاف الديانات السماوية الأخرى- إنما هو شريعة الله الخالدة إلى البشرية كافة4، وهكذا حارب الإسلام العصبية الجاهلية، وآخى الرسول، صَلَّى اللَّهُ عَلَيْهِ وَسَلَّمَ، بين المهاجرين والأنصار، وحالف بين قريش ويثرب، ونهى عن أحلاف الجاهلية، وروي عنه -صَلَّى اللَّهُ عَلَيْهِ وَسَلَّمَ- أنه قال: "لا حلف في الإسلام" 5. وهكذا يبدو بوضوح -لا لبس فيه ولا غموض- أن العربية، في نظر الإسلام، كانت مفهومًا دينيًّا وثقافيًّا، أكثر منه جنسيًّا،  سابعا: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R3B</dc:creator>
  <cp:lastModifiedBy>MURAD</cp:lastModifiedBy>
  <cp:revision>18</cp:revision>
  <dcterms:created xsi:type="dcterms:W3CDTF">2015-12-25T16:54:55Z</dcterms:created>
  <dcterms:modified xsi:type="dcterms:W3CDTF">2015-12-25T21:23:57Z</dcterms:modified>
</cp:coreProperties>
</file>