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64" r:id="rId3"/>
    <p:sldId id="257" r:id="rId4"/>
    <p:sldId id="258" r:id="rId5"/>
    <p:sldId id="259" r:id="rId6"/>
    <p:sldId id="260" r:id="rId7"/>
    <p:sldId id="261" r:id="rId8"/>
    <p:sldId id="262" r:id="rId9"/>
    <p:sldId id="263" r:id="rId10"/>
    <p:sldId id="265" r:id="rId11"/>
    <p:sldId id="266" r:id="rId12"/>
    <p:sldId id="267" r:id="rId13"/>
    <p:sldId id="272" r:id="rId14"/>
    <p:sldId id="268" r:id="rId15"/>
    <p:sldId id="269" r:id="rId16"/>
    <p:sldId id="270" r:id="rId17"/>
    <p:sldId id="271" r:id="rId18"/>
    <p:sldId id="273" r:id="rId19"/>
    <p:sldId id="274" r:id="rId2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0" name="مثلث قائم الزاوية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عنوان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grpSp>
        <p:nvGrpSpPr>
          <p:cNvPr id="2" name="مجموعة 1"/>
          <p:cNvGrpSpPr/>
          <p:nvPr/>
        </p:nvGrpSpPr>
        <p:grpSpPr>
          <a:xfrm>
            <a:off x="-3765" y="4953000"/>
            <a:ext cx="9147765" cy="1912088"/>
            <a:chOff x="-3765" y="4832896"/>
            <a:chExt cx="9147765" cy="2032192"/>
          </a:xfrm>
        </p:grpSpPr>
        <p:sp>
          <p:nvSpPr>
            <p:cNvPr id="7" name="شكل حر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شكل حر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شكل حر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رابط مستقيم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عنصر نائب للتاريخ 29"/>
          <p:cNvSpPr>
            <a:spLocks noGrp="1"/>
          </p:cNvSpPr>
          <p:nvPr>
            <p:ph type="dt" sz="half" idx="10"/>
          </p:nvPr>
        </p:nvSpPr>
        <p:spPr/>
        <p:txBody>
          <a:bodyPr/>
          <a:lstStyle>
            <a:lvl1pPr>
              <a:defRPr>
                <a:solidFill>
                  <a:srgbClr val="FFFFFF"/>
                </a:solidFill>
              </a:defRPr>
            </a:lvl1pPr>
            <a:extLst/>
          </a:lstStyle>
          <a:p>
            <a:fld id="{92E5DD3A-07D4-4FC8-84B0-D3469EF1161F}" type="datetimeFigureOut">
              <a:rPr lang="ar-SA" smtClean="0"/>
              <a:t>01/03/36</a:t>
            </a:fld>
            <a:endParaRPr lang="ar-SA"/>
          </a:p>
        </p:txBody>
      </p:sp>
      <p:sp>
        <p:nvSpPr>
          <p:cNvPr id="19" name="عنصر نائب للتذييل 18"/>
          <p:cNvSpPr>
            <a:spLocks noGrp="1"/>
          </p:cNvSpPr>
          <p:nvPr>
            <p:ph type="ftr" sz="quarter" idx="11"/>
          </p:nvPr>
        </p:nvSpPr>
        <p:spPr/>
        <p:txBody>
          <a:bodyPr/>
          <a:lstStyle>
            <a:lvl1pPr>
              <a:defRPr>
                <a:solidFill>
                  <a:schemeClr val="accent1">
                    <a:tint val="20000"/>
                  </a:schemeClr>
                </a:solidFill>
              </a:defRPr>
            </a:lvl1pPr>
            <a:extLst/>
          </a:lstStyle>
          <a:p>
            <a:endParaRPr lang="ar-SA"/>
          </a:p>
        </p:txBody>
      </p:sp>
      <p:sp>
        <p:nvSpPr>
          <p:cNvPr id="27" name="عنصر نائب لرقم الشريحة 26"/>
          <p:cNvSpPr>
            <a:spLocks noGrp="1"/>
          </p:cNvSpPr>
          <p:nvPr>
            <p:ph type="sldNum" sz="quarter" idx="12"/>
          </p:nvPr>
        </p:nvSpPr>
        <p:spPr/>
        <p:txBody>
          <a:bodyPr/>
          <a:lstStyle>
            <a:lvl1pPr>
              <a:defRPr>
                <a:solidFill>
                  <a:srgbClr val="FFFFFF"/>
                </a:solidFill>
              </a:defRPr>
            </a:lvl1pPr>
            <a:extLst/>
          </a:lstStyle>
          <a:p>
            <a:fld id="{483D7648-9C78-4D3A-A360-92E30817435C}"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92E5DD3A-07D4-4FC8-84B0-D3469EF1161F}" type="datetimeFigureOut">
              <a:rPr lang="ar-SA" smtClean="0"/>
              <a:t>01/03/36</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483D7648-9C78-4D3A-A360-92E30817435C}" type="slidenum">
              <a:rPr lang="ar-SA" smtClean="0"/>
              <a:t>‹#›</a:t>
            </a:fld>
            <a:endParaRPr lang="ar-SA"/>
          </a:p>
        </p:txBody>
      </p:sp>
      <p:sp>
        <p:nvSpPr>
          <p:cNvPr id="7" name="عنوان 6"/>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92E5DD3A-07D4-4FC8-84B0-D3469EF1161F}" type="datetimeFigureOut">
              <a:rPr lang="ar-SA" smtClean="0"/>
              <a:t>01/03/36</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483D7648-9C78-4D3A-A360-92E30817435C}" type="slidenum">
              <a:rPr lang="ar-SA" smtClean="0"/>
              <a:t>‹#›</a:t>
            </a:fld>
            <a:endParaRPr lang="ar-SA"/>
          </a:p>
        </p:txBody>
      </p:sp>
      <p:sp>
        <p:nvSpPr>
          <p:cNvPr id="7" name="شارة رتبة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شارة رتبة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bg>
      <p:bgRef idx="1002">
        <a:schemeClr val="bg1"/>
      </p:bgRef>
    </p:bg>
    <p:spTree>
      <p:nvGrpSpPr>
        <p:cNvPr id="1" name=""/>
        <p:cNvGrpSpPr/>
        <p:nvPr/>
      </p:nvGrpSpPr>
      <p:grpSpPr>
        <a:xfrm>
          <a:off x="0" y="0"/>
          <a:ext cx="0" cy="0"/>
          <a:chOff x="0" y="0"/>
          <a:chExt cx="0" cy="0"/>
        </a:xfrm>
      </p:grpSpPr>
      <p:sp>
        <p:nvSpPr>
          <p:cNvPr id="3" name="عنصر نائب للمحتوى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92E5DD3A-07D4-4FC8-84B0-D3469EF1161F}" type="datetimeFigureOut">
              <a:rPr lang="ar-SA" smtClean="0"/>
              <a:t>01/03/36</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483D7648-9C78-4D3A-A360-92E30817435C}" type="slidenum">
              <a:rPr lang="ar-SA" smtClean="0"/>
              <a:t>‹#›</a:t>
            </a:fld>
            <a:endParaRPr lang="ar-SA"/>
          </a:p>
        </p:txBody>
      </p:sp>
      <p:sp>
        <p:nvSpPr>
          <p:cNvPr id="8" name="عنوان 7"/>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3">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8229600" cy="1143000"/>
          </a:xfrm>
        </p:spPr>
        <p:txBody>
          <a:bodyPr anchor="ctr"/>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92E5DD3A-07D4-4FC8-84B0-D3469EF1161F}" type="datetimeFigureOut">
              <a:rPr lang="ar-SA" smtClean="0"/>
              <a:t>01/03/36</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483D7648-9C78-4D3A-A360-92E30817435C}" type="slidenum">
              <a:rPr lang="ar-SA" smtClean="0"/>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bg>
      <p:bgRef idx="1002">
        <a:schemeClr val="bg1"/>
      </p:bgRef>
    </p:bg>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extLst/>
          </a:lstStyle>
          <a:p>
            <a:fld id="{92E5DD3A-07D4-4FC8-84B0-D3469EF1161F}" type="datetimeFigureOut">
              <a:rPr lang="ar-SA" smtClean="0"/>
              <a:t>01/03/36</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483D7648-9C78-4D3A-A360-92E30817435C}" type="slidenum">
              <a:rPr lang="ar-SA" smtClean="0"/>
              <a:t>‹#›</a:t>
            </a:fld>
            <a:endParaRPr lang="ar-SA"/>
          </a:p>
        </p:txBody>
      </p:sp>
      <p:sp>
        <p:nvSpPr>
          <p:cNvPr id="6" name="عنوان 5"/>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fld id="{92E5DD3A-07D4-4FC8-84B0-D3469EF1161F}" type="datetimeFigureOut">
              <a:rPr lang="ar-SA" smtClean="0"/>
              <a:t>01/03/36</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483D7648-9C78-4D3A-A360-92E30817435C}"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3">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6727032" y="6407944"/>
            <a:ext cx="1920240" cy="365760"/>
          </a:xfrm>
        </p:spPr>
        <p:txBody>
          <a:bodyPr/>
          <a:lstStyle>
            <a:extLst/>
          </a:lstStyle>
          <a:p>
            <a:fld id="{92E5DD3A-07D4-4FC8-84B0-D3469EF1161F}" type="datetimeFigureOut">
              <a:rPr lang="ar-SA" smtClean="0"/>
              <a:t>01/03/36</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483D7648-9C78-4D3A-A360-92E30817435C}" type="slidenum">
              <a:rPr lang="ar-SA" smtClean="0"/>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1"/>
      </p:bgRef>
    </p:bg>
    <p:spTree>
      <p:nvGrpSpPr>
        <p:cNvPr id="1" name=""/>
        <p:cNvGrpSpPr/>
        <p:nvPr/>
      </p:nvGrpSpPr>
      <p:grpSpPr>
        <a:xfrm>
          <a:off x="0" y="0"/>
          <a:ext cx="0" cy="0"/>
          <a:chOff x="0" y="0"/>
          <a:chExt cx="0" cy="0"/>
        </a:xfrm>
      </p:grpSpPr>
      <p:sp>
        <p:nvSpPr>
          <p:cNvPr id="4" name="عنصر نائب للنص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
        <p:nvSpPr>
          <p:cNvPr id="3" name="عنصر نائب للصورة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ar-SA" smtClean="0"/>
              <a:t>انقر فوق الأيقونة لإضافة صورة</a:t>
            </a:r>
            <a:endParaRPr kumimoji="0" lang="en-US" dirty="0"/>
          </a:p>
        </p:txBody>
      </p:sp>
      <p:sp>
        <p:nvSpPr>
          <p:cNvPr id="5" name="عنصر نائب للتاريخ 4"/>
          <p:cNvSpPr>
            <a:spLocks noGrp="1"/>
          </p:cNvSpPr>
          <p:nvPr>
            <p:ph type="dt" sz="half" idx="10"/>
          </p:nvPr>
        </p:nvSpPr>
        <p:spPr/>
        <p:txBody>
          <a:bodyPr/>
          <a:lstStyle>
            <a:lvl1pPr>
              <a:defRPr>
                <a:solidFill>
                  <a:schemeClr val="tx1"/>
                </a:solidFill>
              </a:defRPr>
            </a:lvl1pPr>
            <a:extLst/>
          </a:lstStyle>
          <a:p>
            <a:fld id="{92E5DD3A-07D4-4FC8-84B0-D3469EF1161F}" type="datetimeFigureOut">
              <a:rPr lang="ar-SA" smtClean="0"/>
              <a:t>01/03/36</a:t>
            </a:fld>
            <a:endParaRPr lang="ar-SA"/>
          </a:p>
        </p:txBody>
      </p:sp>
      <p:sp>
        <p:nvSpPr>
          <p:cNvPr id="6" name="عنصر نائب للتذييل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ar-SA"/>
          </a:p>
        </p:txBody>
      </p:sp>
      <p:sp>
        <p:nvSpPr>
          <p:cNvPr id="7" name="عنصر نائب لرقم الشريحة 6"/>
          <p:cNvSpPr>
            <a:spLocks noGrp="1"/>
          </p:cNvSpPr>
          <p:nvPr>
            <p:ph type="sldNum" sz="quarter" idx="12"/>
          </p:nvPr>
        </p:nvSpPr>
        <p:spPr/>
        <p:txBody>
          <a:bodyPr/>
          <a:lstStyle>
            <a:lvl1pPr>
              <a:defRPr>
                <a:solidFill>
                  <a:schemeClr val="tx1"/>
                </a:solidFill>
              </a:defRPr>
            </a:lvl1pPr>
            <a:extLst/>
          </a:lstStyle>
          <a:p>
            <a:fld id="{483D7648-9C78-4D3A-A360-92E30817435C}" type="slidenum">
              <a:rPr lang="ar-SA" smtClean="0"/>
              <a:t>‹#›</a:t>
            </a:fld>
            <a:endParaRPr lang="ar-SA"/>
          </a:p>
        </p:txBody>
      </p:sp>
      <p:sp>
        <p:nvSpPr>
          <p:cNvPr id="2" name="عنوان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ar-SA" smtClean="0"/>
              <a:t>انقر لتحرير نمط العنوان الرئيسي</a:t>
            </a:r>
            <a:endParaRPr kumimoji="0" lang="en-US"/>
          </a:p>
        </p:txBody>
      </p:sp>
      <p:sp>
        <p:nvSpPr>
          <p:cNvPr id="8" name="شكل حر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شكل حر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مثلث قائم الزاوية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رابط مستقيم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شارة رتبة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شارة رتبة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1481329"/>
            <a:ext cx="8229600" cy="4386071"/>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92E5DD3A-07D4-4FC8-84B0-D3469EF1161F}" type="datetimeFigureOut">
              <a:rPr lang="ar-SA" smtClean="0"/>
              <a:t>01/03/36</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483D7648-9C78-4D3A-A360-92E30817435C}"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44013" y="274640"/>
            <a:ext cx="1777470" cy="5592761"/>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41"/>
            <a:ext cx="6324600" cy="5592760"/>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92E5DD3A-07D4-4FC8-84B0-D3469EF1161F}" type="datetimeFigureOut">
              <a:rPr lang="ar-SA" smtClean="0"/>
              <a:t>01/03/36</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483D7648-9C78-4D3A-A360-92E30817435C}"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شكل حر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شكل حر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مثلث قائم الزاوية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رابط مستقيم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عنصر نائب للعنوان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92E5DD3A-07D4-4FC8-84B0-D3469EF1161F}" type="datetimeFigureOut">
              <a:rPr lang="ar-SA" smtClean="0"/>
              <a:t>01/03/36</a:t>
            </a:fld>
            <a:endParaRPr lang="ar-SA"/>
          </a:p>
        </p:txBody>
      </p:sp>
      <p:sp>
        <p:nvSpPr>
          <p:cNvPr id="22" name="عنصر نائب للتذييل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ar-SA"/>
          </a:p>
        </p:txBody>
      </p:sp>
      <p:sp>
        <p:nvSpPr>
          <p:cNvPr id="18" name="عنصر نائب لرقم الشريحة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483D7648-9C78-4D3A-A360-92E30817435C}"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1752601"/>
            <a:ext cx="7772400" cy="1172343"/>
          </a:xfrm>
        </p:spPr>
        <p:txBody>
          <a:bodyPr/>
          <a:lstStyle/>
          <a:p>
            <a:pPr algn="ctr"/>
            <a:r>
              <a:rPr lang="ar-SA" dirty="0" smtClean="0"/>
              <a:t>المحاضرة العاشرة</a:t>
            </a:r>
            <a:endParaRPr lang="ar-SA" dirty="0"/>
          </a:p>
        </p:txBody>
      </p:sp>
      <p:sp>
        <p:nvSpPr>
          <p:cNvPr id="3" name="عنوان فرعي 2"/>
          <p:cNvSpPr>
            <a:spLocks noGrp="1"/>
          </p:cNvSpPr>
          <p:nvPr>
            <p:ph type="subTitle" idx="1"/>
          </p:nvPr>
        </p:nvSpPr>
        <p:spPr/>
        <p:txBody>
          <a:bodyPr/>
          <a:lstStyle/>
          <a:p>
            <a:pPr algn="ctr"/>
            <a:r>
              <a:rPr lang="ar-SA" sz="4800" b="1" dirty="0" smtClean="0">
                <a:effectLst>
                  <a:outerShdw blurRad="31750" dist="25400" dir="5400000" algn="tl" rotWithShape="0">
                    <a:srgbClr val="000000">
                      <a:alpha val="25000"/>
                    </a:srgbClr>
                  </a:outerShdw>
                </a:effectLst>
                <a:latin typeface="+mj-lt"/>
                <a:ea typeface="+mj-ea"/>
                <a:cs typeface="+mj-cs"/>
              </a:rPr>
              <a:t>تدمــــــــــــــر</a:t>
            </a:r>
            <a:endParaRPr lang="ar-SA" sz="4800" b="1" dirty="0">
              <a:effectLst>
                <a:outerShdw blurRad="31750" dist="25400" dir="5400000" algn="tl" rotWithShape="0">
                  <a:srgbClr val="000000">
                    <a:alpha val="25000"/>
                  </a:srgbClr>
                </a:outerShdw>
              </a:effectLst>
              <a:latin typeface="+mj-lt"/>
              <a:ea typeface="+mj-ea"/>
              <a:cs typeface="+mj-cs"/>
            </a:endParaRPr>
          </a:p>
        </p:txBody>
      </p:sp>
    </p:spTree>
    <p:extLst>
      <p:ext uri="{BB962C8B-B14F-4D97-AF65-F5344CB8AC3E}">
        <p14:creationId xmlns:p14="http://schemas.microsoft.com/office/powerpoint/2010/main" val="30967570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404664"/>
            <a:ext cx="8352928" cy="5904656"/>
          </a:xfrm>
          <a:prstGeom prst="rect">
            <a:avLst/>
          </a:prstGeom>
        </p:spPr>
      </p:pic>
    </p:spTree>
    <p:extLst>
      <p:ext uri="{BB962C8B-B14F-4D97-AF65-F5344CB8AC3E}">
        <p14:creationId xmlns:p14="http://schemas.microsoft.com/office/powerpoint/2010/main" val="14765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pPr lvl="0">
              <a:buClr>
                <a:srgbClr val="2DA2BF"/>
              </a:buClr>
            </a:pPr>
            <a:r>
              <a:rPr lang="ar-SA" b="1" u="sng" dirty="0">
                <a:solidFill>
                  <a:srgbClr val="FF0000"/>
                </a:solidFill>
              </a:rPr>
              <a:t>موقعها</a:t>
            </a:r>
            <a:r>
              <a:rPr lang="ar-SA" dirty="0">
                <a:solidFill>
                  <a:prstClr val="black"/>
                </a:solidFill>
              </a:rPr>
              <a:t> </a:t>
            </a:r>
            <a:r>
              <a:rPr lang="ar-SA" dirty="0" smtClean="0">
                <a:solidFill>
                  <a:prstClr val="black"/>
                </a:solidFill>
              </a:rPr>
              <a:t>تقع </a:t>
            </a:r>
            <a:r>
              <a:rPr lang="ar-SA" dirty="0">
                <a:solidFill>
                  <a:prstClr val="black"/>
                </a:solidFill>
              </a:rPr>
              <a:t>تدمر في وسط </a:t>
            </a:r>
            <a:r>
              <a:rPr lang="ar-SA" dirty="0" smtClean="0">
                <a:solidFill>
                  <a:prstClr val="black"/>
                </a:solidFill>
              </a:rPr>
              <a:t>سوريا على </a:t>
            </a:r>
            <a:r>
              <a:rPr lang="ar-SA" dirty="0">
                <a:solidFill>
                  <a:prstClr val="black"/>
                </a:solidFill>
              </a:rPr>
              <a:t>بعد 100 </a:t>
            </a:r>
            <a:r>
              <a:rPr lang="ar-SA" dirty="0" smtClean="0">
                <a:solidFill>
                  <a:prstClr val="black"/>
                </a:solidFill>
              </a:rPr>
              <a:t>كم من حمص و </a:t>
            </a:r>
            <a:r>
              <a:rPr lang="ar-SA" dirty="0">
                <a:solidFill>
                  <a:prstClr val="black"/>
                </a:solidFill>
              </a:rPr>
              <a:t>150 </a:t>
            </a:r>
            <a:r>
              <a:rPr lang="ar-SA" dirty="0" smtClean="0">
                <a:solidFill>
                  <a:prstClr val="black"/>
                </a:solidFill>
              </a:rPr>
              <a:t>كم من </a:t>
            </a:r>
            <a:r>
              <a:rPr lang="ar-SA" dirty="0">
                <a:solidFill>
                  <a:prstClr val="black"/>
                </a:solidFill>
              </a:rPr>
              <a:t>دمشق  على الطريق التجاري بين العراق والشام</a:t>
            </a:r>
          </a:p>
          <a:p>
            <a:pPr lvl="0">
              <a:buClr>
                <a:srgbClr val="2DA2BF"/>
              </a:buClr>
            </a:pPr>
            <a:r>
              <a:rPr lang="ar-SA" b="1" u="sng" dirty="0">
                <a:solidFill>
                  <a:srgbClr val="FF0000"/>
                </a:solidFill>
              </a:rPr>
              <a:t>اهميتها</a:t>
            </a:r>
            <a:r>
              <a:rPr lang="ar-SA" dirty="0">
                <a:solidFill>
                  <a:prstClr val="black"/>
                </a:solidFill>
              </a:rPr>
              <a:t> أصبحت "تدمر" ملتقى جميع </a:t>
            </a:r>
            <a:r>
              <a:rPr lang="ar-SA" dirty="0" smtClean="0">
                <a:solidFill>
                  <a:prstClr val="black"/>
                </a:solidFill>
              </a:rPr>
              <a:t>القوافل حيث  بنيت </a:t>
            </a:r>
            <a:r>
              <a:rPr lang="ar-SA" dirty="0">
                <a:solidFill>
                  <a:prstClr val="black"/>
                </a:solidFill>
              </a:rPr>
              <a:t>في طريق القوافل التجارية بين سوريا و مصر و العراق و بلاد فارس و كان يدخلها التجار من البلاد المجاورة و البعيدة، و من الهند شرقاً و </a:t>
            </a:r>
            <a:r>
              <a:rPr lang="ar-SA" dirty="0" smtClean="0">
                <a:solidFill>
                  <a:prstClr val="black"/>
                </a:solidFill>
              </a:rPr>
              <a:t>أروبا  غرباً. </a:t>
            </a:r>
          </a:p>
          <a:p>
            <a:pPr marL="109728" indent="0">
              <a:buNone/>
            </a:pPr>
            <a:endParaRPr lang="ar-SA" dirty="0"/>
          </a:p>
        </p:txBody>
      </p:sp>
      <p:sp>
        <p:nvSpPr>
          <p:cNvPr id="3" name="عنوان 2"/>
          <p:cNvSpPr>
            <a:spLocks noGrp="1"/>
          </p:cNvSpPr>
          <p:nvPr>
            <p:ph type="title"/>
          </p:nvPr>
        </p:nvSpPr>
        <p:spPr/>
        <p:txBody>
          <a:bodyPr/>
          <a:lstStyle/>
          <a:p>
            <a:pPr algn="ctr"/>
            <a:r>
              <a:rPr lang="ar-SA" dirty="0"/>
              <a:t>مدينة تدمر وتطورها التاريخي</a:t>
            </a:r>
          </a:p>
        </p:txBody>
      </p:sp>
    </p:spTree>
    <p:extLst>
      <p:ext uri="{BB962C8B-B14F-4D97-AF65-F5344CB8AC3E}">
        <p14:creationId xmlns:p14="http://schemas.microsoft.com/office/powerpoint/2010/main" val="20013343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764704"/>
            <a:ext cx="8229600" cy="5242587"/>
          </a:xfrm>
        </p:spPr>
        <p:txBody>
          <a:bodyPr>
            <a:normAutofit fontScale="77500" lnSpcReduction="20000"/>
          </a:bodyPr>
          <a:lstStyle/>
          <a:p>
            <a:r>
              <a:rPr lang="ar-SA" sz="2800" b="1" u="sng" dirty="0">
                <a:solidFill>
                  <a:srgbClr val="FF0000"/>
                </a:solidFill>
              </a:rPr>
              <a:t> </a:t>
            </a:r>
            <a:r>
              <a:rPr lang="ar-SA" sz="2800" b="1" u="sng" dirty="0" smtClean="0">
                <a:solidFill>
                  <a:srgbClr val="FF0000"/>
                </a:solidFill>
              </a:rPr>
              <a:t>اسم تدمر </a:t>
            </a:r>
            <a:r>
              <a:rPr lang="ar-SA" sz="2800" b="1" u="sng" dirty="0">
                <a:solidFill>
                  <a:srgbClr val="FF0000"/>
                </a:solidFill>
              </a:rPr>
              <a:t>:- </a:t>
            </a:r>
            <a:endParaRPr lang="ar-SA" sz="2800" b="1" u="sng" dirty="0" smtClean="0">
              <a:solidFill>
                <a:srgbClr val="FF0000"/>
              </a:solidFill>
            </a:endParaRPr>
          </a:p>
          <a:p>
            <a:r>
              <a:rPr lang="ar-SA" sz="2800" dirty="0" smtClean="0"/>
              <a:t>غير </a:t>
            </a:r>
            <a:r>
              <a:rPr lang="ar-SA" sz="2800" dirty="0"/>
              <a:t>معروف بشكل دقيق تاريخ بناء تدمر، </a:t>
            </a:r>
            <a:r>
              <a:rPr lang="ar-SA" sz="2800" dirty="0" smtClean="0"/>
              <a:t>الا انه ورد اسمها في نقش اشوري يعود الى عام 2500 </a:t>
            </a:r>
            <a:r>
              <a:rPr lang="ar-SA" sz="2800" dirty="0"/>
              <a:t>ق.م إذ ورد ذكرها في </a:t>
            </a:r>
            <a:r>
              <a:rPr lang="ar-SA" sz="2800" dirty="0" smtClean="0"/>
              <a:t>لوح </a:t>
            </a:r>
            <a:r>
              <a:rPr lang="ar-SA" sz="2800" dirty="0"/>
              <a:t>آشوري عثر عليه في </a:t>
            </a:r>
            <a:r>
              <a:rPr lang="ar-SA" sz="2800" dirty="0" err="1"/>
              <a:t>كبادوكية</a:t>
            </a:r>
            <a:r>
              <a:rPr lang="ar-SA" sz="2800" dirty="0"/>
              <a:t> جاء فيه اسم (</a:t>
            </a:r>
            <a:r>
              <a:rPr lang="ar-SA" sz="2800" dirty="0" err="1"/>
              <a:t>بوزور</a:t>
            </a:r>
            <a:r>
              <a:rPr lang="ar-SA" sz="2800" dirty="0"/>
              <a:t> عشتار </a:t>
            </a:r>
            <a:r>
              <a:rPr lang="ar-SA" sz="2800" dirty="0" smtClean="0"/>
              <a:t>التدمري ) كما ظهر </a:t>
            </a:r>
            <a:r>
              <a:rPr lang="ar-SA" dirty="0" smtClean="0"/>
              <a:t>اسمها  أفي لوح يعود الى عهد  </a:t>
            </a:r>
            <a:r>
              <a:rPr lang="ar-SA" dirty="0"/>
              <a:t>الملك الأشوري "</a:t>
            </a:r>
            <a:r>
              <a:rPr lang="ar-SA" dirty="0" err="1"/>
              <a:t>تجلات</a:t>
            </a:r>
            <a:r>
              <a:rPr lang="ar-SA" dirty="0"/>
              <a:t> </a:t>
            </a:r>
            <a:r>
              <a:rPr lang="ar-SA" dirty="0" err="1"/>
              <a:t>بلاسر</a:t>
            </a:r>
            <a:r>
              <a:rPr lang="ar-SA" dirty="0"/>
              <a:t>" الأول "1116-1090ق. م" في صورة "تدمر </a:t>
            </a:r>
            <a:r>
              <a:rPr lang="ar-SA" dirty="0" smtClean="0"/>
              <a:t>أمور»</a:t>
            </a:r>
          </a:p>
          <a:p>
            <a:r>
              <a:rPr lang="ar-SA" dirty="0"/>
              <a:t> اسمها الآرامي </a:t>
            </a:r>
            <a:r>
              <a:rPr lang="ar-SA" dirty="0" err="1"/>
              <a:t>تدمورو</a:t>
            </a:r>
            <a:r>
              <a:rPr lang="ar-SA" dirty="0"/>
              <a:t> أي الجميلة </a:t>
            </a:r>
            <a:r>
              <a:rPr lang="ar-SA" dirty="0" smtClean="0"/>
              <a:t>وقيل  </a:t>
            </a:r>
            <a:r>
              <a:rPr lang="ar-SA" dirty="0"/>
              <a:t>تتمر أي المدينة التي يكثر فيها التمر والنخيل  </a:t>
            </a:r>
            <a:r>
              <a:rPr lang="ar-SA" dirty="0" smtClean="0"/>
              <a:t>وفي السريانية  </a:t>
            </a:r>
            <a:r>
              <a:rPr lang="ar-SA" dirty="0" err="1" smtClean="0"/>
              <a:t>تدمرتو</a:t>
            </a:r>
            <a:r>
              <a:rPr lang="ar-SA" dirty="0" smtClean="0"/>
              <a:t> و تعني </a:t>
            </a:r>
            <a:r>
              <a:rPr lang="ar-SA" dirty="0" err="1" smtClean="0"/>
              <a:t>الإعجوبة</a:t>
            </a:r>
            <a:endParaRPr lang="ar-SA" dirty="0" smtClean="0"/>
          </a:p>
          <a:p>
            <a:r>
              <a:rPr lang="ar-SA" dirty="0"/>
              <a:t>و قد عُرفت تدمر عند الكتّاب اليونان باسم بالميرا و يعتمد علماء التاريخ بأن اسم بالميرا مشتق من اللاتينية بمعنى </a:t>
            </a:r>
            <a:r>
              <a:rPr lang="ar-SA" dirty="0" smtClean="0"/>
              <a:t>النخيل .</a:t>
            </a:r>
          </a:p>
          <a:p>
            <a:r>
              <a:rPr lang="ar-SA" dirty="0" smtClean="0"/>
              <a:t>وأن </a:t>
            </a:r>
            <a:r>
              <a:rPr lang="ar-SA" dirty="0"/>
              <a:t>الإسكندر المقدوني هو الذي أطلق عليها اسم "</a:t>
            </a:r>
            <a:r>
              <a:rPr lang="en-US" dirty="0" err="1"/>
              <a:t>Paimyra</a:t>
            </a:r>
            <a:r>
              <a:rPr lang="en-US" dirty="0"/>
              <a:t>" </a:t>
            </a:r>
            <a:r>
              <a:rPr lang="ar-SA" dirty="0" smtClean="0"/>
              <a:t> بعد </a:t>
            </a:r>
            <a:r>
              <a:rPr lang="ar-SA" dirty="0"/>
              <a:t>أن استولى عليها، بسبب ما يكتنفها من غابات النخيل</a:t>
            </a:r>
            <a:endParaRPr lang="ar-SA" dirty="0" smtClean="0"/>
          </a:p>
          <a:p>
            <a:r>
              <a:rPr lang="ar-SA" b="1" u="sng" dirty="0">
                <a:solidFill>
                  <a:srgbClr val="FF0000"/>
                </a:solidFill>
              </a:rPr>
              <a:t>نشأتها :-  </a:t>
            </a:r>
            <a:r>
              <a:rPr lang="ar-SA" dirty="0"/>
              <a:t> ورد </a:t>
            </a:r>
            <a:r>
              <a:rPr lang="ar-SA" dirty="0" smtClean="0"/>
              <a:t>في </a:t>
            </a:r>
            <a:r>
              <a:rPr lang="ar-SA" dirty="0"/>
              <a:t>التوراة، أن سليمان قد بنى مدينة تدمر في </a:t>
            </a:r>
            <a:r>
              <a:rPr lang="ar-SA" dirty="0" smtClean="0"/>
              <a:t>البرية، </a:t>
            </a:r>
            <a:r>
              <a:rPr lang="ar-SA" dirty="0"/>
              <a:t>والأمر كذلك بالنسبة إلى المؤرخ اليهودي "يوسف بن </a:t>
            </a:r>
            <a:r>
              <a:rPr lang="ar-SA" dirty="0" smtClean="0"/>
              <a:t>متى </a:t>
            </a:r>
            <a:r>
              <a:rPr lang="ar-SA" dirty="0"/>
              <a:t>. </a:t>
            </a:r>
            <a:r>
              <a:rPr lang="ar-SA" dirty="0" smtClean="0"/>
              <a:t>اما الروايات  العربية فقد نسبت </a:t>
            </a:r>
            <a:r>
              <a:rPr lang="ar-SA" dirty="0"/>
              <a:t>بناءها إلى الجن بأمر من سليمان عليه السلام</a:t>
            </a:r>
          </a:p>
          <a:p>
            <a:endParaRPr lang="ar-SA" dirty="0" smtClean="0"/>
          </a:p>
          <a:p>
            <a:pPr marL="109728" indent="0">
              <a:buNone/>
            </a:pPr>
            <a:r>
              <a:rPr lang="ar-SA" b="1" u="sng" dirty="0" smtClean="0">
                <a:solidFill>
                  <a:srgbClr val="FF0000"/>
                </a:solidFill>
              </a:rPr>
              <a:t>ناقشي نشأة  تدمر ؟</a:t>
            </a:r>
          </a:p>
          <a:p>
            <a:endParaRPr lang="ar-SA" dirty="0"/>
          </a:p>
        </p:txBody>
      </p:sp>
    </p:spTree>
    <p:extLst>
      <p:ext uri="{BB962C8B-B14F-4D97-AF65-F5344CB8AC3E}">
        <p14:creationId xmlns:p14="http://schemas.microsoft.com/office/powerpoint/2010/main" val="25966657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r>
              <a:rPr lang="ar-SA" dirty="0" smtClean="0"/>
              <a:t>تشير الدراسات الأثرية  </a:t>
            </a:r>
            <a:r>
              <a:rPr lang="ar-SA" dirty="0"/>
              <a:t>إلى وجود نفوذ سلوقي في تدمر، </a:t>
            </a:r>
            <a:r>
              <a:rPr lang="ar-SA" dirty="0" smtClean="0"/>
              <a:t>مما يعني انها </a:t>
            </a:r>
            <a:r>
              <a:rPr lang="ar-SA" dirty="0"/>
              <a:t>كانت من نصيب السلوقيين بعد وفاة الإسكندر الأكبر في عام 323ق. م، وتقسيم </a:t>
            </a:r>
            <a:r>
              <a:rPr lang="ar-SA" dirty="0" smtClean="0"/>
              <a:t>إمبراطورتيه </a:t>
            </a:r>
            <a:r>
              <a:rPr lang="ar-SA" dirty="0"/>
              <a:t>بين قواده، </a:t>
            </a:r>
            <a:r>
              <a:rPr lang="ar-SA" dirty="0" smtClean="0"/>
              <a:t>حيث وجد بها حصن سلوقي، اقيم عام </a:t>
            </a:r>
            <a:r>
              <a:rPr lang="ar-SA" dirty="0"/>
              <a:t>280ق. م، كواحد من سلسلة الحصون </a:t>
            </a:r>
            <a:r>
              <a:rPr lang="ar-SA" dirty="0" smtClean="0"/>
              <a:t>الدفاعية .</a:t>
            </a:r>
          </a:p>
          <a:p>
            <a:r>
              <a:rPr lang="ar-SA" dirty="0" smtClean="0"/>
              <a:t>أول </a:t>
            </a:r>
            <a:r>
              <a:rPr lang="ar-SA" dirty="0"/>
              <a:t>الكتاب الكلاسيكيين الذين أشاروا </a:t>
            </a:r>
            <a:r>
              <a:rPr lang="ar-SA" dirty="0" smtClean="0"/>
              <a:t>إليها  </a:t>
            </a:r>
            <a:r>
              <a:rPr lang="ar-SA" dirty="0"/>
              <a:t>"بليني" "32-79م" ، فوصفها بأنها مدينة شهيرة ذات موقع ممتاز، </a:t>
            </a:r>
            <a:r>
              <a:rPr lang="ar-SA" dirty="0" smtClean="0"/>
              <a:t>وأرضها </a:t>
            </a:r>
            <a:r>
              <a:rPr lang="ar-SA" dirty="0"/>
              <a:t>خصبة، </a:t>
            </a:r>
            <a:r>
              <a:rPr lang="ar-SA" dirty="0" smtClean="0"/>
              <a:t>وبها </a:t>
            </a:r>
            <a:r>
              <a:rPr lang="ar-SA" dirty="0"/>
              <a:t>عيونا وينابيع، وتحيط بحدائقها الرمال، </a:t>
            </a:r>
            <a:r>
              <a:rPr lang="ar-SA" dirty="0">
                <a:solidFill>
                  <a:srgbClr val="FF0000"/>
                </a:solidFill>
              </a:rPr>
              <a:t>وأنها تقع بين </a:t>
            </a:r>
            <a:r>
              <a:rPr lang="ar-SA" dirty="0" smtClean="0">
                <a:solidFill>
                  <a:srgbClr val="FF0000"/>
                </a:solidFill>
              </a:rPr>
              <a:t>الإمبراطورية </a:t>
            </a:r>
            <a:r>
              <a:rPr lang="ar-SA" dirty="0">
                <a:solidFill>
                  <a:srgbClr val="FF0000"/>
                </a:solidFill>
              </a:rPr>
              <a:t>الرومانية والفارسية، ومن ثم فقد اضطر أهلها -ضمانا لاستقلالهم- أن يقفوا موقف الحياد بين هاتين القوتين </a:t>
            </a:r>
            <a:r>
              <a:rPr lang="ar-SA" dirty="0" smtClean="0">
                <a:solidFill>
                  <a:srgbClr val="FF0000"/>
                </a:solidFill>
              </a:rPr>
              <a:t>المتصارعتين .</a:t>
            </a:r>
            <a:endParaRPr lang="ar-SA" dirty="0">
              <a:solidFill>
                <a:srgbClr val="FF0000"/>
              </a:solidFill>
            </a:endParaRPr>
          </a:p>
        </p:txBody>
      </p:sp>
    </p:spTree>
    <p:extLst>
      <p:ext uri="{BB962C8B-B14F-4D97-AF65-F5344CB8AC3E}">
        <p14:creationId xmlns:p14="http://schemas.microsoft.com/office/powerpoint/2010/main" val="3821324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764704"/>
            <a:ext cx="8229600" cy="5242587"/>
          </a:xfrm>
        </p:spPr>
        <p:txBody>
          <a:bodyPr>
            <a:normAutofit/>
          </a:bodyPr>
          <a:lstStyle/>
          <a:p>
            <a:r>
              <a:rPr lang="ar-SA" b="1" u="sng" dirty="0" smtClean="0">
                <a:solidFill>
                  <a:srgbClr val="FF0000"/>
                </a:solidFill>
              </a:rPr>
              <a:t>الأدلة على عروبة </a:t>
            </a:r>
            <a:r>
              <a:rPr lang="ar-SA" b="1" u="sng" dirty="0">
                <a:solidFill>
                  <a:srgbClr val="FF0000"/>
                </a:solidFill>
              </a:rPr>
              <a:t>التدمريين </a:t>
            </a:r>
            <a:r>
              <a:rPr lang="ar-SA" b="1" u="sng" dirty="0" smtClean="0">
                <a:solidFill>
                  <a:srgbClr val="FF0000"/>
                </a:solidFill>
              </a:rPr>
              <a:t> </a:t>
            </a:r>
          </a:p>
          <a:p>
            <a:pPr marL="109728" indent="0">
              <a:buNone/>
            </a:pPr>
            <a:r>
              <a:rPr lang="ar-SA" dirty="0" smtClean="0"/>
              <a:t>- وجود </a:t>
            </a:r>
            <a:r>
              <a:rPr lang="ar-SA" dirty="0"/>
              <a:t>بضع المصطلحات والكلمات العربية الأصلية في </a:t>
            </a:r>
            <a:r>
              <a:rPr lang="ar-SA" dirty="0" smtClean="0"/>
              <a:t>كتاباتهم</a:t>
            </a:r>
          </a:p>
          <a:p>
            <a:pPr>
              <a:buFontTx/>
              <a:buChar char="-"/>
            </a:pPr>
            <a:r>
              <a:rPr lang="ar-SA" dirty="0" smtClean="0"/>
              <a:t>أسماء </a:t>
            </a:r>
            <a:r>
              <a:rPr lang="ar-SA" dirty="0"/>
              <a:t>الأصنام عندهم </a:t>
            </a:r>
            <a:r>
              <a:rPr lang="ar-SA" dirty="0" smtClean="0"/>
              <a:t>عربية و كذلك أسماء الأعلام</a:t>
            </a:r>
          </a:p>
          <a:p>
            <a:pPr marL="109728" indent="0">
              <a:buNone/>
            </a:pPr>
            <a:r>
              <a:rPr lang="ar-SA" dirty="0" smtClean="0"/>
              <a:t> </a:t>
            </a:r>
            <a:r>
              <a:rPr lang="ar-SA" dirty="0"/>
              <a:t>ومن ثم فقد رأى بعض العلماء أنهم من القبائل العربية التي أخذت تستولي على المناطق الخصبة في شرق الأردن، عقب انهيار الدولة البابلية الحديثة، وسقوط بابل تحت السيادة الفارسية </a:t>
            </a:r>
            <a:r>
              <a:rPr lang="ar-SA" dirty="0" smtClean="0"/>
              <a:t>عام </a:t>
            </a:r>
            <a:r>
              <a:rPr lang="ar-SA" dirty="0"/>
              <a:t>539ق. م، ثم أخذت تستعمل الآرامية </a:t>
            </a:r>
            <a:r>
              <a:rPr lang="ar-SA" dirty="0" smtClean="0"/>
              <a:t> لغة لها -وهي </a:t>
            </a:r>
            <a:r>
              <a:rPr lang="ar-SA" dirty="0"/>
              <a:t>لغة الكتابة والثقافة في غرب </a:t>
            </a:r>
            <a:r>
              <a:rPr lang="ar-SA" dirty="0" smtClean="0"/>
              <a:t>الفرات  في ذلك الوقت –</a:t>
            </a:r>
          </a:p>
          <a:p>
            <a:pPr>
              <a:buFont typeface="Wingdings" pitchFamily="2" charset="2"/>
              <a:buChar char="Ø"/>
            </a:pPr>
            <a:r>
              <a:rPr lang="ar-SA" dirty="0" smtClean="0"/>
              <a:t>أما </a:t>
            </a:r>
            <a:r>
              <a:rPr lang="ar-SA" dirty="0"/>
              <a:t>الثقافة التدمرية، فكانت مزيجا من الثقافات العربية والآرامية واليونانية </a:t>
            </a:r>
            <a:r>
              <a:rPr lang="ar-SA" dirty="0" smtClean="0"/>
              <a:t>واللاتينية</a:t>
            </a:r>
            <a:r>
              <a:rPr lang="ar-SA" dirty="0"/>
              <a:t> </a:t>
            </a:r>
            <a:r>
              <a:rPr lang="ar-SA" dirty="0" smtClean="0"/>
              <a:t>.</a:t>
            </a:r>
            <a:endParaRPr lang="ar-SA" dirty="0"/>
          </a:p>
        </p:txBody>
      </p:sp>
    </p:spTree>
    <p:extLst>
      <p:ext uri="{BB962C8B-B14F-4D97-AF65-F5344CB8AC3E}">
        <p14:creationId xmlns:p14="http://schemas.microsoft.com/office/powerpoint/2010/main" val="30675802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476672"/>
            <a:ext cx="8229600" cy="5530619"/>
          </a:xfrm>
        </p:spPr>
        <p:txBody>
          <a:bodyPr>
            <a:normAutofit/>
          </a:bodyPr>
          <a:lstStyle/>
          <a:p>
            <a:pPr marL="109728" indent="0">
              <a:buNone/>
            </a:pPr>
            <a:endParaRPr lang="ar-SA" sz="2800" b="1" dirty="0" smtClean="0">
              <a:solidFill>
                <a:srgbClr val="464646"/>
              </a:solidFill>
              <a:effectLst>
                <a:outerShdw blurRad="31750" dist="25400" dir="5400000" algn="tl" rotWithShape="0">
                  <a:srgbClr val="000000">
                    <a:alpha val="25000"/>
                  </a:srgbClr>
                </a:outerShdw>
              </a:effectLst>
              <a:ea typeface="+mj-ea"/>
            </a:endParaRPr>
          </a:p>
          <a:p>
            <a:pPr marL="109728" indent="0">
              <a:buNone/>
            </a:pPr>
            <a:r>
              <a:rPr lang="ar-SA" sz="2800" b="1" dirty="0" smtClean="0">
                <a:solidFill>
                  <a:srgbClr val="464646"/>
                </a:solidFill>
                <a:effectLst>
                  <a:outerShdw blurRad="31750" dist="25400" dir="5400000" algn="tl" rotWithShape="0">
                    <a:srgbClr val="000000">
                      <a:alpha val="25000"/>
                    </a:srgbClr>
                  </a:outerShdw>
                </a:effectLst>
                <a:ea typeface="+mj-ea"/>
              </a:rPr>
              <a:t>تدمر </a:t>
            </a:r>
            <a:r>
              <a:rPr lang="ar-SA" sz="2800" b="1" dirty="0">
                <a:solidFill>
                  <a:srgbClr val="464646"/>
                </a:solidFill>
                <a:effectLst>
                  <a:outerShdw blurRad="31750" dist="25400" dir="5400000" algn="tl" rotWithShape="0">
                    <a:srgbClr val="000000">
                      <a:alpha val="25000"/>
                    </a:srgbClr>
                  </a:outerShdw>
                </a:effectLst>
                <a:ea typeface="+mj-ea"/>
              </a:rPr>
              <a:t>في العصر </a:t>
            </a:r>
            <a:r>
              <a:rPr lang="ar-SA" sz="2800" b="1" dirty="0" smtClean="0">
                <a:solidFill>
                  <a:srgbClr val="464646"/>
                </a:solidFill>
                <a:effectLst>
                  <a:outerShdw blurRad="31750" dist="25400" dir="5400000" algn="tl" rotWithShape="0">
                    <a:srgbClr val="000000">
                      <a:alpha val="25000"/>
                    </a:srgbClr>
                  </a:outerShdw>
                </a:effectLst>
                <a:ea typeface="+mj-ea"/>
              </a:rPr>
              <a:t>الروماني </a:t>
            </a:r>
          </a:p>
          <a:p>
            <a:pPr marL="109728" indent="0">
              <a:buNone/>
            </a:pPr>
            <a:endParaRPr lang="ar-SA" sz="2800" b="1" dirty="0" smtClean="0">
              <a:solidFill>
                <a:srgbClr val="464646"/>
              </a:solidFill>
              <a:effectLst>
                <a:outerShdw blurRad="31750" dist="25400" dir="5400000" algn="tl" rotWithShape="0">
                  <a:srgbClr val="000000">
                    <a:alpha val="25000"/>
                  </a:srgbClr>
                </a:outerShdw>
              </a:effectLst>
              <a:ea typeface="+mj-ea"/>
            </a:endParaRPr>
          </a:p>
          <a:p>
            <a:pPr>
              <a:buFontTx/>
              <a:buChar char="-"/>
            </a:pPr>
            <a:r>
              <a:rPr lang="ar-SA" sz="2400" dirty="0" smtClean="0">
                <a:solidFill>
                  <a:srgbClr val="464646"/>
                </a:solidFill>
                <a:ea typeface="+mj-ea"/>
              </a:rPr>
              <a:t>حافظ </a:t>
            </a:r>
            <a:r>
              <a:rPr lang="ar-SA" sz="2400" dirty="0" err="1">
                <a:solidFill>
                  <a:srgbClr val="464646"/>
                </a:solidFill>
                <a:ea typeface="+mj-ea"/>
              </a:rPr>
              <a:t>التدمريون</a:t>
            </a:r>
            <a:r>
              <a:rPr lang="ar-SA" sz="2400" dirty="0">
                <a:solidFill>
                  <a:srgbClr val="464646"/>
                </a:solidFill>
                <a:ea typeface="+mj-ea"/>
              </a:rPr>
              <a:t> على استقلال بلدهم إبان النزاع بين </a:t>
            </a:r>
            <a:r>
              <a:rPr lang="ar-SA" sz="2400" dirty="0" err="1">
                <a:solidFill>
                  <a:srgbClr val="464646"/>
                </a:solidFill>
                <a:ea typeface="+mj-ea"/>
              </a:rPr>
              <a:t>البارثيين</a:t>
            </a:r>
            <a:r>
              <a:rPr lang="ar-SA" sz="2400" dirty="0">
                <a:solidFill>
                  <a:srgbClr val="464646"/>
                </a:solidFill>
                <a:ea typeface="+mj-ea"/>
              </a:rPr>
              <a:t> و </a:t>
            </a:r>
            <a:r>
              <a:rPr lang="ar-SA" sz="2400" dirty="0" smtClean="0">
                <a:solidFill>
                  <a:srgbClr val="464646"/>
                </a:solidFill>
                <a:ea typeface="+mj-ea"/>
              </a:rPr>
              <a:t>السلوقيين .</a:t>
            </a:r>
          </a:p>
          <a:p>
            <a:pPr>
              <a:buFontTx/>
              <a:buChar char="-"/>
            </a:pPr>
            <a:r>
              <a:rPr lang="ar-SA" sz="2400" dirty="0">
                <a:solidFill>
                  <a:srgbClr val="464646"/>
                </a:solidFill>
                <a:ea typeface="+mj-ea"/>
              </a:rPr>
              <a:t>- حاول "مارك أنطونيو" عام 41ق. م، الاستيلاء على خزائن المدينة لكنه </a:t>
            </a:r>
            <a:r>
              <a:rPr lang="ar-SA" sz="2400" dirty="0" smtClean="0">
                <a:solidFill>
                  <a:srgbClr val="464646"/>
                </a:solidFill>
                <a:ea typeface="+mj-ea"/>
              </a:rPr>
              <a:t>فشل</a:t>
            </a:r>
          </a:p>
          <a:p>
            <a:pPr marL="109728" indent="0">
              <a:buNone/>
            </a:pPr>
            <a:r>
              <a:rPr lang="ar-SA" sz="2400" dirty="0" smtClean="0">
                <a:solidFill>
                  <a:srgbClr val="464646"/>
                </a:solidFill>
                <a:ea typeface="+mj-ea"/>
              </a:rPr>
              <a:t>- </a:t>
            </a:r>
            <a:r>
              <a:rPr lang="ar-SA" sz="2400" dirty="0">
                <a:solidFill>
                  <a:srgbClr val="464646"/>
                </a:solidFill>
                <a:ea typeface="+mj-ea"/>
              </a:rPr>
              <a:t>أما في العصر الروماني </a:t>
            </a:r>
            <a:r>
              <a:rPr lang="ar-SA" sz="2400" dirty="0" smtClean="0">
                <a:solidFill>
                  <a:srgbClr val="464646"/>
                </a:solidFill>
                <a:ea typeface="+mj-ea"/>
              </a:rPr>
              <a:t> فقد اعترفت تدمر بسيادة </a:t>
            </a:r>
            <a:r>
              <a:rPr lang="ar-SA" sz="2400" dirty="0">
                <a:solidFill>
                  <a:srgbClr val="464646"/>
                </a:solidFill>
                <a:ea typeface="+mj-ea"/>
              </a:rPr>
              <a:t>روما عليها مع </a:t>
            </a:r>
            <a:r>
              <a:rPr lang="ar-SA" sz="2400" dirty="0" smtClean="0">
                <a:solidFill>
                  <a:srgbClr val="464646"/>
                </a:solidFill>
                <a:ea typeface="+mj-ea"/>
              </a:rPr>
              <a:t>احتفاظها </a:t>
            </a:r>
            <a:r>
              <a:rPr lang="ar-SA" sz="2400" dirty="0">
                <a:solidFill>
                  <a:srgbClr val="464646"/>
                </a:solidFill>
                <a:ea typeface="+mj-ea"/>
              </a:rPr>
              <a:t>باستقلالها </a:t>
            </a:r>
            <a:r>
              <a:rPr lang="ar-SA" sz="2400" dirty="0" smtClean="0">
                <a:solidFill>
                  <a:srgbClr val="464646"/>
                </a:solidFill>
                <a:ea typeface="+mj-ea"/>
              </a:rPr>
              <a:t> </a:t>
            </a:r>
            <a:r>
              <a:rPr lang="ar-SA" sz="2400" dirty="0" smtClean="0">
                <a:ea typeface="+mj-ea"/>
              </a:rPr>
              <a:t>والدليل </a:t>
            </a:r>
            <a:r>
              <a:rPr lang="ar-SA" sz="2400" dirty="0">
                <a:ea typeface="+mj-ea"/>
              </a:rPr>
              <a:t>على ذلك المراسيم الإمبراطورية التي ترجع إلى عهد "</a:t>
            </a:r>
            <a:r>
              <a:rPr lang="ar-SA" sz="2400" dirty="0" err="1">
                <a:ea typeface="+mj-ea"/>
              </a:rPr>
              <a:t>تيبيريوس</a:t>
            </a:r>
            <a:r>
              <a:rPr lang="ar-SA" sz="2400" dirty="0">
                <a:ea typeface="+mj-ea"/>
              </a:rPr>
              <a:t>" "14-37م</a:t>
            </a:r>
            <a:r>
              <a:rPr lang="ar-SA" sz="2400" dirty="0" smtClean="0">
                <a:ea typeface="+mj-ea"/>
              </a:rPr>
              <a:t>"، </a:t>
            </a:r>
            <a:r>
              <a:rPr lang="ar-SA" sz="2400" dirty="0">
                <a:ea typeface="+mj-ea"/>
              </a:rPr>
              <a:t>والتي تتعلق بالرسوم </a:t>
            </a:r>
            <a:r>
              <a:rPr lang="ar-SA" sz="2400" dirty="0" smtClean="0">
                <a:ea typeface="+mj-ea"/>
              </a:rPr>
              <a:t>الجمركية</a:t>
            </a:r>
            <a:r>
              <a:rPr lang="ar-SA" sz="2400" dirty="0">
                <a:ea typeface="+mj-ea"/>
              </a:rPr>
              <a:t> </a:t>
            </a:r>
            <a:r>
              <a:rPr lang="ar-SA" sz="2400" dirty="0" smtClean="0">
                <a:ea typeface="+mj-ea"/>
              </a:rPr>
              <a:t>.</a:t>
            </a:r>
          </a:p>
          <a:p>
            <a:pPr>
              <a:buFontTx/>
              <a:buChar char="-"/>
            </a:pPr>
            <a:r>
              <a:rPr lang="ar-SA" sz="2400" dirty="0" smtClean="0">
                <a:ea typeface="+mj-ea"/>
              </a:rPr>
              <a:t>أصبحت  </a:t>
            </a:r>
            <a:r>
              <a:rPr lang="ar-SA" sz="2400" dirty="0" err="1" smtClean="0">
                <a:ea typeface="+mj-ea"/>
              </a:rPr>
              <a:t>تدمرعلى</a:t>
            </a:r>
            <a:r>
              <a:rPr lang="ar-SA" sz="2400" dirty="0" smtClean="0">
                <a:ea typeface="+mj-ea"/>
              </a:rPr>
              <a:t> </a:t>
            </a:r>
            <a:r>
              <a:rPr lang="ar-SA" sz="2400" dirty="0">
                <a:ea typeface="+mj-ea"/>
              </a:rPr>
              <a:t>أيام "</a:t>
            </a:r>
            <a:r>
              <a:rPr lang="ar-SA" sz="2400" dirty="0" err="1">
                <a:ea typeface="+mj-ea"/>
              </a:rPr>
              <a:t>فسباسيان</a:t>
            </a:r>
            <a:r>
              <a:rPr lang="ar-SA" sz="2400" dirty="0">
                <a:ea typeface="+mj-ea"/>
              </a:rPr>
              <a:t>" تحت الإشراف الروماني، وإن كان هذا لا يعني الخضوع </a:t>
            </a:r>
            <a:r>
              <a:rPr lang="ar-SA" sz="2400" dirty="0" smtClean="0">
                <a:ea typeface="+mj-ea"/>
              </a:rPr>
              <a:t>لروما</a:t>
            </a:r>
          </a:p>
          <a:p>
            <a:pPr marL="109728" indent="0">
              <a:buNone/>
            </a:pPr>
            <a:endParaRPr lang="ar-SA" sz="2800" dirty="0" smtClean="0">
              <a:ea typeface="+mj-ea"/>
            </a:endParaRPr>
          </a:p>
          <a:p>
            <a:pPr marL="109728" indent="0">
              <a:buNone/>
            </a:pPr>
            <a:endParaRPr lang="ar-SA" dirty="0"/>
          </a:p>
        </p:txBody>
      </p:sp>
    </p:spTree>
    <p:extLst>
      <p:ext uri="{BB962C8B-B14F-4D97-AF65-F5344CB8AC3E}">
        <p14:creationId xmlns:p14="http://schemas.microsoft.com/office/powerpoint/2010/main" val="23290248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332656"/>
            <a:ext cx="8229600" cy="5674635"/>
          </a:xfrm>
        </p:spPr>
        <p:txBody>
          <a:bodyPr>
            <a:normAutofit fontScale="92500"/>
          </a:bodyPr>
          <a:lstStyle/>
          <a:p>
            <a:pPr>
              <a:buFontTx/>
              <a:buChar char="-"/>
            </a:pPr>
            <a:r>
              <a:rPr lang="ar-SA" dirty="0" smtClean="0"/>
              <a:t>بذل </a:t>
            </a:r>
            <a:r>
              <a:rPr lang="ar-SA" dirty="0"/>
              <a:t>"تراجان" "98-117م" جهده لضم تدمر إلى المقاطعة العربية، التي أنشأها في عام 106م، واتخذ من "بصرى" مقرا </a:t>
            </a:r>
            <a:r>
              <a:rPr lang="ar-SA" dirty="0" smtClean="0"/>
              <a:t>لها</a:t>
            </a:r>
          </a:p>
          <a:p>
            <a:pPr marL="109728" indent="0">
              <a:buNone/>
            </a:pPr>
            <a:endParaRPr lang="ar-SA" dirty="0"/>
          </a:p>
          <a:p>
            <a:pPr marL="109728" indent="0">
              <a:buNone/>
            </a:pPr>
            <a:r>
              <a:rPr lang="ar-SA" dirty="0" smtClean="0"/>
              <a:t>-في </a:t>
            </a:r>
            <a:r>
              <a:rPr lang="ar-SA" dirty="0"/>
              <a:t>129م مّرٍ بها الإمبراطور </a:t>
            </a:r>
            <a:r>
              <a:rPr lang="ar-SA" dirty="0" err="1" smtClean="0"/>
              <a:t>هادريان</a:t>
            </a:r>
            <a:r>
              <a:rPr lang="ar-SA" dirty="0" smtClean="0"/>
              <a:t>  </a:t>
            </a:r>
            <a:r>
              <a:rPr lang="ar-SA" dirty="0" err="1" smtClean="0"/>
              <a:t>واسقبل</a:t>
            </a:r>
            <a:r>
              <a:rPr lang="ar-SA" dirty="0" smtClean="0"/>
              <a:t> </a:t>
            </a:r>
            <a:r>
              <a:rPr lang="ar-SA" dirty="0"/>
              <a:t>فيها استقبالاً حافلاً و أعطى تدمر لقب المدينة الحّرة، الذي يخوّلها حق سن الضرائب و جبايتها بنفسها، و أصبحت تدمر تحكم باسم مجلس الشيوخ والشعب. و يمثل الإمبراطورية الروماني فيها ممثل يراقب سير الخزينة.  و سميت تدمر في عهد </a:t>
            </a:r>
            <a:r>
              <a:rPr lang="ar-SA" dirty="0" err="1"/>
              <a:t>هادريان</a:t>
            </a:r>
            <a:r>
              <a:rPr lang="ar-SA" dirty="0"/>
              <a:t> (هاديانا بالميرا) و كان هناك فوج من الخيّالة التابعة للجيش الروماني يُعسكر خارج المدينة لمراقبة الحدود الشرقية للإمبراطورية الرومانية.</a:t>
            </a:r>
          </a:p>
          <a:p>
            <a:pPr marL="109728" indent="0">
              <a:buNone/>
            </a:pPr>
            <a:endParaRPr lang="ar-SA" dirty="0"/>
          </a:p>
          <a:p>
            <a:pPr marL="109728" indent="0">
              <a:buNone/>
            </a:pPr>
            <a:r>
              <a:rPr lang="ar-SA" dirty="0" smtClean="0"/>
              <a:t>-  </a:t>
            </a:r>
            <a:r>
              <a:rPr lang="ar-SA" dirty="0"/>
              <a:t>وفي عهد الإمبراطور </a:t>
            </a:r>
            <a:r>
              <a:rPr lang="ar-SA" dirty="0" err="1"/>
              <a:t>سبتيموس</a:t>
            </a:r>
            <a:r>
              <a:rPr lang="ar-SA" dirty="0"/>
              <a:t> </a:t>
            </a:r>
            <a:r>
              <a:rPr lang="ar-SA" dirty="0" err="1"/>
              <a:t>سيفروس</a:t>
            </a:r>
            <a:r>
              <a:rPr lang="ar-SA" dirty="0"/>
              <a:t> </a:t>
            </a:r>
            <a:r>
              <a:rPr lang="ar-SA" dirty="0" smtClean="0"/>
              <a:t>منحت تدمر </a:t>
            </a:r>
            <a:r>
              <a:rPr lang="ar-SA" dirty="0"/>
              <a:t>سنة 212 م  لقب المستعمرة الرومانية و منح أهلها حقوق أهل روما مثل حق الملكية المطلق و الحرية الكاملة في إدارة سياسة المدينة و حق إعفائها من الضرائب. و بدأ </a:t>
            </a:r>
            <a:r>
              <a:rPr lang="ar-SA" dirty="0" err="1"/>
              <a:t>التدمريون</a:t>
            </a:r>
            <a:r>
              <a:rPr lang="ar-SA" dirty="0"/>
              <a:t> منذ ذلك الحين يتخذون أسماء رومانية تضاف إلى اسمائهم الآرامية.</a:t>
            </a:r>
          </a:p>
        </p:txBody>
      </p:sp>
    </p:spTree>
    <p:extLst>
      <p:ext uri="{BB962C8B-B14F-4D97-AF65-F5344CB8AC3E}">
        <p14:creationId xmlns:p14="http://schemas.microsoft.com/office/powerpoint/2010/main" val="7073368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r>
              <a:rPr lang="ar-SA" dirty="0"/>
              <a:t>استغل الزعيم التدمري أذينة بن خيران بن وهب اللات انشغال الإمبراطورية الرومانية بصد غزوات القبائل </a:t>
            </a:r>
            <a:r>
              <a:rPr lang="ar-SA" dirty="0" smtClean="0"/>
              <a:t>الجرمانية  </a:t>
            </a:r>
            <a:r>
              <a:rPr lang="ar-SA" dirty="0"/>
              <a:t>ونجاح </a:t>
            </a:r>
            <a:r>
              <a:rPr lang="ar-SA" dirty="0" err="1" smtClean="0"/>
              <a:t>أردشير</a:t>
            </a:r>
            <a:r>
              <a:rPr lang="ar-SA" dirty="0" smtClean="0"/>
              <a:t> في اعتلاء عرش </a:t>
            </a:r>
            <a:r>
              <a:rPr lang="ar-SA" dirty="0"/>
              <a:t>المملكة </a:t>
            </a:r>
            <a:r>
              <a:rPr lang="ar-SA" dirty="0" smtClean="0"/>
              <a:t>الساسانية ( 226-241م</a:t>
            </a:r>
            <a:r>
              <a:rPr lang="ar-SA" dirty="0"/>
              <a:t>) </a:t>
            </a:r>
            <a:r>
              <a:rPr lang="ar-SA" dirty="0" smtClean="0"/>
              <a:t>والقضاء على </a:t>
            </a:r>
            <a:r>
              <a:rPr lang="ar-SA" dirty="0"/>
              <a:t>أخر ملوك الفرس الفرثين </a:t>
            </a:r>
            <a:r>
              <a:rPr lang="ar-SA" dirty="0" smtClean="0"/>
              <a:t> ، ونجحوا  في توسيع </a:t>
            </a:r>
            <a:r>
              <a:rPr lang="ar-SA" dirty="0"/>
              <a:t>مناطق نفوذهم </a:t>
            </a:r>
            <a:r>
              <a:rPr lang="ar-SA" dirty="0" smtClean="0"/>
              <a:t>فوصلت </a:t>
            </a:r>
            <a:r>
              <a:rPr lang="ar-SA" dirty="0"/>
              <a:t>حدود مملكتهم إلى دورا </a:t>
            </a:r>
            <a:r>
              <a:rPr lang="ar-SA" dirty="0" err="1"/>
              <a:t>أوروبوس</a:t>
            </a:r>
            <a:r>
              <a:rPr lang="ar-SA" dirty="0"/>
              <a:t> على الفرات في </a:t>
            </a:r>
            <a:r>
              <a:rPr lang="ar-SA" dirty="0" smtClean="0"/>
              <a:t>الشرق , وإلى </a:t>
            </a:r>
            <a:r>
              <a:rPr lang="ar-SA" dirty="0"/>
              <a:t>الرصافة </a:t>
            </a:r>
            <a:endParaRPr lang="ar-SA" b="1" dirty="0"/>
          </a:p>
        </p:txBody>
      </p:sp>
      <p:sp>
        <p:nvSpPr>
          <p:cNvPr id="3" name="عنوان 2"/>
          <p:cNvSpPr>
            <a:spLocks noGrp="1"/>
          </p:cNvSpPr>
          <p:nvPr>
            <p:ph type="title"/>
          </p:nvPr>
        </p:nvSpPr>
        <p:spPr/>
        <p:txBody>
          <a:bodyPr/>
          <a:lstStyle/>
          <a:p>
            <a:pPr algn="ctr"/>
            <a:r>
              <a:rPr lang="ar-SA" dirty="0" smtClean="0"/>
              <a:t>ملوك تدمــــــــــــــــــــــر</a:t>
            </a:r>
            <a:endParaRPr lang="ar-SA" dirty="0"/>
          </a:p>
        </p:txBody>
      </p:sp>
    </p:spTree>
    <p:extLst>
      <p:ext uri="{BB962C8B-B14F-4D97-AF65-F5344CB8AC3E}">
        <p14:creationId xmlns:p14="http://schemas.microsoft.com/office/powerpoint/2010/main" val="40218733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836712"/>
            <a:ext cx="8229600" cy="5170579"/>
          </a:xfrm>
        </p:spPr>
        <p:txBody>
          <a:bodyPr/>
          <a:lstStyle/>
          <a:p>
            <a:r>
              <a:rPr lang="ar-SA" sz="2800" b="1" dirty="0" smtClean="0"/>
              <a:t>أذينــــة الأول </a:t>
            </a:r>
            <a:r>
              <a:rPr lang="ar-SA" b="1" dirty="0" smtClean="0"/>
              <a:t>.</a:t>
            </a:r>
          </a:p>
          <a:p>
            <a:pPr marL="109728" indent="0">
              <a:buNone/>
            </a:pPr>
            <a:endParaRPr lang="ar-SA" b="1" u="sng" dirty="0" smtClean="0">
              <a:solidFill>
                <a:srgbClr val="FF0000"/>
              </a:solidFill>
            </a:endParaRPr>
          </a:p>
          <a:p>
            <a:pPr marL="109728" indent="0">
              <a:buNone/>
            </a:pPr>
            <a:r>
              <a:rPr lang="ar-SA" dirty="0" smtClean="0"/>
              <a:t>كان </a:t>
            </a:r>
            <a:r>
              <a:rPr lang="ar-SA" dirty="0"/>
              <a:t>يحلم بالاستقلال عن الرومان وبحمل لقب ملك وقد نجح في خطته وأصبح ملكا على تدمر عام250م,غير أن الرومان تخلصوا منه وحل محله ابنه </a:t>
            </a:r>
            <a:r>
              <a:rPr lang="ar-SA" dirty="0" smtClean="0"/>
              <a:t>خيران . وعندما </a:t>
            </a:r>
            <a:r>
              <a:rPr lang="ar-SA" dirty="0"/>
              <a:t>توفي خلفه أخوه أذينه الثاني الذي كان يتصف بالشجاعة ويحمل رتبة قنصل في عهد الإمبراطور </a:t>
            </a:r>
            <a:r>
              <a:rPr lang="ar-SA" dirty="0" err="1"/>
              <a:t>فاليريان</a:t>
            </a:r>
            <a:r>
              <a:rPr lang="ar-SA" dirty="0"/>
              <a:t>.</a:t>
            </a:r>
          </a:p>
        </p:txBody>
      </p:sp>
    </p:spTree>
    <p:extLst>
      <p:ext uri="{BB962C8B-B14F-4D97-AF65-F5344CB8AC3E}">
        <p14:creationId xmlns:p14="http://schemas.microsoft.com/office/powerpoint/2010/main" val="7730849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476672"/>
            <a:ext cx="8229600" cy="5530619"/>
          </a:xfrm>
        </p:spPr>
        <p:txBody>
          <a:bodyPr>
            <a:normAutofit fontScale="92500"/>
          </a:bodyPr>
          <a:lstStyle/>
          <a:p>
            <a:pPr marL="109728" indent="0">
              <a:buNone/>
            </a:pPr>
            <a:r>
              <a:rPr lang="ar-SA" sz="3000" b="1" dirty="0"/>
              <a:t>أذينــــة </a:t>
            </a:r>
            <a:r>
              <a:rPr lang="ar-SA" sz="3000" b="1" dirty="0" smtClean="0"/>
              <a:t>الثاني .</a:t>
            </a:r>
            <a:endParaRPr lang="ar-SA" sz="3000" b="1" dirty="0"/>
          </a:p>
          <a:p>
            <a:pPr marL="109728" indent="0">
              <a:buNone/>
            </a:pPr>
            <a:r>
              <a:rPr lang="ar-SA" sz="2400" dirty="0" smtClean="0"/>
              <a:t>- أنعم </a:t>
            </a:r>
            <a:r>
              <a:rPr lang="ar-SA" sz="2400" dirty="0"/>
              <a:t>عليه </a:t>
            </a:r>
            <a:r>
              <a:rPr lang="ar-SA" sz="2400" dirty="0" err="1" smtClean="0"/>
              <a:t>فاليريان</a:t>
            </a:r>
            <a:r>
              <a:rPr lang="ar-SA" sz="2400" dirty="0" smtClean="0"/>
              <a:t> عام </a:t>
            </a:r>
            <a:r>
              <a:rPr lang="ar-SA" sz="2400" dirty="0"/>
              <a:t>258م، بمرتبة "</a:t>
            </a:r>
            <a:r>
              <a:rPr lang="ar-SA" sz="2400" dirty="0" smtClean="0"/>
              <a:t>القنصلية </a:t>
            </a:r>
            <a:endParaRPr lang="ar-SA" sz="2400" dirty="0"/>
          </a:p>
          <a:p>
            <a:pPr marL="109728" indent="0">
              <a:buNone/>
            </a:pPr>
            <a:r>
              <a:rPr lang="ar-SA" sz="2400" dirty="0" smtClean="0"/>
              <a:t>- طلب من الرومان </a:t>
            </a:r>
            <a:r>
              <a:rPr lang="ar-SA" sz="2400" dirty="0" err="1" smtClean="0"/>
              <a:t>الأنتقام</a:t>
            </a:r>
            <a:r>
              <a:rPr lang="ar-SA" sz="2400" dirty="0" smtClean="0"/>
              <a:t> من قاتل أبيه القائد </a:t>
            </a:r>
            <a:r>
              <a:rPr lang="ar-SA" sz="2400" dirty="0" err="1" smtClean="0"/>
              <a:t>روفينوس</a:t>
            </a:r>
            <a:r>
              <a:rPr lang="ar-SA" sz="2400" dirty="0" smtClean="0"/>
              <a:t> لكن الإمبراطور لم يستجب له.</a:t>
            </a:r>
          </a:p>
          <a:p>
            <a:pPr marL="109728" indent="0">
              <a:buNone/>
            </a:pPr>
            <a:r>
              <a:rPr lang="ar-SA" sz="2400" dirty="0" smtClean="0"/>
              <a:t>- في عام260م انتصر الإمبراطور الساساني سابور الأول 241-272م,على الإمبراطور </a:t>
            </a:r>
            <a:r>
              <a:rPr lang="ar-SA" sz="2400" dirty="0" err="1" smtClean="0"/>
              <a:t>فاليريان</a:t>
            </a:r>
            <a:r>
              <a:rPr lang="ar-SA" sz="2400" dirty="0" smtClean="0"/>
              <a:t> وأسفرت عن أسره واستيلاء الفرس على آسية الصغرى وشمالي سورية</a:t>
            </a:r>
          </a:p>
          <a:p>
            <a:pPr marL="109728" indent="0">
              <a:buNone/>
            </a:pPr>
            <a:r>
              <a:rPr lang="ar-SA" sz="2400" dirty="0" smtClean="0"/>
              <a:t>- سارع للاتصال بالإمبراطور الساساني مقدما له الهدايا وعارضا عليه صداقته, لكن الإمبراطور الساساني استهان به وأساء معاملته</a:t>
            </a:r>
          </a:p>
          <a:p>
            <a:pPr>
              <a:buFontTx/>
              <a:buChar char="-"/>
            </a:pPr>
            <a:r>
              <a:rPr lang="ar-SA" sz="2400" dirty="0" smtClean="0"/>
              <a:t>قرر الرد على اهانة سابور فأعد جيش كبيرا بقيادة ابنه </a:t>
            </a:r>
            <a:r>
              <a:rPr lang="ar-SA" sz="2400" dirty="0" err="1" smtClean="0"/>
              <a:t>هيرودوس</a:t>
            </a:r>
            <a:r>
              <a:rPr lang="ar-SA" sz="2400" dirty="0" smtClean="0"/>
              <a:t> وانضم إليه فلول جيش </a:t>
            </a:r>
            <a:r>
              <a:rPr lang="ar-SA" sz="2400" dirty="0" err="1" smtClean="0"/>
              <a:t>فاليريان</a:t>
            </a:r>
            <a:endParaRPr lang="ar-SA" sz="2400" dirty="0" smtClean="0"/>
          </a:p>
          <a:p>
            <a:pPr>
              <a:buFontTx/>
              <a:buChar char="-"/>
            </a:pPr>
            <a:r>
              <a:rPr lang="ar-SA" sz="2400" dirty="0" smtClean="0"/>
              <a:t>سار إلى ( المدائن )  للانتقام من سابور وفك أسر </a:t>
            </a:r>
            <a:r>
              <a:rPr lang="ar-SA" sz="2400" dirty="0" err="1" smtClean="0"/>
              <a:t>فاليريان</a:t>
            </a:r>
            <a:r>
              <a:rPr lang="ar-SA" sz="2400" dirty="0" smtClean="0"/>
              <a:t> وجرت معركة عنيفة بين الطرفين انهزم </a:t>
            </a:r>
            <a:r>
              <a:rPr lang="ar-SA" sz="2400" dirty="0"/>
              <a:t>فيها الفرس </a:t>
            </a:r>
            <a:r>
              <a:rPr lang="ar-SA" sz="2400" dirty="0" smtClean="0"/>
              <a:t>ويترك </a:t>
            </a:r>
            <a:r>
              <a:rPr lang="ar-SA" sz="2400" dirty="0"/>
              <a:t>"سابور" حريمه وأمواله غنيمة في أيد التدمريين</a:t>
            </a:r>
            <a:endParaRPr lang="ar-SA" sz="2400" dirty="0" smtClean="0"/>
          </a:p>
          <a:p>
            <a:pPr>
              <a:buFontTx/>
              <a:buChar char="-"/>
            </a:pPr>
            <a:r>
              <a:rPr lang="ar-SA" sz="2400" dirty="0" smtClean="0"/>
              <a:t>كافأ </a:t>
            </a:r>
            <a:r>
              <a:rPr lang="ar-SA" sz="2400" dirty="0"/>
              <a:t>الإمبراطور </a:t>
            </a:r>
            <a:r>
              <a:rPr lang="ar-SA" sz="2400" dirty="0" err="1" smtClean="0"/>
              <a:t>جالينيوس</a:t>
            </a:r>
            <a:r>
              <a:rPr lang="ar-SA" sz="2400" dirty="0" smtClean="0"/>
              <a:t> ابن </a:t>
            </a:r>
            <a:r>
              <a:rPr lang="ar-SA" sz="2400" dirty="0" err="1" smtClean="0"/>
              <a:t>فاليريان</a:t>
            </a:r>
            <a:r>
              <a:rPr lang="ar-SA" sz="2400" dirty="0" smtClean="0"/>
              <a:t>  </a:t>
            </a:r>
            <a:r>
              <a:rPr lang="ar-SA" sz="2400" dirty="0"/>
              <a:t>أذينة على انتصاره بأن منحه </a:t>
            </a:r>
            <a:r>
              <a:rPr lang="ar-SA" sz="2400" dirty="0" smtClean="0"/>
              <a:t>لقب زعيم الشرق  عام 262م وهو اشبه بنائب الامبراطور في الشرق .</a:t>
            </a:r>
            <a:endParaRPr lang="ar-SA" sz="2400" dirty="0"/>
          </a:p>
        </p:txBody>
      </p:sp>
    </p:spTree>
    <p:extLst>
      <p:ext uri="{BB962C8B-B14F-4D97-AF65-F5344CB8AC3E}">
        <p14:creationId xmlns:p14="http://schemas.microsoft.com/office/powerpoint/2010/main" val="22354580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404664"/>
            <a:ext cx="8229600" cy="5602627"/>
          </a:xfrm>
        </p:spPr>
        <p:txBody>
          <a:bodyPr>
            <a:normAutofit fontScale="92500" lnSpcReduction="10000"/>
          </a:bodyPr>
          <a:lstStyle/>
          <a:p>
            <a:pPr marL="109728" indent="0">
              <a:buNone/>
            </a:pPr>
            <a:r>
              <a:rPr lang="ar-SA" sz="2400" dirty="0" smtClean="0"/>
              <a:t>-عمل </a:t>
            </a:r>
            <a:r>
              <a:rPr lang="ar-SA" sz="2400" dirty="0"/>
              <a:t>أذينة على استرجاع </a:t>
            </a:r>
            <a:r>
              <a:rPr lang="ar-SA" sz="2400" dirty="0" smtClean="0"/>
              <a:t>نصيبين وحران وغيرها من الممتلكات الرومانية .</a:t>
            </a:r>
          </a:p>
          <a:p>
            <a:pPr>
              <a:buFontTx/>
              <a:buChar char="-"/>
            </a:pPr>
            <a:r>
              <a:rPr lang="ar-SA" sz="2400" dirty="0" smtClean="0"/>
              <a:t>حاصر </a:t>
            </a:r>
            <a:r>
              <a:rPr lang="ar-SA" sz="2400" dirty="0" err="1" smtClean="0"/>
              <a:t>طيسفون</a:t>
            </a:r>
            <a:r>
              <a:rPr lang="ar-SA" sz="2400" dirty="0" smtClean="0"/>
              <a:t> وكاد يدخلها لولا ثورة </a:t>
            </a:r>
            <a:r>
              <a:rPr lang="ar-SA" sz="2400" dirty="0"/>
              <a:t>القائد الروماني </a:t>
            </a:r>
            <a:r>
              <a:rPr lang="ar-SA" sz="2400" dirty="0" err="1"/>
              <a:t>مكريانوس</a:t>
            </a:r>
            <a:r>
              <a:rPr lang="ar-SA" sz="2400" dirty="0"/>
              <a:t> الذي أعلن نفسه ملكا على القسم الشرقي من </a:t>
            </a:r>
            <a:r>
              <a:rPr lang="ar-SA" sz="2400" dirty="0" smtClean="0"/>
              <a:t>الإمبراطورية ,</a:t>
            </a:r>
          </a:p>
          <a:p>
            <a:pPr>
              <a:buFontTx/>
              <a:buChar char="-"/>
            </a:pPr>
            <a:r>
              <a:rPr lang="ar-SA" sz="2400" dirty="0" smtClean="0"/>
              <a:t>عاد لإخماد ثورة </a:t>
            </a:r>
            <a:r>
              <a:rPr lang="ar-SA" sz="2400" dirty="0" err="1" smtClean="0"/>
              <a:t>مكريانوس</a:t>
            </a:r>
            <a:r>
              <a:rPr lang="ar-SA" sz="2400" dirty="0" smtClean="0"/>
              <a:t> لكنه قتل قبل وصول اذينه  كما قتل ابنه </a:t>
            </a:r>
            <a:r>
              <a:rPr lang="ar-SA" sz="2400" dirty="0" err="1" smtClean="0"/>
              <a:t>كياثوس</a:t>
            </a:r>
            <a:r>
              <a:rPr lang="ar-SA" sz="2400" dirty="0" smtClean="0"/>
              <a:t> .، فأنعم </a:t>
            </a:r>
            <a:r>
              <a:rPr lang="ar-SA" sz="2400" dirty="0"/>
              <a:t>عليه الإمبراطور </a:t>
            </a:r>
            <a:r>
              <a:rPr lang="ar-SA" sz="2400" dirty="0" smtClean="0"/>
              <a:t>بلقب</a:t>
            </a:r>
            <a:r>
              <a:rPr lang="en-US" sz="2400" dirty="0" smtClean="0"/>
              <a:t> </a:t>
            </a:r>
            <a:r>
              <a:rPr lang="ar-SA" sz="2400" dirty="0" smtClean="0"/>
              <a:t>إمبراطور </a:t>
            </a:r>
            <a:r>
              <a:rPr lang="ar-SA" sz="2400" dirty="0"/>
              <a:t>الشرق بكامله لكن أذينة لم يكتف بذلك بل لقب </a:t>
            </a:r>
            <a:r>
              <a:rPr lang="ar-SA" sz="2400" dirty="0" smtClean="0"/>
              <a:t>نفسه  ملك الملوك ,كما </a:t>
            </a:r>
            <a:r>
              <a:rPr lang="ar-SA" sz="2400" dirty="0"/>
              <a:t>أمر أن تنقش صورته إلى جانب صورة الإمبراطور الروماني على النقود التي أخذت من الفرس كغنيمة</a:t>
            </a:r>
            <a:r>
              <a:rPr lang="ar-SA" sz="2400" dirty="0" smtClean="0"/>
              <a:t>, كما منحه </a:t>
            </a:r>
            <a:r>
              <a:rPr lang="ar-SA" sz="2400" dirty="0"/>
              <a:t>مجلس الشيوخ الروماني </a:t>
            </a:r>
            <a:r>
              <a:rPr lang="ar-SA" sz="2400" dirty="0" smtClean="0"/>
              <a:t>لقب </a:t>
            </a:r>
            <a:r>
              <a:rPr lang="ar-SA" sz="2400" dirty="0"/>
              <a:t>أغسطس أي الجليل </a:t>
            </a:r>
            <a:r>
              <a:rPr lang="ar-SA" sz="2400" dirty="0" smtClean="0"/>
              <a:t>والمعظم وبذلك اصبح مساويا للإمبراطور الروماني</a:t>
            </a:r>
          </a:p>
          <a:p>
            <a:r>
              <a:rPr lang="ar-SA" sz="2400" dirty="0"/>
              <a:t>لم ينس </a:t>
            </a:r>
            <a:r>
              <a:rPr lang="ar-SA" sz="2400" dirty="0" err="1"/>
              <a:t>أهانة</a:t>
            </a:r>
            <a:r>
              <a:rPr lang="ar-SA" sz="2400" dirty="0"/>
              <a:t> </a:t>
            </a:r>
            <a:r>
              <a:rPr lang="ar-SA" sz="2400" dirty="0" smtClean="0"/>
              <a:t>الفرس له </a:t>
            </a:r>
            <a:r>
              <a:rPr lang="ar-SA" sz="2400" dirty="0"/>
              <a:t>فزحف </a:t>
            </a:r>
            <a:r>
              <a:rPr lang="ar-SA" sz="2400" dirty="0" smtClean="0"/>
              <a:t>ثانية الى </a:t>
            </a:r>
            <a:r>
              <a:rPr lang="ar-SA" sz="2400" dirty="0" err="1"/>
              <a:t>طيسفون</a:t>
            </a:r>
            <a:r>
              <a:rPr lang="ar-SA" sz="2400" dirty="0"/>
              <a:t> </a:t>
            </a:r>
            <a:r>
              <a:rPr lang="ar-SA" sz="2400" dirty="0" smtClean="0"/>
              <a:t>وحاصرها تركا ابنه </a:t>
            </a:r>
            <a:r>
              <a:rPr lang="ar-SA" sz="2400" dirty="0" err="1" smtClean="0"/>
              <a:t>سيبتميوس</a:t>
            </a:r>
            <a:r>
              <a:rPr lang="ar-SA" sz="2400" dirty="0" smtClean="0"/>
              <a:t> </a:t>
            </a:r>
            <a:r>
              <a:rPr lang="ar-SA" sz="2400" dirty="0" err="1"/>
              <a:t>هيرودوس</a:t>
            </a:r>
            <a:r>
              <a:rPr lang="ar-SA" sz="2400" dirty="0"/>
              <a:t>" نائبا عنه في </a:t>
            </a:r>
            <a:r>
              <a:rPr lang="ar-SA" sz="2400" dirty="0" smtClean="0"/>
              <a:t>تدمر وكاد ان يخلص </a:t>
            </a:r>
            <a:r>
              <a:rPr lang="ar-SA" sz="2400" dirty="0" err="1" smtClean="0"/>
              <a:t>فاليريان</a:t>
            </a:r>
            <a:r>
              <a:rPr lang="ar-SA" sz="2400" dirty="0" smtClean="0"/>
              <a:t> من الاسر الا انه اضطر لرفع </a:t>
            </a:r>
            <a:r>
              <a:rPr lang="ar-SA" sz="2400" dirty="0"/>
              <a:t>الحصار </a:t>
            </a:r>
            <a:r>
              <a:rPr lang="ar-SA" sz="2400" dirty="0" smtClean="0"/>
              <a:t>والتوجه لقتال القوط الذين كانوا يهاجمون </a:t>
            </a:r>
            <a:r>
              <a:rPr lang="ar-SA" sz="2400" dirty="0" err="1" smtClean="0"/>
              <a:t>كبادوكية</a:t>
            </a:r>
            <a:r>
              <a:rPr lang="ar-SA" sz="2400" dirty="0" smtClean="0"/>
              <a:t> الا انهم انسحبوا فور علمهم بقدوم أذينة الثاني.</a:t>
            </a:r>
          </a:p>
          <a:p>
            <a:r>
              <a:rPr lang="ar-SA" sz="2400" dirty="0" smtClean="0"/>
              <a:t>وبينما كان يعد العدة مرة اخرى لحصار </a:t>
            </a:r>
            <a:r>
              <a:rPr lang="ar-SA" sz="2400" dirty="0" err="1" smtClean="0"/>
              <a:t>طيسفون</a:t>
            </a:r>
            <a:r>
              <a:rPr lang="ar-SA" sz="2400" dirty="0"/>
              <a:t>  وقع مع ابنه </a:t>
            </a:r>
            <a:r>
              <a:rPr lang="ar-SA" sz="2400" dirty="0" err="1"/>
              <a:t>هيرودوس</a:t>
            </a:r>
            <a:r>
              <a:rPr lang="ar-SA" sz="2400" dirty="0"/>
              <a:t> ضحية مؤامرة أودت بحياتهما في مدينة حمص 266-267م.وكان على رأس </a:t>
            </a:r>
            <a:r>
              <a:rPr lang="ar-SA" sz="2400" dirty="0" err="1"/>
              <a:t>المتأمرين</a:t>
            </a:r>
            <a:r>
              <a:rPr lang="ar-SA" sz="2400" dirty="0"/>
              <a:t> ابن أخيه معنو بن </a:t>
            </a:r>
            <a:r>
              <a:rPr lang="ar-SA" sz="2400" dirty="0" smtClean="0"/>
              <a:t>خيران</a:t>
            </a:r>
          </a:p>
          <a:p>
            <a:r>
              <a:rPr lang="ar-SA" sz="2400" dirty="0" smtClean="0"/>
              <a:t>قام </a:t>
            </a:r>
            <a:r>
              <a:rPr lang="ar-SA" sz="2400" dirty="0"/>
              <a:t>أهالي حمص </a:t>
            </a:r>
            <a:r>
              <a:rPr lang="ar-SA" sz="2400" dirty="0" smtClean="0"/>
              <a:t> فيما بعد بقتل معنو </a:t>
            </a:r>
            <a:r>
              <a:rPr lang="ar-SA" sz="2400" dirty="0"/>
              <a:t>بن خيران </a:t>
            </a:r>
            <a:r>
              <a:rPr lang="ar-SA" sz="2400" dirty="0" smtClean="0"/>
              <a:t> </a:t>
            </a:r>
            <a:r>
              <a:rPr lang="ar-SA" sz="2400" dirty="0"/>
              <a:t>وتنصيب زنوبيا زوجة أذينة الثاني لتحكم تدمر كوصية على ابنها القاصر وهب اللات.</a:t>
            </a:r>
          </a:p>
        </p:txBody>
      </p:sp>
    </p:spTree>
    <p:extLst>
      <p:ext uri="{BB962C8B-B14F-4D97-AF65-F5344CB8AC3E}">
        <p14:creationId xmlns:p14="http://schemas.microsoft.com/office/powerpoint/2010/main" val="27799004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زنوبيا ( الزباء )</a:t>
            </a:r>
            <a:endParaRPr lang="ar-SA" dirty="0"/>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3" y="1481138"/>
            <a:ext cx="4392487" cy="5188222"/>
          </a:xfrm>
        </p:spPr>
      </p:pic>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6" y="1412777"/>
            <a:ext cx="3960440" cy="2808311"/>
          </a:xfrm>
          <a:prstGeom prst="rect">
            <a:avLst/>
          </a:prstGeom>
        </p:spPr>
      </p:pic>
      <p:pic>
        <p:nvPicPr>
          <p:cNvPr id="6" name="صورة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4221088"/>
            <a:ext cx="3960440" cy="2448272"/>
          </a:xfrm>
          <a:prstGeom prst="rect">
            <a:avLst/>
          </a:prstGeom>
        </p:spPr>
      </p:pic>
    </p:spTree>
    <p:extLst>
      <p:ext uri="{BB962C8B-B14F-4D97-AF65-F5344CB8AC3E}">
        <p14:creationId xmlns:p14="http://schemas.microsoft.com/office/powerpoint/2010/main" val="12738279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476672"/>
            <a:ext cx="8229600" cy="5530619"/>
          </a:xfrm>
        </p:spPr>
        <p:txBody>
          <a:bodyPr/>
          <a:lstStyle/>
          <a:p>
            <a:r>
              <a:rPr lang="ar-SA" sz="2800" b="1" dirty="0" smtClean="0"/>
              <a:t>زنوبيـــــــــا  ( الزباء )</a:t>
            </a:r>
          </a:p>
          <a:p>
            <a:pPr marL="109728" indent="0">
              <a:buNone/>
            </a:pPr>
            <a:endParaRPr lang="ar-SA" sz="2800" b="1" dirty="0" smtClean="0"/>
          </a:p>
          <a:p>
            <a:pPr>
              <a:lnSpc>
                <a:spcPct val="90000"/>
              </a:lnSpc>
              <a:buFontTx/>
              <a:buChar char="-"/>
            </a:pPr>
            <a:r>
              <a:rPr lang="ar-SA" sz="2200" dirty="0"/>
              <a:t>تعد من الشخصيات النسائية المشهورة في تاريخ الشرق القديم</a:t>
            </a:r>
          </a:p>
          <a:p>
            <a:pPr>
              <a:lnSpc>
                <a:spcPct val="90000"/>
              </a:lnSpc>
              <a:buFontTx/>
              <a:buChar char="-"/>
            </a:pPr>
            <a:r>
              <a:rPr lang="ar-SA" sz="2200" dirty="0"/>
              <a:t> أعلنت نفسها ملكة على الشرق كوصية على ابنها القاصر وهب اللات</a:t>
            </a:r>
          </a:p>
          <a:p>
            <a:pPr>
              <a:lnSpc>
                <a:spcPct val="90000"/>
              </a:lnSpc>
              <a:buFontTx/>
              <a:buChar char="-"/>
            </a:pPr>
            <a:r>
              <a:rPr lang="ar-SA" sz="2200" dirty="0"/>
              <a:t>أدركت </a:t>
            </a:r>
            <a:r>
              <a:rPr lang="ar-SA" sz="2200" dirty="0" smtClean="0"/>
              <a:t>أن </a:t>
            </a:r>
            <a:r>
              <a:rPr lang="ar-SA" sz="2200" dirty="0"/>
              <a:t>أعداء </a:t>
            </a:r>
            <a:r>
              <a:rPr lang="ar-SA" sz="2200" dirty="0" smtClean="0"/>
              <a:t>تدمر هم الرومان وانهم يسعون للسيطرة على تدمر متى سنحت الظروف</a:t>
            </a:r>
            <a:endParaRPr lang="ar-SA" sz="2200" dirty="0"/>
          </a:p>
          <a:p>
            <a:pPr>
              <a:lnSpc>
                <a:spcPct val="90000"/>
              </a:lnSpc>
              <a:buFontTx/>
              <a:buChar char="-"/>
            </a:pPr>
            <a:r>
              <a:rPr lang="ar-SA" sz="2200" dirty="0"/>
              <a:t> بدأت تتقرب إلى العناصر العربية المستوطنة في المدن</a:t>
            </a:r>
          </a:p>
          <a:p>
            <a:pPr>
              <a:lnSpc>
                <a:spcPct val="90000"/>
              </a:lnSpc>
              <a:buFontTx/>
              <a:buChar char="-"/>
            </a:pPr>
            <a:r>
              <a:rPr lang="ar-SA" sz="2200" dirty="0" smtClean="0"/>
              <a:t>كانت </a:t>
            </a:r>
            <a:r>
              <a:rPr lang="ar-SA" sz="2200" dirty="0"/>
              <a:t>بداية النزاع بين الزباء والرومان، يوم أرسل "</a:t>
            </a:r>
            <a:r>
              <a:rPr lang="ar-SA" sz="2200" dirty="0" err="1"/>
              <a:t>جالينو</a:t>
            </a:r>
            <a:r>
              <a:rPr lang="ar-SA" sz="2200" dirty="0"/>
              <a:t>" </a:t>
            </a:r>
            <a:r>
              <a:rPr lang="ar-SA" sz="2200" dirty="0" smtClean="0"/>
              <a:t>جيش </a:t>
            </a:r>
            <a:r>
              <a:rPr lang="ar-SA" sz="2200" dirty="0"/>
              <a:t>لاحتلال تدمر والقضاء على الزباء، قبل أن يستفحل خطرها، متظاهرا بأنه يريد </a:t>
            </a:r>
            <a:r>
              <a:rPr lang="ar-SA" sz="2200" dirty="0" smtClean="0"/>
              <a:t>محاربة الفرس.</a:t>
            </a:r>
          </a:p>
          <a:p>
            <a:pPr>
              <a:lnSpc>
                <a:spcPct val="90000"/>
              </a:lnSpc>
              <a:buFontTx/>
              <a:buChar char="-"/>
            </a:pPr>
            <a:r>
              <a:rPr lang="ar-SA" sz="2200" dirty="0"/>
              <a:t>اكتشفت </a:t>
            </a:r>
            <a:r>
              <a:rPr lang="ar-SA" sz="2200" dirty="0" smtClean="0"/>
              <a:t>زنوبيا ذلك وقاومت الرومان في معركة حامية انتصرت فيها الزباء .</a:t>
            </a:r>
          </a:p>
          <a:p>
            <a:pPr>
              <a:lnSpc>
                <a:spcPct val="90000"/>
              </a:lnSpc>
              <a:buFontTx/>
              <a:buChar char="-"/>
            </a:pPr>
            <a:r>
              <a:rPr lang="ar-SA" sz="2200" dirty="0" smtClean="0"/>
              <a:t>خشيت ان يستغل الفرس الوضع ويهاجمون تدمر فقامت بأنشاء حصن على الفرات اسمته  </a:t>
            </a:r>
            <a:r>
              <a:rPr lang="ar-SA" sz="2200" dirty="0"/>
              <a:t>"</a:t>
            </a:r>
            <a:r>
              <a:rPr lang="ar-SA" sz="2200" dirty="0" smtClean="0"/>
              <a:t>زنوبيا«</a:t>
            </a:r>
          </a:p>
          <a:p>
            <a:pPr>
              <a:lnSpc>
                <a:spcPct val="90000"/>
              </a:lnSpc>
              <a:buFontTx/>
              <a:buChar char="-"/>
            </a:pPr>
            <a:endParaRPr lang="ar-SA" sz="2200" dirty="0"/>
          </a:p>
        </p:txBody>
      </p:sp>
    </p:spTree>
    <p:extLst>
      <p:ext uri="{BB962C8B-B14F-4D97-AF65-F5344CB8AC3E}">
        <p14:creationId xmlns:p14="http://schemas.microsoft.com/office/powerpoint/2010/main" val="7581788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620688"/>
            <a:ext cx="8229600" cy="5386603"/>
          </a:xfrm>
        </p:spPr>
        <p:txBody>
          <a:bodyPr>
            <a:normAutofit/>
          </a:bodyPr>
          <a:lstStyle/>
          <a:p>
            <a:pPr>
              <a:lnSpc>
                <a:spcPct val="90000"/>
              </a:lnSpc>
              <a:buFontTx/>
              <a:buChar char="-"/>
            </a:pPr>
            <a:r>
              <a:rPr lang="ar-SA" sz="2400" b="1" dirty="0" smtClean="0"/>
              <a:t>سياسة </a:t>
            </a:r>
            <a:r>
              <a:rPr lang="ar-SA" sz="2400" b="1" dirty="0"/>
              <a:t>الزباء التوسعية في </a:t>
            </a:r>
            <a:r>
              <a:rPr lang="ar-SA" sz="2400" b="1" dirty="0" smtClean="0"/>
              <a:t>مصر</a:t>
            </a:r>
            <a:endParaRPr lang="ar-SA" sz="2200" dirty="0"/>
          </a:p>
          <a:p>
            <a:pPr>
              <a:lnSpc>
                <a:spcPct val="90000"/>
              </a:lnSpc>
              <a:buFontTx/>
              <a:buChar char="-"/>
            </a:pPr>
            <a:r>
              <a:rPr lang="ar-SA" sz="2200" dirty="0" smtClean="0"/>
              <a:t>استغلت </a:t>
            </a:r>
            <a:r>
              <a:rPr lang="ar-SA" sz="2200" dirty="0"/>
              <a:t>مقتل "</a:t>
            </a:r>
            <a:r>
              <a:rPr lang="ar-SA" sz="2200" dirty="0" err="1"/>
              <a:t>جالينو</a:t>
            </a:r>
            <a:r>
              <a:rPr lang="ar-SA" sz="2200" dirty="0"/>
              <a:t>" عام 268م، وتولية "</a:t>
            </a:r>
            <a:r>
              <a:rPr lang="ar-SA" sz="2200" dirty="0" err="1"/>
              <a:t>كلوديوس</a:t>
            </a:r>
            <a:r>
              <a:rPr lang="ar-SA" sz="2200" dirty="0"/>
              <a:t>" "268-270م" خلفا له، وانشغال "</a:t>
            </a:r>
            <a:r>
              <a:rPr lang="ar-SA" sz="2200" dirty="0" err="1"/>
              <a:t>بروبوس</a:t>
            </a:r>
            <a:r>
              <a:rPr lang="ar-SA" sz="2200" dirty="0"/>
              <a:t>" -الحاكم الروماني في مصر- بصد هجمات </a:t>
            </a:r>
            <a:r>
              <a:rPr lang="ar-SA" sz="2200" dirty="0" smtClean="0"/>
              <a:t>القوط </a:t>
            </a:r>
            <a:r>
              <a:rPr lang="ar-SA" sz="2200" dirty="0"/>
              <a:t>على القسم الغربي من الإمبراطورية الرومانية، وتقدمت نحو مصر بدعم من </a:t>
            </a:r>
            <a:r>
              <a:rPr lang="ar-SA" sz="2200" dirty="0" smtClean="0"/>
              <a:t>الزعماء </a:t>
            </a:r>
            <a:r>
              <a:rPr lang="ar-SA" sz="2200" dirty="0"/>
              <a:t>المصريون -وعلى رأسهم </a:t>
            </a:r>
            <a:r>
              <a:rPr lang="ar-SA" sz="2200" dirty="0" err="1"/>
              <a:t>تيماجنيس</a:t>
            </a:r>
            <a:r>
              <a:rPr lang="ar-SA" sz="2200" dirty="0"/>
              <a:t> </a:t>
            </a:r>
            <a:r>
              <a:rPr lang="ar-SA" sz="2200" dirty="0" err="1" smtClean="0"/>
              <a:t>وفرموس</a:t>
            </a:r>
            <a:r>
              <a:rPr lang="ar-SA" sz="2200" dirty="0" smtClean="0"/>
              <a:t>-</a:t>
            </a:r>
          </a:p>
          <a:p>
            <a:pPr>
              <a:lnSpc>
                <a:spcPct val="90000"/>
              </a:lnSpc>
              <a:buFontTx/>
              <a:buChar char="-"/>
            </a:pPr>
            <a:r>
              <a:rPr lang="ar-SA" sz="2200" dirty="0" smtClean="0"/>
              <a:t>نجحت زنوبيا في ارسال جيش كبير بقيادة زبدا وتحقيق نصر كبير على القوات الرومانية </a:t>
            </a:r>
          </a:p>
          <a:p>
            <a:pPr>
              <a:lnSpc>
                <a:spcPct val="90000"/>
              </a:lnSpc>
              <a:buFontTx/>
              <a:buChar char="-"/>
            </a:pPr>
            <a:r>
              <a:rPr lang="ar-SA" sz="2200" dirty="0" smtClean="0"/>
              <a:t>عودة زبدا الى </a:t>
            </a:r>
            <a:r>
              <a:rPr lang="ar-SA" sz="2200" dirty="0" err="1" smtClean="0"/>
              <a:t>تدمرتاركا</a:t>
            </a:r>
            <a:r>
              <a:rPr lang="ar-SA" sz="2200" dirty="0"/>
              <a:t> تاركا الأمور بيد "</a:t>
            </a:r>
            <a:r>
              <a:rPr lang="ar-SA" sz="2200" dirty="0" err="1"/>
              <a:t>تيماجنيس</a:t>
            </a:r>
            <a:r>
              <a:rPr lang="ar-SA" sz="2200" dirty="0"/>
              <a:t>" ومع فرقة صغيرة لا يتجاوز عددها خمسة آلاف </a:t>
            </a:r>
            <a:r>
              <a:rPr lang="ar-SA" sz="2200" dirty="0" smtClean="0"/>
              <a:t>جندي.</a:t>
            </a:r>
          </a:p>
          <a:p>
            <a:pPr>
              <a:lnSpc>
                <a:spcPct val="90000"/>
              </a:lnSpc>
              <a:buFontTx/>
              <a:buChar char="-"/>
            </a:pPr>
            <a:r>
              <a:rPr lang="ar-SA" sz="2200" dirty="0" smtClean="0"/>
              <a:t>عودة </a:t>
            </a:r>
            <a:r>
              <a:rPr lang="ar-SA" sz="2200" dirty="0" err="1" smtClean="0"/>
              <a:t>بروبوس</a:t>
            </a:r>
            <a:r>
              <a:rPr lang="ar-SA" sz="2200" dirty="0" smtClean="0"/>
              <a:t> وتعقب القوات التدمرية </a:t>
            </a:r>
          </a:p>
          <a:p>
            <a:pPr>
              <a:lnSpc>
                <a:spcPct val="90000"/>
              </a:lnSpc>
              <a:buFontTx/>
              <a:buChar char="-"/>
            </a:pPr>
            <a:r>
              <a:rPr lang="ar-SA" sz="2200" dirty="0" smtClean="0"/>
              <a:t>تجدد الصراع بين زبدا و  </a:t>
            </a:r>
            <a:r>
              <a:rPr lang="ar-SA" sz="2200" dirty="0" err="1" smtClean="0"/>
              <a:t>بروبوس</a:t>
            </a:r>
            <a:r>
              <a:rPr lang="ar-SA" sz="2200" dirty="0" smtClean="0"/>
              <a:t>  </a:t>
            </a:r>
            <a:r>
              <a:rPr lang="ar-SA" sz="2200" dirty="0" err="1" smtClean="0"/>
              <a:t>ونتهي</a:t>
            </a:r>
            <a:r>
              <a:rPr lang="ar-SA" sz="2200" dirty="0" smtClean="0"/>
              <a:t> </a:t>
            </a:r>
            <a:r>
              <a:rPr lang="ar-SA" sz="2200" dirty="0"/>
              <a:t>المعارك باتفاق بين الزباء والرومان في أخريات أيام "</a:t>
            </a:r>
            <a:r>
              <a:rPr lang="ar-SA" sz="2200" dirty="0" err="1"/>
              <a:t>كلوديوس</a:t>
            </a:r>
            <a:r>
              <a:rPr lang="ar-SA" sz="2200" dirty="0"/>
              <a:t>"، على أن يكون حكم مصر مشتركا بينهما، بدليل ما جاء في بعض المراجع من أن المصريين قد حلفوا يمين الولاء للقيصر، وبدليل ما عثر عليه من عملات تدمرية نقشت في الإسكندرية في عام 270، 271م، وعلى وجهها صورة القيصر" "أورليان" "270-275م"، بجانب صورة "وهب اللات" "ابن الزباء"، مما يدل على الحكم المزدوج </a:t>
            </a:r>
            <a:r>
              <a:rPr lang="ar-SA" sz="2200" dirty="0" smtClean="0"/>
              <a:t>بينهما.</a:t>
            </a:r>
            <a:endParaRPr lang="ar-SA" sz="2200" dirty="0"/>
          </a:p>
        </p:txBody>
      </p:sp>
    </p:spTree>
    <p:extLst>
      <p:ext uri="{BB962C8B-B14F-4D97-AF65-F5344CB8AC3E}">
        <p14:creationId xmlns:p14="http://schemas.microsoft.com/office/powerpoint/2010/main" val="8924515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476672"/>
            <a:ext cx="8229600" cy="5530619"/>
          </a:xfrm>
        </p:spPr>
        <p:txBody>
          <a:bodyPr/>
          <a:lstStyle/>
          <a:p>
            <a:pPr marL="109728" indent="0">
              <a:buNone/>
            </a:pPr>
            <a:r>
              <a:rPr lang="ar-SA" b="1" dirty="0"/>
              <a:t>سياسة الزباء التوسعية في الشام وآسيا </a:t>
            </a:r>
            <a:r>
              <a:rPr lang="ar-SA" b="1" dirty="0" smtClean="0"/>
              <a:t>الصغرى</a:t>
            </a:r>
          </a:p>
          <a:p>
            <a:pPr>
              <a:lnSpc>
                <a:spcPct val="90000"/>
              </a:lnSpc>
              <a:buFontTx/>
              <a:buChar char="-"/>
            </a:pPr>
            <a:r>
              <a:rPr lang="ar-SA" sz="2200" dirty="0" smtClean="0"/>
              <a:t> </a:t>
            </a:r>
            <a:r>
              <a:rPr lang="ar-SA" sz="2200" dirty="0"/>
              <a:t>انتهز  الإمبراطور "</a:t>
            </a:r>
            <a:r>
              <a:rPr lang="ar-SA" sz="2200" dirty="0" smtClean="0"/>
              <a:t>أورليان فرصة </a:t>
            </a:r>
            <a:r>
              <a:rPr lang="ar-SA" sz="2200" dirty="0"/>
              <a:t>القضاء على الاضطرابات في </a:t>
            </a:r>
            <a:r>
              <a:rPr lang="ar-SA" sz="2200" dirty="0" smtClean="0"/>
              <a:t>روما</a:t>
            </a:r>
            <a:r>
              <a:rPr lang="ar-SA" sz="2200" dirty="0"/>
              <a:t>، ورد هجوم القوط  بدأ يعد العدة لمعركة فاصلة مع </a:t>
            </a:r>
            <a:r>
              <a:rPr lang="ar-SA" sz="2200" dirty="0" smtClean="0"/>
              <a:t>الزباء</a:t>
            </a:r>
          </a:p>
          <a:p>
            <a:pPr>
              <a:lnSpc>
                <a:spcPct val="90000"/>
              </a:lnSpc>
              <a:buFontTx/>
              <a:buChar char="-"/>
            </a:pPr>
            <a:r>
              <a:rPr lang="ar-SA" sz="2200" dirty="0"/>
              <a:t>قررت </a:t>
            </a:r>
            <a:r>
              <a:rPr lang="ar-SA" sz="2200" dirty="0" smtClean="0"/>
              <a:t>زنوبيا أن </a:t>
            </a:r>
            <a:r>
              <a:rPr lang="ar-SA" sz="2200" dirty="0"/>
              <a:t>تتحداه </a:t>
            </a:r>
            <a:r>
              <a:rPr lang="ar-SA" sz="2200" dirty="0" smtClean="0"/>
              <a:t>فقامت بإلغاء </a:t>
            </a:r>
            <a:r>
              <a:rPr lang="ar-SA" sz="2200" dirty="0" err="1"/>
              <a:t>الإتفاقية</a:t>
            </a:r>
            <a:r>
              <a:rPr lang="ar-SA" sz="2200" dirty="0"/>
              <a:t> المبرمة مع سلفه "</a:t>
            </a:r>
            <a:r>
              <a:rPr lang="ar-SA" sz="2200" dirty="0" err="1"/>
              <a:t>كلوديوس</a:t>
            </a:r>
            <a:r>
              <a:rPr lang="ar-SA" sz="2200" dirty="0"/>
              <a:t>"، فتصدر النقود في الإسكندرية وقد خلت من صورة "أورليان" واقتصرت على صورة ولدها "وهب اللات" الذي اتخذ لقب "أغسطس" -وهو اللقب الخاص بأورليان- كما أسبغت هي على نفسها لقب "</a:t>
            </a:r>
            <a:r>
              <a:rPr lang="ar-SA" sz="2200" dirty="0" err="1"/>
              <a:t>اغسطا</a:t>
            </a:r>
            <a:r>
              <a:rPr lang="ar-SA" sz="2200" dirty="0"/>
              <a:t>"، ثم أقامت لزوجها المتوفي تمثالا كتب عليه "تمثال </a:t>
            </a:r>
            <a:r>
              <a:rPr lang="ar-SA" sz="2200" dirty="0" err="1"/>
              <a:t>سبتميوس</a:t>
            </a:r>
            <a:r>
              <a:rPr lang="ar-SA" sz="2200" dirty="0"/>
              <a:t> أذينة ملك الملوك، </a:t>
            </a:r>
            <a:r>
              <a:rPr lang="ar-SA" sz="2200" dirty="0" smtClean="0"/>
              <a:t>ومجدد الشرق كله .</a:t>
            </a:r>
          </a:p>
          <a:p>
            <a:pPr>
              <a:lnSpc>
                <a:spcPct val="90000"/>
              </a:lnSpc>
              <a:buFontTx/>
              <a:buChar char="-"/>
            </a:pPr>
            <a:r>
              <a:rPr lang="ar-SA" sz="2200" dirty="0"/>
              <a:t> اتصلت بالملكة "فيكتوريا" ملكة إقليم الغال، لتنسيق خططهما ضد الرومان، ثم بدأت جيوشها تتوغل في آسيا </a:t>
            </a:r>
            <a:r>
              <a:rPr lang="ar-SA" sz="2200" dirty="0" smtClean="0"/>
              <a:t>الصغرى دون مقاومة</a:t>
            </a:r>
            <a:r>
              <a:rPr lang="ar-SA" sz="2200" dirty="0"/>
              <a:t>، حتى "</a:t>
            </a:r>
            <a:r>
              <a:rPr lang="ar-SA" sz="2200" dirty="0" err="1"/>
              <a:t>خلقدونية</a:t>
            </a:r>
            <a:r>
              <a:rPr lang="ar-SA" sz="2200" dirty="0"/>
              <a:t>" مقابل </a:t>
            </a:r>
            <a:r>
              <a:rPr lang="ar-SA" sz="2200" dirty="0" smtClean="0"/>
              <a:t>بيزنطة</a:t>
            </a:r>
          </a:p>
          <a:p>
            <a:pPr>
              <a:lnSpc>
                <a:spcPct val="90000"/>
              </a:lnSpc>
              <a:buFontTx/>
              <a:buChar char="-"/>
            </a:pPr>
            <a:r>
              <a:rPr lang="ar-SA" sz="2200" dirty="0"/>
              <a:t>انسحبت زنوبيا من مصر في الوقت الذي </a:t>
            </a:r>
            <a:r>
              <a:rPr lang="ar-SA" sz="2200" dirty="0" smtClean="0"/>
              <a:t>تمكنت فيه  القوات الرومانية </a:t>
            </a:r>
            <a:r>
              <a:rPr lang="ar-SA" sz="2200" dirty="0"/>
              <a:t>بقيادة القيصر نفسه </a:t>
            </a:r>
            <a:r>
              <a:rPr lang="ar-SA" sz="2200" dirty="0" smtClean="0"/>
              <a:t>من طرد التدمريين من اسيا الصغرى .</a:t>
            </a:r>
          </a:p>
          <a:p>
            <a:pPr>
              <a:lnSpc>
                <a:spcPct val="90000"/>
              </a:lnSpc>
              <a:buFontTx/>
              <a:buChar char="-"/>
            </a:pPr>
            <a:r>
              <a:rPr lang="ar-SA" sz="2200" dirty="0" smtClean="0"/>
              <a:t>تقدمت القوات الرومانية الى سوريا مسبوقة بدعاية دينية عن هزيمة تدمر</a:t>
            </a:r>
          </a:p>
          <a:p>
            <a:pPr>
              <a:lnSpc>
                <a:spcPct val="90000"/>
              </a:lnSpc>
              <a:buFontTx/>
              <a:buChar char="-"/>
            </a:pPr>
            <a:r>
              <a:rPr lang="ar-SA" sz="2200" dirty="0" smtClean="0"/>
              <a:t>خرجت زنوبيا  بنفسها لملاقاة </a:t>
            </a:r>
            <a:r>
              <a:rPr lang="ar-SA" sz="2200" dirty="0"/>
              <a:t>أورليان عند </a:t>
            </a:r>
            <a:r>
              <a:rPr lang="ar-SA" sz="2200" dirty="0" smtClean="0"/>
              <a:t>أنطاكية ونجحت في تحقيق نصر اولي على الرومان الا ان اورليان باغت زنوبيا وقلب نتائج المعركة وانسحاب زنوبيا من انطاكية</a:t>
            </a:r>
            <a:endParaRPr lang="ar-SA" sz="2200" dirty="0"/>
          </a:p>
        </p:txBody>
      </p:sp>
    </p:spTree>
    <p:extLst>
      <p:ext uri="{BB962C8B-B14F-4D97-AF65-F5344CB8AC3E}">
        <p14:creationId xmlns:p14="http://schemas.microsoft.com/office/powerpoint/2010/main" val="38239178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404664"/>
            <a:ext cx="8229600" cy="5602627"/>
          </a:xfrm>
        </p:spPr>
        <p:txBody>
          <a:bodyPr>
            <a:normAutofit/>
          </a:bodyPr>
          <a:lstStyle/>
          <a:p>
            <a:pPr>
              <a:lnSpc>
                <a:spcPct val="90000"/>
              </a:lnSpc>
              <a:buFontTx/>
              <a:buChar char="-"/>
            </a:pPr>
            <a:r>
              <a:rPr lang="ar-SA" sz="2200" dirty="0"/>
              <a:t>- استعدت الزباء </a:t>
            </a:r>
            <a:r>
              <a:rPr lang="ar-SA" sz="2200" dirty="0" smtClean="0"/>
              <a:t>لملاقاة </a:t>
            </a:r>
            <a:r>
              <a:rPr lang="ar-SA" sz="2200" dirty="0"/>
              <a:t>"أورليان" في حمص، </a:t>
            </a:r>
            <a:r>
              <a:rPr lang="ar-SA" sz="2200" dirty="0" smtClean="0"/>
              <a:t>وتكرر </a:t>
            </a:r>
            <a:r>
              <a:rPr lang="ar-SA" sz="2200" dirty="0"/>
              <a:t>ما حدث في أنطاكية، نصر الزباء في أول الأمر، ثم هزيمة لها بعد ذلك، مما اضطرها إلى ترك حمص، والاحتماء بتدمر </a:t>
            </a:r>
            <a:r>
              <a:rPr lang="ar-SA" sz="2200" dirty="0" smtClean="0"/>
              <a:t>نفسها </a:t>
            </a:r>
            <a:r>
              <a:rPr lang="ar-SA" sz="2200" dirty="0"/>
              <a:t>وهكذا دخل أورليان حمص، فزار معبد الشمس، وقدم القرابين لإله </a:t>
            </a:r>
            <a:r>
              <a:rPr lang="ar-SA" sz="2200" dirty="0" smtClean="0"/>
              <a:t>المدينة</a:t>
            </a:r>
          </a:p>
          <a:p>
            <a:pPr>
              <a:lnSpc>
                <a:spcPct val="90000"/>
              </a:lnSpc>
              <a:buFontTx/>
              <a:buChar char="-"/>
            </a:pPr>
            <a:r>
              <a:rPr lang="ar-SA" sz="2200" dirty="0" smtClean="0"/>
              <a:t>حاولت </a:t>
            </a:r>
            <a:r>
              <a:rPr lang="ar-SA" sz="2200" dirty="0"/>
              <a:t>الزباء الاتصال بالفرس طلبا </a:t>
            </a:r>
            <a:r>
              <a:rPr lang="ar-SA" sz="2200" dirty="0" smtClean="0"/>
              <a:t>للمساعدة ، </a:t>
            </a:r>
            <a:r>
              <a:rPr lang="ar-SA" sz="2200" dirty="0"/>
              <a:t>غير أن </a:t>
            </a:r>
            <a:r>
              <a:rPr lang="ar-SA" sz="2200" dirty="0" smtClean="0"/>
              <a:t>الفرس </a:t>
            </a:r>
            <a:r>
              <a:rPr lang="ar-SA" sz="2200" dirty="0"/>
              <a:t>قد انشغلوا </a:t>
            </a:r>
            <a:r>
              <a:rPr lang="ar-SA" sz="2200" dirty="0" smtClean="0"/>
              <a:t>بموت </a:t>
            </a:r>
            <a:r>
              <a:rPr lang="ar-SA" sz="2200" dirty="0"/>
              <a:t>"سابور"، وتولية ولده "هرمز الأول" "272-273م"، ثم عزله بعد عام </a:t>
            </a:r>
            <a:r>
              <a:rPr lang="ar-SA" sz="2200" dirty="0" smtClean="0"/>
              <a:t>واحدا.</a:t>
            </a:r>
          </a:p>
          <a:p>
            <a:pPr>
              <a:lnSpc>
                <a:spcPct val="90000"/>
              </a:lnSpc>
              <a:buFontTx/>
              <a:buChar char="-"/>
            </a:pPr>
            <a:r>
              <a:rPr lang="ar-SA" sz="2200" dirty="0"/>
              <a:t>حاصر الرومان تدمر </a:t>
            </a:r>
            <a:r>
              <a:rPr lang="ar-SA" sz="2200" dirty="0" smtClean="0"/>
              <a:t>وعرضوا </a:t>
            </a:r>
            <a:r>
              <a:rPr lang="ar-SA" sz="2200" dirty="0"/>
              <a:t>على الزباء التسليم بشروط معتدلة، </a:t>
            </a:r>
            <a:r>
              <a:rPr lang="ar-SA" sz="2200" dirty="0" smtClean="0"/>
              <a:t>ولكنها رفضت</a:t>
            </a:r>
          </a:p>
          <a:p>
            <a:pPr>
              <a:lnSpc>
                <a:spcPct val="90000"/>
              </a:lnSpc>
              <a:buFontTx/>
              <a:buChar char="-"/>
            </a:pPr>
            <a:r>
              <a:rPr lang="ar-SA" sz="2200" dirty="0"/>
              <a:t> </a:t>
            </a:r>
            <a:r>
              <a:rPr lang="ar-SA" sz="2200" dirty="0" smtClean="0"/>
              <a:t>عندما ادركت انه لا قدرة لها على قتال الرومان قررت </a:t>
            </a:r>
            <a:r>
              <a:rPr lang="ar-SA" sz="2200" dirty="0"/>
              <a:t>أن تذهب بنفسها إلى ملك الفرس، فخرجت ليلا </a:t>
            </a:r>
            <a:r>
              <a:rPr lang="ar-SA" sz="2200" dirty="0" smtClean="0"/>
              <a:t>متوجهة إلى </a:t>
            </a:r>
            <a:r>
              <a:rPr lang="ar-SA" sz="2200" dirty="0"/>
              <a:t>فارس، إلا </a:t>
            </a:r>
            <a:r>
              <a:rPr lang="ar-SA" sz="2200" dirty="0" smtClean="0"/>
              <a:t>أنه لم يكتب </a:t>
            </a:r>
            <a:r>
              <a:rPr lang="ar-SA" sz="2200" dirty="0"/>
              <a:t>لها </a:t>
            </a:r>
            <a:r>
              <a:rPr lang="ar-SA" sz="2200" dirty="0" smtClean="0"/>
              <a:t>النجاح ، فقبض </a:t>
            </a:r>
            <a:r>
              <a:rPr lang="ar-SA" sz="2200" dirty="0"/>
              <a:t>عليها، وهي تهم بركوب زورق ينقلها إلى الشاطئ من </a:t>
            </a:r>
            <a:r>
              <a:rPr lang="ar-SA" sz="2200" dirty="0" smtClean="0"/>
              <a:t>الفرات .</a:t>
            </a:r>
          </a:p>
          <a:p>
            <a:pPr>
              <a:lnSpc>
                <a:spcPct val="90000"/>
              </a:lnSpc>
              <a:buFontTx/>
              <a:buChar char="-"/>
            </a:pPr>
            <a:r>
              <a:rPr lang="ar-SA" sz="2200" dirty="0" smtClean="0"/>
              <a:t>نجح اورليان في دخول تدمر وجردها </a:t>
            </a:r>
            <a:r>
              <a:rPr lang="ar-SA" sz="2200" dirty="0"/>
              <a:t>من تحفها </a:t>
            </a:r>
            <a:r>
              <a:rPr lang="ar-SA" sz="2200" dirty="0" smtClean="0"/>
              <a:t>الثمينة، </a:t>
            </a:r>
            <a:r>
              <a:rPr lang="ar-SA" sz="2200" dirty="0"/>
              <a:t>واقتصر عقاب السكان على فرض غرامة مالية عليهم، وتعيين حاكم روماني، مع عدد من الرماة، وهكذا عادت تدمر إلى حظيرة الإمبراطورية الرومانية، بعد أن شقت عصا الطاعة، منذ أسر فالريان في عام </a:t>
            </a:r>
            <a:r>
              <a:rPr lang="ar-SA" sz="2200" dirty="0" smtClean="0"/>
              <a:t>260م.</a:t>
            </a:r>
          </a:p>
          <a:p>
            <a:pPr>
              <a:lnSpc>
                <a:spcPct val="90000"/>
              </a:lnSpc>
              <a:buFontTx/>
              <a:buChar char="-"/>
            </a:pPr>
            <a:r>
              <a:rPr lang="ar-SA" sz="2200" dirty="0" smtClean="0"/>
              <a:t>قيدت زنوبيا واخذت اسيرة الى روما بعد ان تمت محاكمتها في حمص </a:t>
            </a:r>
          </a:p>
          <a:p>
            <a:pPr>
              <a:lnSpc>
                <a:spcPct val="90000"/>
              </a:lnSpc>
              <a:buFontTx/>
              <a:buChar char="-"/>
            </a:pPr>
            <a:r>
              <a:rPr lang="ar-SA" sz="2200" dirty="0"/>
              <a:t>أخذت تدمر تتوارى في الظلام، حتى أنها غدت على أيام "</a:t>
            </a:r>
            <a:r>
              <a:rPr lang="ar-SA" sz="2200" dirty="0" err="1"/>
              <a:t>دقلديانوس</a:t>
            </a:r>
            <a:r>
              <a:rPr lang="ar-SA" sz="2200" dirty="0"/>
              <a:t>" "284-305م" بمثابة قرية صغيرة، وقلعة من قلاع الحدود</a:t>
            </a:r>
          </a:p>
        </p:txBody>
      </p:sp>
    </p:spTree>
    <p:extLst>
      <p:ext uri="{BB962C8B-B14F-4D97-AF65-F5344CB8AC3E}">
        <p14:creationId xmlns:p14="http://schemas.microsoft.com/office/powerpoint/2010/main" val="22970353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707984"/>
            <a:ext cx="8229600" cy="4072269"/>
          </a:xfrm>
        </p:spPr>
      </p:pic>
      <p:sp>
        <p:nvSpPr>
          <p:cNvPr id="3" name="عنوان 2"/>
          <p:cNvSpPr>
            <a:spLocks noGrp="1"/>
          </p:cNvSpPr>
          <p:nvPr>
            <p:ph type="title"/>
          </p:nvPr>
        </p:nvSpPr>
        <p:spPr/>
        <p:txBody>
          <a:bodyPr/>
          <a:lstStyle/>
          <a:p>
            <a:pPr algn="ctr"/>
            <a:r>
              <a:rPr lang="ar-SA" dirty="0" smtClean="0"/>
              <a:t>اثار تدمريـــــــــــــــــــة</a:t>
            </a:r>
            <a:endParaRPr lang="ar-SA" dirty="0"/>
          </a:p>
        </p:txBody>
      </p:sp>
    </p:spTree>
    <p:extLst>
      <p:ext uri="{BB962C8B-B14F-4D97-AF65-F5344CB8AC3E}">
        <p14:creationId xmlns:p14="http://schemas.microsoft.com/office/powerpoint/2010/main" val="31534513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2" y="1484784"/>
            <a:ext cx="8712968" cy="5373216"/>
          </a:xfrm>
        </p:spPr>
      </p:pic>
      <p:sp>
        <p:nvSpPr>
          <p:cNvPr id="3" name="عنوان 2"/>
          <p:cNvSpPr>
            <a:spLocks noGrp="1"/>
          </p:cNvSpPr>
          <p:nvPr>
            <p:ph type="title"/>
          </p:nvPr>
        </p:nvSpPr>
        <p:spPr/>
        <p:txBody>
          <a:bodyPr/>
          <a:lstStyle/>
          <a:p>
            <a:pPr algn="ctr"/>
            <a:r>
              <a:rPr lang="ar-SA" dirty="0" smtClean="0"/>
              <a:t>المسرح الروماني</a:t>
            </a:r>
            <a:endParaRPr lang="ar-SA" dirty="0"/>
          </a:p>
        </p:txBody>
      </p:sp>
    </p:spTree>
    <p:extLst>
      <p:ext uri="{BB962C8B-B14F-4D97-AF65-F5344CB8AC3E}">
        <p14:creationId xmlns:p14="http://schemas.microsoft.com/office/powerpoint/2010/main" val="5888955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لتقى">
  <a:themeElements>
    <a:clrScheme name="ملتقى">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ملتقى">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ملتقى">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303</TotalTime>
  <Words>1810</Words>
  <Application>Microsoft Office PowerPoint</Application>
  <PresentationFormat>عرض على الشاشة (3:4)‏</PresentationFormat>
  <Paragraphs>83</Paragraphs>
  <Slides>19</Slides>
  <Notes>0</Notes>
  <HiddenSlides>0</HiddenSlides>
  <MMClips>0</MMClips>
  <ScaleCrop>false</ScaleCrop>
  <HeadingPairs>
    <vt:vector size="4" baseType="variant">
      <vt:variant>
        <vt:lpstr>نسق</vt:lpstr>
      </vt:variant>
      <vt:variant>
        <vt:i4>1</vt:i4>
      </vt:variant>
      <vt:variant>
        <vt:lpstr>عناوين الشرائح</vt:lpstr>
      </vt:variant>
      <vt:variant>
        <vt:i4>19</vt:i4>
      </vt:variant>
    </vt:vector>
  </HeadingPairs>
  <TitlesOfParts>
    <vt:vector size="20" baseType="lpstr">
      <vt:lpstr>ملتقى</vt:lpstr>
      <vt:lpstr>المحاضرة العاشرة</vt:lpstr>
      <vt:lpstr>عرض تقديمي في PowerPoint</vt:lpstr>
      <vt:lpstr>مدينة تدمر وتطورها التاريخي</vt:lpstr>
      <vt:lpstr>عرض تقديمي في PowerPoint</vt:lpstr>
      <vt:lpstr>عرض تقديمي في PowerPoint</vt:lpstr>
      <vt:lpstr>عرض تقديمي في PowerPoint</vt:lpstr>
      <vt:lpstr>عرض تقديمي في PowerPoint</vt:lpstr>
      <vt:lpstr>عرض تقديمي في PowerPoint</vt:lpstr>
      <vt:lpstr>ملوك تدمــــــــــــــــــــــر</vt:lpstr>
      <vt:lpstr>عرض تقديمي في PowerPoint</vt:lpstr>
      <vt:lpstr>عرض تقديمي في PowerPoint</vt:lpstr>
      <vt:lpstr>عرض تقديمي في PowerPoint</vt:lpstr>
      <vt:lpstr>زنوبيا ( الزباء )</vt:lpstr>
      <vt:lpstr>عرض تقديمي في PowerPoint</vt:lpstr>
      <vt:lpstr>عرض تقديمي في PowerPoint</vt:lpstr>
      <vt:lpstr>عرض تقديمي في PowerPoint</vt:lpstr>
      <vt:lpstr>عرض تقديمي في PowerPoint</vt:lpstr>
      <vt:lpstr>اثار تدمريـــــــــــــــــــة</vt:lpstr>
      <vt:lpstr>المسرح الروماني</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العاشرة</dc:title>
  <dc:creator>Maleha Ali Alzhrani</dc:creator>
  <cp:lastModifiedBy>Maleha Ali Alzhrani</cp:lastModifiedBy>
  <cp:revision>73</cp:revision>
  <dcterms:modified xsi:type="dcterms:W3CDTF">2014-12-24T22:19:15Z</dcterms:modified>
  <dcterms:created xsi:type="dcterms:W3CDTF">2014-12-24T22:19:15Z</dcterms:created>
</cp:coreProperties>
</file>