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59" r:id="rId4"/>
    <p:sldId id="260"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16/03/37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16/03/37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16/03/37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16/03/37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16/03/37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16/03/37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16/03/37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16/03/37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16/03/37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16/03/37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16/03/37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16/03/37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ar.wikipedia.org/wiki/%D8%A7%D9%84%D8%AD%D9%8A%D8%B1%D8%A9" TargetMode="External"/><Relationship Id="rId13" Type="http://schemas.openxmlformats.org/officeDocument/2006/relationships/hyperlink" Target="https://ar.wikipedia.org/wiki/%D8%A7%D9%84%D8%B9%D8%B1%D8%A8%D9%8A%D8%A9_%D8%A7%D9%84%D9%81%D8%B5%D8%AD%D9%89" TargetMode="External"/><Relationship Id="rId18" Type="http://schemas.openxmlformats.org/officeDocument/2006/relationships/hyperlink" Target="https://ar.wikipedia.org/wiki/%D8%A7%D9%84%D8%A8%D8%A7%D8%B2%D9%84%D8%AA" TargetMode="External"/><Relationship Id="rId3" Type="http://schemas.openxmlformats.org/officeDocument/2006/relationships/hyperlink" Target="https://ar.wikipedia.org/wiki/%D8%AE%D8%B7_%D9%86%D8%A8%D8%B7%D9%8A" TargetMode="External"/><Relationship Id="rId21" Type="http://schemas.openxmlformats.org/officeDocument/2006/relationships/hyperlink" Target="https://ar.wikipedia.org/w/index.php?title=%D9%86%D9%85%D8%A7%D8%B1%D8%A9&amp;action=edit&amp;redlink=1" TargetMode="External"/><Relationship Id="rId7" Type="http://schemas.openxmlformats.org/officeDocument/2006/relationships/hyperlink" Target="https://ar.wikipedia.org/wiki/%D9%85%D9%86%D8%A7%D8%B0%D8%B1%D8%A9#.D9.85.D9.84.D9.88.D9.83_.D8.A7.D9.84.D9.85.D9.86.D8.A7.D8.B0.D8.B1.D8.A9" TargetMode="External"/><Relationship Id="rId12" Type="http://schemas.openxmlformats.org/officeDocument/2006/relationships/hyperlink" Target="https://ar.wikipedia.org/wiki/%D9%84%D8%BA%D8%A9_%D8%B5%D9%81%D9%88%D9%8A%D8%A9" TargetMode="External"/><Relationship Id="rId17" Type="http://schemas.openxmlformats.org/officeDocument/2006/relationships/hyperlink" Target="https://ar.wikipedia.org/w/index.php?title=%D9%81%D8%B1%D9%8A%D8%AF%D8%B1%D9%8A%D9%83_%D9%85%D8%A7%D9%83%D9%84%D8%B1&amp;action=edit&amp;redlink=1" TargetMode="External"/><Relationship Id="rId25" Type="http://schemas.openxmlformats.org/officeDocument/2006/relationships/hyperlink" Target="https://ar.wikipedia.org/wiki/%D8%AF%D9%85%D8%B4%D9%82_%D8%A7%D9%84%D9%82%D8%AF%D9%8A%D9%85%D8%A9" TargetMode="External"/><Relationship Id="rId2" Type="http://schemas.openxmlformats.org/officeDocument/2006/relationships/hyperlink" Target="https://ar.wikipedia.org/wiki/328" TargetMode="External"/><Relationship Id="rId16" Type="http://schemas.openxmlformats.org/officeDocument/2006/relationships/hyperlink" Target="https://ar.wikipedia.org/w/index.php?title=%D8%B1%D9%8A%D9%86%D9%8A%D9%87_%D8%AF%D9%88%D8%B3%D9%88&amp;action=edit&amp;redlink=1" TargetMode="External"/><Relationship Id="rId20" Type="http://schemas.openxmlformats.org/officeDocument/2006/relationships/hyperlink" Target="https://ar.wikipedia.org/wiki/%D8%A7%D9%84%D8%A2%D8%B1%D8%A7%D9%85%D9%8A%D8%A9" TargetMode="External"/><Relationship Id="rId1" Type="http://schemas.openxmlformats.org/officeDocument/2006/relationships/slideLayout" Target="../slideLayouts/slideLayout1.xml"/><Relationship Id="rId6" Type="http://schemas.openxmlformats.org/officeDocument/2006/relationships/hyperlink" Target="https://ar.wikipedia.org/wiki/%D8%A7%D9%85%D8%B1%D8%A4_%D8%A7%D9%84%D9%82%D9%8A%D8%B3_%D8%A8%D9%86_%D8%B9%D9%85%D8%B1%D9%88_(%D8%A7%D9%84%D8%A3%D9%88%D9%84)" TargetMode="External"/><Relationship Id="rId11" Type="http://schemas.openxmlformats.org/officeDocument/2006/relationships/hyperlink" Target="https://ar.wikipedia.org/w/index.php?title=%D9%84%D8%BA%D8%A9_%D9%84%D8%AD%D9%8A%D8%A7%D9%86%D9%8A%D8%A9&amp;action=edit&amp;redlink=1" TargetMode="External"/><Relationship Id="rId24" Type="http://schemas.openxmlformats.org/officeDocument/2006/relationships/hyperlink" Target="https://ar.wikipedia.org/wiki/%D9%85%D8%AA%D8%AD%D9%81_%D8%A7%D9%84%D8%AE%D8%B7_%D8%A7%D9%84%D8%B9%D8%B1%D8%A8%D9%8A" TargetMode="External"/><Relationship Id="rId5" Type="http://schemas.openxmlformats.org/officeDocument/2006/relationships/hyperlink" Target="https://ar.wikipedia.org/wiki/%D8%B4%D8%A7%D9%87%D8%AF_%D9%82%D8%A8%D8%B1" TargetMode="External"/><Relationship Id="rId15" Type="http://schemas.openxmlformats.org/officeDocument/2006/relationships/hyperlink" Target="https://ar.wikipedia.org/wiki/%D8%A8%D8%A7%D8%B1%D9%8A%D8%B3" TargetMode="External"/><Relationship Id="rId23" Type="http://schemas.openxmlformats.org/officeDocument/2006/relationships/hyperlink" Target="https://ar.wikipedia.org/wiki/%D8%B3%D9%88%D8%B1%D9%8A%D8%A7" TargetMode="External"/><Relationship Id="rId10" Type="http://schemas.openxmlformats.org/officeDocument/2006/relationships/hyperlink" Target="https://ar.wikipedia.org/wiki/%D8%A7%D9%84%D8%AB%D9%85%D9%88%D8%AF%D9%8A%D8%A9" TargetMode="External"/><Relationship Id="rId19" Type="http://schemas.openxmlformats.org/officeDocument/2006/relationships/hyperlink" Target="https://ar.wikipedia.org/wiki/%D8%AC%D8%A8%D9%84_%D8%A7%D9%84%D8%AF%D8%B1%D9%88%D8%B2" TargetMode="External"/><Relationship Id="rId4" Type="http://schemas.openxmlformats.org/officeDocument/2006/relationships/hyperlink" Target="https://ar.wikipedia.org/wiki/%D8%AC%D8%A8%D9%84_%D8%A7%D9%84%D8%B9%D8%B1%D8%A8" TargetMode="External"/><Relationship Id="rId9" Type="http://schemas.openxmlformats.org/officeDocument/2006/relationships/hyperlink" Target="https://ar.wikipedia.org/wiki/%D8%A7%D9%84%D8%AC%D8%A7%D9%87%D9%84%D9%8A%D8%A9" TargetMode="External"/><Relationship Id="rId14" Type="http://schemas.openxmlformats.org/officeDocument/2006/relationships/hyperlink" Target="https://ar.wikipedia.org/wiki/%D9%85%D8%AA%D8%AD%D9%81_%D8%A7%D9%84%D9%84%D9%88%D9%81%D8%B1" TargetMode="External"/><Relationship Id="rId22" Type="http://schemas.openxmlformats.org/officeDocument/2006/relationships/hyperlink" Target="https://ar.wikipedia.org/wiki/%D8%AD%D9%88%D8%B1%D8%A7%D9%86"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ar.wikipedia.org/wiki/%D9%86%D9%82%D8%B4_%D8%A7%D9%84%D9%86%D9%85%D8%A7%D8%B1%D8%A9#cite_note-Bellamy.2C_James_A_1985._PP_31-48-6" TargetMode="External"/><Relationship Id="rId2" Type="http://schemas.openxmlformats.org/officeDocument/2006/relationships/hyperlink" Target="https://ar.wikipedia.org/w/index.php?title=%D8%AC%D9%8A%D9%85%D8%B3_%D8%A8%D9%84%D9%85%D9%8A&amp;action=edit&amp;redlink=1" TargetMode="External"/><Relationship Id="rId1" Type="http://schemas.openxmlformats.org/officeDocument/2006/relationships/slideLayout" Target="../slideLayouts/slideLayout6.xml"/><Relationship Id="rId5" Type="http://schemas.openxmlformats.org/officeDocument/2006/relationships/hyperlink" Target="https://ar.wikipedia.org/wiki/%D9%86%D9%82%D8%B4_%D8%A7%D9%84%D9%86%D9%85%D8%A7%D8%B1%D8%A9#cite_note-9" TargetMode="External"/><Relationship Id="rId4" Type="http://schemas.openxmlformats.org/officeDocument/2006/relationships/hyperlink" Target="https://ar.wikipedia.org/w/index.php?title=%D8%B3%D8%B9%D8%AF_%D8%A7%D9%84%D8%AF%D9%8A%D9%86_%D8%A7%D8%A8%D9%88%D8%A7%D9%84%D8%AD%D8%A8&amp;action=edit&amp;redlink=1"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ar.wikipedia.org/wiki/%D9%86%D9%82%D8%B4_%D8%A3%D9%85_%D8%A7%D9%84%D8%AC%D9%85%D8%A7%D9%84_%D8%A7%D9%84%D8%A3%D9%88%D9%84"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https://ar.wikipedia.org/w/index.php?title=%D9%86%D9%82%D8%B4_%D8%B3%D9%83%D8%A7%D9%83%D8%A9&amp;action=edit&amp;redlink=1"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0"/>
            <a:ext cx="9144000" cy="6858000"/>
          </a:xfrm>
        </p:spPr>
        <p:txBody>
          <a:bodyPr>
            <a:normAutofit fontScale="90000"/>
          </a:bodyPr>
          <a:lstStyle/>
          <a:p>
            <a:pPr algn="r"/>
            <a:r>
              <a:rPr lang="ar-SA" sz="2000" b="1" dirty="0" smtClean="0"/>
              <a:t/>
            </a:r>
            <a:br>
              <a:rPr lang="ar-SA" sz="2000" b="1" dirty="0" smtClean="0"/>
            </a:br>
            <a:r>
              <a:rPr lang="ar-SA" sz="2000" b="1" dirty="0"/>
              <a:t/>
            </a:r>
            <a:br>
              <a:rPr lang="ar-SA" sz="2000" b="1" dirty="0"/>
            </a:br>
            <a:r>
              <a:rPr lang="ar-SA" sz="2000" b="1" dirty="0" smtClean="0"/>
              <a:t/>
            </a:r>
            <a:br>
              <a:rPr lang="ar-SA" sz="2000" b="1" dirty="0" smtClean="0"/>
            </a:br>
            <a:r>
              <a:rPr lang="ar-SA" sz="2000" b="1" dirty="0" smtClean="0"/>
              <a:t>نقش </a:t>
            </a:r>
            <a:r>
              <a:rPr lang="ar-SA" sz="2000" b="1" dirty="0" err="1"/>
              <a:t>النَّمارة</a:t>
            </a:r>
            <a:r>
              <a:rPr lang="ar-SA" sz="2000" dirty="0"/>
              <a:t> أو </a:t>
            </a:r>
            <a:r>
              <a:rPr lang="ar-SA" sz="2000" b="1" dirty="0"/>
              <a:t>حجر نمارة</a:t>
            </a:r>
            <a:r>
              <a:rPr lang="ar-SA" sz="2000" dirty="0"/>
              <a:t> أو كما يعرف ب </a:t>
            </a:r>
            <a:r>
              <a:rPr lang="ar-SA" sz="2000" b="1" dirty="0"/>
              <a:t>نقش </a:t>
            </a:r>
            <a:r>
              <a:rPr lang="ar-SA" sz="2000" b="1" dirty="0" err="1"/>
              <a:t>إمرئ</a:t>
            </a:r>
            <a:r>
              <a:rPr lang="ar-SA" sz="2000" b="1" dirty="0"/>
              <a:t> القيس</a:t>
            </a:r>
            <a:r>
              <a:rPr lang="ar-SA" sz="2000" dirty="0"/>
              <a:t> </a:t>
            </a:r>
            <a:r>
              <a:rPr lang="ar-SA" sz="2000" dirty="0" smtClean="0"/>
              <a:t/>
            </a:r>
            <a:br>
              <a:rPr lang="ar-SA" sz="2000" dirty="0" smtClean="0"/>
            </a:br>
            <a:r>
              <a:rPr lang="ar-SA" sz="2000" dirty="0" smtClean="0"/>
              <a:t>هو </a:t>
            </a:r>
            <a:r>
              <a:rPr lang="ar-SA" sz="2000" dirty="0"/>
              <a:t>ما يُعتقد أنه مرحلة سابقة للعربية </a:t>
            </a:r>
            <a:r>
              <a:rPr lang="ar-SA" sz="2000" dirty="0" smtClean="0"/>
              <a:t>الفصحى.</a:t>
            </a:r>
            <a:br>
              <a:rPr lang="ar-SA" sz="2000" dirty="0" smtClean="0"/>
            </a:br>
            <a:r>
              <a:rPr lang="ar-SA" sz="2000" dirty="0" smtClean="0"/>
              <a:t>يرجع </a:t>
            </a:r>
            <a:r>
              <a:rPr lang="ar-SA" sz="2000" dirty="0"/>
              <a:t>تأريخه إلى عام </a:t>
            </a:r>
            <a:r>
              <a:rPr lang="ar-SA" sz="2000" dirty="0">
                <a:hlinkClick r:id="rId2" tooltip="328"/>
              </a:rPr>
              <a:t>328م</a:t>
            </a:r>
            <a:r>
              <a:rPr lang="ar-SA" sz="2000" dirty="0"/>
              <a:t> وكان قد كتب </a:t>
            </a:r>
            <a:r>
              <a:rPr lang="ar-SA" sz="2000" dirty="0">
                <a:hlinkClick r:id="rId3" tooltip="خط نبطي"/>
              </a:rPr>
              <a:t>بالخط النَّبطي</a:t>
            </a:r>
            <a:r>
              <a:rPr lang="ar-SA" sz="2000" dirty="0"/>
              <a:t> </a:t>
            </a:r>
            <a:r>
              <a:rPr lang="ar-SA" sz="2000" dirty="0" smtClean="0"/>
              <a:t>المتأخر</a:t>
            </a:r>
            <a:br>
              <a:rPr lang="ar-SA" sz="2000" dirty="0" smtClean="0"/>
            </a:br>
            <a:r>
              <a:rPr lang="ar-SA" sz="2000" dirty="0" smtClean="0"/>
              <a:t>عثرت </a:t>
            </a:r>
            <a:r>
              <a:rPr lang="ar-SA" sz="2000" dirty="0"/>
              <a:t>عليه البعثة الفرنسية في مطلع القرن العشرين في قرية </a:t>
            </a:r>
            <a:r>
              <a:rPr lang="ar-SA" sz="2000" dirty="0" err="1"/>
              <a:t>النمارة</a:t>
            </a:r>
            <a:r>
              <a:rPr lang="ar-SA" sz="2000" dirty="0"/>
              <a:t> شرقي </a:t>
            </a:r>
            <a:r>
              <a:rPr lang="ar-SA" sz="2000" dirty="0">
                <a:hlinkClick r:id="rId4" tooltip="جبل العرب"/>
              </a:rPr>
              <a:t>جبل العرب</a:t>
            </a:r>
            <a:r>
              <a:rPr lang="ar-SA" sz="2000" dirty="0"/>
              <a:t> </a:t>
            </a:r>
            <a:r>
              <a:rPr lang="ar-SA" sz="2000" dirty="0" smtClean="0"/>
              <a:t>بسورية</a:t>
            </a:r>
            <a:br>
              <a:rPr lang="ar-SA" sz="2000" dirty="0" smtClean="0"/>
            </a:br>
            <a:r>
              <a:rPr lang="ar-SA" sz="2000" dirty="0" smtClean="0"/>
              <a:t>يعتقد </a:t>
            </a:r>
            <a:r>
              <a:rPr lang="ar-SA" sz="2000" dirty="0"/>
              <a:t>غالبية المختصين ان نقش </a:t>
            </a:r>
            <a:r>
              <a:rPr lang="ar-SA" sz="2000" dirty="0" err="1"/>
              <a:t>النمارة</a:t>
            </a:r>
            <a:r>
              <a:rPr lang="ar-SA" sz="2000" dirty="0"/>
              <a:t> هو </a:t>
            </a:r>
            <a:r>
              <a:rPr lang="ar-SA" sz="2000" dirty="0">
                <a:hlinkClick r:id="rId5" tooltip="شاهد قبر"/>
              </a:rPr>
              <a:t>شاهد قبر</a:t>
            </a:r>
            <a:r>
              <a:rPr lang="ar-SA" sz="2000" dirty="0"/>
              <a:t> </a:t>
            </a:r>
            <a:r>
              <a:rPr lang="ar-SA" sz="2000" dirty="0">
                <a:hlinkClick r:id="rId6" tooltip="امرؤ القيس بن عمرو (الأول)"/>
              </a:rPr>
              <a:t>امرؤ القيس بن عمرو الأول</a:t>
            </a:r>
            <a:r>
              <a:rPr lang="ar-SA" sz="2000" dirty="0"/>
              <a:t>، أحد </a:t>
            </a:r>
            <a:r>
              <a:rPr lang="ar-SA" sz="2000" dirty="0">
                <a:hlinkClick r:id="rId7" tooltip="مناذرة"/>
              </a:rPr>
              <a:t>ملوك المناذرة</a:t>
            </a:r>
            <a:r>
              <a:rPr lang="ar-SA" sz="2000" dirty="0"/>
              <a:t> في </a:t>
            </a:r>
            <a:r>
              <a:rPr lang="ar-SA" sz="2000" dirty="0">
                <a:hlinkClick r:id="rId8" tooltip="الحيرة"/>
              </a:rPr>
              <a:t>الحيرة</a:t>
            </a:r>
            <a:r>
              <a:rPr lang="ar-SA" sz="2000" dirty="0"/>
              <a:t> </a:t>
            </a:r>
            <a:r>
              <a:rPr lang="ar-SA" sz="2000" dirty="0">
                <a:hlinkClick r:id="rId9" tooltip="الجاهلية"/>
              </a:rPr>
              <a:t>قبل الإسلام</a:t>
            </a:r>
            <a:r>
              <a:rPr lang="ar-SA" sz="2000" dirty="0"/>
              <a:t>. وقد تم تحديد تأريخ وفاته إلى العام 328 ميلادي بناء على قراءاتهم لهذا </a:t>
            </a:r>
            <a:r>
              <a:rPr lang="ar-SA" sz="2000" dirty="0" smtClean="0"/>
              <a:t>النقش</a:t>
            </a:r>
            <a:br>
              <a:rPr lang="ar-SA" sz="2000" dirty="0" smtClean="0"/>
            </a:br>
            <a:r>
              <a:rPr lang="ar-SA" sz="2000" dirty="0"/>
              <a:t> </a:t>
            </a:r>
            <a:r>
              <a:rPr lang="ar-SA" sz="2000" dirty="0" smtClean="0"/>
              <a:t>يُلاحَظ </a:t>
            </a:r>
            <a:r>
              <a:rPr lang="ar-SA" sz="2000" dirty="0"/>
              <a:t>من دراسة نص </a:t>
            </a:r>
            <a:r>
              <a:rPr lang="ar-SA" sz="2000" dirty="0" err="1"/>
              <a:t>النمارة</a:t>
            </a:r>
            <a:r>
              <a:rPr lang="ar-SA" sz="2000" dirty="0"/>
              <a:t>، حسب بعض المختصين، التطوُّر الواضح من </a:t>
            </a:r>
            <a:r>
              <a:rPr lang="ar-SA" sz="2000" dirty="0" err="1">
                <a:hlinkClick r:id="rId10" tooltip="الثمودية"/>
              </a:rPr>
              <a:t>الثمودية</a:t>
            </a:r>
            <a:r>
              <a:rPr lang="ar-SA" sz="2000" dirty="0"/>
              <a:t> </a:t>
            </a:r>
            <a:r>
              <a:rPr lang="ar-SA" sz="2000" dirty="0" err="1">
                <a:hlinkClick r:id="rId11" tooltip="لغة لحيانية (الصفحة غير موجودة)"/>
              </a:rPr>
              <a:t>واللحيانية</a:t>
            </a:r>
            <a:r>
              <a:rPr lang="ar-SA" sz="2000" dirty="0"/>
              <a:t> </a:t>
            </a:r>
            <a:r>
              <a:rPr lang="ar-SA" sz="2000" dirty="0">
                <a:hlinkClick r:id="rId12" tooltip="لغة صفوية"/>
              </a:rPr>
              <a:t>والصَّفَوِية</a:t>
            </a:r>
            <a:r>
              <a:rPr lang="ar-SA" sz="2000" dirty="0"/>
              <a:t> إلى </a:t>
            </a:r>
            <a:r>
              <a:rPr lang="ar-SA" sz="2000" dirty="0">
                <a:hlinkClick r:id="rId13" tooltip="العربية الفصحى"/>
              </a:rPr>
              <a:t>العربية الفصيحة</a:t>
            </a:r>
            <a:r>
              <a:rPr lang="ar-SA" sz="2000" dirty="0"/>
              <a:t>. يحتفظ </a:t>
            </a:r>
            <a:r>
              <a:rPr lang="ar-SA" sz="2000" dirty="0">
                <a:hlinkClick r:id="rId14" tooltip="متحف اللوفر"/>
              </a:rPr>
              <a:t>متحف اللوفر</a:t>
            </a:r>
            <a:r>
              <a:rPr lang="ar-SA" sz="2000" dirty="0"/>
              <a:t> في </a:t>
            </a:r>
            <a:r>
              <a:rPr lang="ar-SA" sz="2000" dirty="0">
                <a:hlinkClick r:id="rId15" tooltip="باريس"/>
              </a:rPr>
              <a:t>باريس</a:t>
            </a:r>
            <a:r>
              <a:rPr lang="ar-SA" sz="2000" dirty="0"/>
              <a:t> بالنسخة الأصلية للنقش</a:t>
            </a:r>
            <a:r>
              <a:rPr lang="ar-SA" sz="2000" dirty="0" smtClean="0"/>
              <a:t>.</a:t>
            </a:r>
            <a:br>
              <a:rPr lang="ar-SA" sz="2000" dirty="0" smtClean="0"/>
            </a:br>
            <a:r>
              <a:rPr lang="ar-SA" sz="2000" dirty="0" smtClean="0"/>
              <a:t/>
            </a:r>
            <a:br>
              <a:rPr lang="ar-SA" sz="2000" dirty="0" smtClean="0"/>
            </a:br>
            <a:r>
              <a:rPr lang="ar-SA" sz="2000" dirty="0"/>
              <a:t>الاستكشاف:</a:t>
            </a:r>
            <a:br>
              <a:rPr lang="ar-SA" sz="2000" dirty="0"/>
            </a:br>
            <a:r>
              <a:rPr lang="ar-SA" sz="2000" dirty="0"/>
              <a:t>عثر المستشرقان </a:t>
            </a:r>
            <a:r>
              <a:rPr lang="ar-SA" sz="2000" dirty="0" err="1">
                <a:hlinkClick r:id="rId16" tooltip="رينيه دوسو (الصفحة غير موجودة)"/>
              </a:rPr>
              <a:t>رينيه</a:t>
            </a:r>
            <a:r>
              <a:rPr lang="ar-SA" sz="2000" dirty="0">
                <a:hlinkClick r:id="rId16" tooltip="رينيه دوسو (الصفحة غير موجودة)"/>
              </a:rPr>
              <a:t> </a:t>
            </a:r>
            <a:r>
              <a:rPr lang="ar-SA" sz="2000" dirty="0" err="1">
                <a:hlinkClick r:id="rId16" tooltip="رينيه دوسو (الصفحة غير موجودة)"/>
              </a:rPr>
              <a:t>دوسو</a:t>
            </a:r>
            <a:r>
              <a:rPr lang="ar-SA" sz="2000" dirty="0"/>
              <a:t> </a:t>
            </a:r>
            <a:r>
              <a:rPr lang="ar-SA" sz="2000" dirty="0">
                <a:hlinkClick r:id="rId17" tooltip="فريدريك ماكلر (الصفحة غير موجودة)"/>
              </a:rPr>
              <a:t>وفريدريك </a:t>
            </a:r>
            <a:r>
              <a:rPr lang="ar-SA" sz="2000" dirty="0" err="1">
                <a:hlinkClick r:id="rId17" tooltip="فريدريك ماكلر (الصفحة غير موجودة)"/>
              </a:rPr>
              <a:t>ماكلر</a:t>
            </a:r>
            <a:r>
              <a:rPr lang="ar-SA" sz="2000" dirty="0"/>
              <a:t> سنة 1901، على شاهد قبر مصنوع من حجر </a:t>
            </a:r>
            <a:r>
              <a:rPr lang="ar-SA" sz="2000" dirty="0">
                <a:hlinkClick r:id="rId18" tooltip="البازلت"/>
              </a:rPr>
              <a:t>البازلت</a:t>
            </a:r>
            <a:r>
              <a:rPr lang="ar-SA" sz="2000" dirty="0"/>
              <a:t>، على بعد كيلومتر من </a:t>
            </a:r>
            <a:r>
              <a:rPr lang="ar-SA" sz="2000" dirty="0" err="1"/>
              <a:t>النمارة</a:t>
            </a:r>
            <a:r>
              <a:rPr lang="ar-SA" sz="2000" dirty="0"/>
              <a:t> القائمة على انقاض قصر روماني شرقي </a:t>
            </a:r>
            <a:r>
              <a:rPr lang="ar-SA" sz="2000" dirty="0">
                <a:hlinkClick r:id="rId19" tooltip="جبل الدروز"/>
              </a:rPr>
              <a:t>جبل الدروز</a:t>
            </a:r>
            <a:r>
              <a:rPr lang="ar-SA" sz="2000" dirty="0"/>
              <a:t>. وهو مكان لا يخلو من مؤثرات لغوية غير عربية، لأن </a:t>
            </a:r>
            <a:r>
              <a:rPr lang="ar-SA" sz="2000" dirty="0" err="1"/>
              <a:t>النمارة</a:t>
            </a:r>
            <a:r>
              <a:rPr lang="ar-SA" sz="2000" dirty="0"/>
              <a:t> تقع في بلاد الشام التي كانت تغلب عليها </a:t>
            </a:r>
            <a:r>
              <a:rPr lang="ar-SA" sz="2000" dirty="0">
                <a:hlinkClick r:id="rId20" tooltip="الآرامية"/>
              </a:rPr>
              <a:t>الآرامية</a:t>
            </a:r>
            <a:r>
              <a:rPr lang="ar-SA" sz="2000" dirty="0"/>
              <a:t/>
            </a:r>
            <a:br>
              <a:rPr lang="ar-SA" sz="2000" dirty="0"/>
            </a:br>
            <a:r>
              <a:rPr lang="ar-SA" sz="2000" dirty="0"/>
              <a:t/>
            </a:r>
            <a:br>
              <a:rPr lang="ar-SA" sz="2000" dirty="0"/>
            </a:br>
            <a:r>
              <a:rPr lang="ar-SA" sz="2000" dirty="0"/>
              <a:t>قبر </a:t>
            </a:r>
            <a:r>
              <a:rPr lang="ar-SA" sz="2000" i="1" dirty="0"/>
              <a:t>ملك العرب كُلّها</a:t>
            </a:r>
            <a:r>
              <a:rPr lang="ar-SA" sz="2000" dirty="0"/>
              <a:t>، مصنوع من </a:t>
            </a:r>
            <a:r>
              <a:rPr lang="ar-SA" sz="2000" dirty="0">
                <a:hlinkClick r:id="rId18" tooltip="البازلت"/>
              </a:rPr>
              <a:t>البازلت</a:t>
            </a:r>
            <a:r>
              <a:rPr lang="ar-SA" sz="2000" dirty="0"/>
              <a:t>، وُجد في </a:t>
            </a:r>
            <a:r>
              <a:rPr lang="ar-SA" sz="2000" dirty="0">
                <a:hlinkClick r:id="rId21" tooltip="نمارة (الصفحة غير موجودة)"/>
              </a:rPr>
              <a:t>نمارة</a:t>
            </a:r>
            <a:r>
              <a:rPr lang="ar-SA" sz="2000" dirty="0"/>
              <a:t> في </a:t>
            </a:r>
            <a:r>
              <a:rPr lang="ar-SA" sz="2000" dirty="0">
                <a:hlinkClick r:id="rId22" tooltip="حوران"/>
              </a:rPr>
              <a:t>حوران</a:t>
            </a:r>
            <a:r>
              <a:rPr lang="ar-SA" sz="2000" dirty="0"/>
              <a:t> ، جنوب </a:t>
            </a:r>
            <a:r>
              <a:rPr lang="ar-SA" sz="2000" dirty="0">
                <a:hlinkClick r:id="rId23" tooltip="سوريا"/>
              </a:rPr>
              <a:t>سوريا</a:t>
            </a:r>
            <a:r>
              <a:rPr lang="ar-SA" sz="2000" dirty="0"/>
              <a:t>. معروض الآن قرب الآثار الشرقية في </a:t>
            </a:r>
            <a:r>
              <a:rPr lang="ar-SA" sz="2000" dirty="0">
                <a:hlinkClick r:id="rId14" tooltip="متحف اللوفر"/>
              </a:rPr>
              <a:t>متحف اللوفر</a:t>
            </a:r>
            <a:r>
              <a:rPr lang="ar-SA" sz="2000" dirty="0"/>
              <a:t> - غرفة 19. كما توجد قطعة أصلية منسوخة في </a:t>
            </a:r>
            <a:r>
              <a:rPr lang="ar-SA" sz="2000" dirty="0">
                <a:hlinkClick r:id="rId24" tooltip="متحف الخط العربي"/>
              </a:rPr>
              <a:t>متحف الخط العربي</a:t>
            </a:r>
            <a:r>
              <a:rPr lang="ar-SA" sz="2000" dirty="0"/>
              <a:t> في </a:t>
            </a:r>
            <a:r>
              <a:rPr lang="ar-SA" sz="2000" dirty="0">
                <a:hlinkClick r:id="rId25" tooltip="دمشق القديمة"/>
              </a:rPr>
              <a:t>دمشق القديمة</a:t>
            </a:r>
            <a:r>
              <a:rPr lang="ar-SA" sz="2000" dirty="0"/>
              <a:t/>
            </a:r>
            <a:br>
              <a:rPr lang="ar-SA" sz="2000" dirty="0"/>
            </a:br>
            <a:r>
              <a:rPr lang="ar-SA" sz="2000" dirty="0"/>
              <a:t/>
            </a:r>
            <a:br>
              <a:rPr lang="ar-SA" sz="2000" dirty="0"/>
            </a:br>
            <a:r>
              <a:rPr lang="ar-SA" sz="2000" dirty="0"/>
              <a:t/>
            </a:r>
            <a:br>
              <a:rPr lang="ar-SA" sz="2000" dirty="0"/>
            </a:br>
            <a:r>
              <a:rPr lang="ar-SA" sz="2000" dirty="0"/>
              <a:t>نشرت القراءة النبطية والعربية الاولى لنقش </a:t>
            </a:r>
            <a:r>
              <a:rPr lang="ar-SA" sz="2000" dirty="0" err="1"/>
              <a:t>النمارة</a:t>
            </a:r>
            <a:r>
              <a:rPr lang="ar-SA" sz="2000" dirty="0"/>
              <a:t> عام 1905 من قبل مكتشف الحجر </a:t>
            </a:r>
            <a:r>
              <a:rPr lang="ar-SA" sz="2000" dirty="0" err="1">
                <a:hlinkClick r:id="rId16" tooltip="رينيه دوسو (الصفحة غير موجودة)"/>
              </a:rPr>
              <a:t>رينيه</a:t>
            </a:r>
            <a:r>
              <a:rPr lang="ar-SA" sz="2000" dirty="0">
                <a:hlinkClick r:id="rId16" tooltip="رينيه دوسو (الصفحة غير موجودة)"/>
              </a:rPr>
              <a:t> </a:t>
            </a:r>
            <a:r>
              <a:rPr lang="ar-SA" sz="2000" dirty="0" err="1">
                <a:hlinkClick r:id="rId16" tooltip="رينيه دوسو (الصفحة غير موجودة)"/>
              </a:rPr>
              <a:t>دوسو</a:t>
            </a:r>
            <a:r>
              <a:rPr lang="ar-SA" sz="2000" dirty="0"/>
              <a:t>. وحسب قراءة </a:t>
            </a:r>
            <a:r>
              <a:rPr lang="ar-SA" sz="2000" dirty="0" err="1"/>
              <a:t>دوسو</a:t>
            </a:r>
            <a:r>
              <a:rPr lang="ar-SA" sz="2000" dirty="0"/>
              <a:t> ابتدأ النص </a:t>
            </a:r>
            <a:r>
              <a:rPr lang="ar-SA" sz="2000" dirty="0" err="1"/>
              <a:t>باعلام</a:t>
            </a:r>
            <a:r>
              <a:rPr lang="ar-SA" sz="2000" dirty="0"/>
              <a:t> القارئ بان هذا النقش هو شاهد قبر الملك امرؤ القيس، ثم عدد انجازاته الحربية واخيرا سجل يوم وسنة وفاته. ورغم ان العديد من المستشرقين </a:t>
            </a:r>
            <a:r>
              <a:rPr lang="ar-SA" sz="2000" dirty="0" err="1"/>
              <a:t>اعادو</a:t>
            </a:r>
            <a:r>
              <a:rPr lang="ar-SA" sz="2000" dirty="0"/>
              <a:t> قراءة النص عربيا خلال القرن الماضي الا ان قراءاتهم جميعا اتفقت مع الخطوط العامة لقراءة </a:t>
            </a:r>
            <a:r>
              <a:rPr lang="ar-SA" sz="2000" dirty="0" err="1"/>
              <a:t>دوسو</a:t>
            </a:r>
            <a:r>
              <a:rPr lang="ar-SA" sz="2000" dirty="0"/>
              <a:t> الاصلية، وهذا نصها بالنبطية والعربية:</a:t>
            </a:r>
            <a:r>
              <a:rPr lang="ar-SA" dirty="0"/>
              <a:t/>
            </a:r>
            <a:br>
              <a:rPr lang="ar-SA" dirty="0"/>
            </a:br>
            <a:r>
              <a:rPr lang="ar-SA" dirty="0"/>
              <a:t/>
            </a:r>
            <a:br>
              <a:rPr lang="ar-SA" dirty="0"/>
            </a:br>
            <a:endParaRPr lang="ar-SA" dirty="0"/>
          </a:p>
        </p:txBody>
      </p:sp>
    </p:spTree>
    <p:extLst>
      <p:ext uri="{BB962C8B-B14F-4D97-AF65-F5344CB8AC3E}">
        <p14:creationId xmlns:p14="http://schemas.microsoft.com/office/powerpoint/2010/main" val="1031624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rot="10800000" flipV="1">
            <a:off x="457200" y="188640"/>
            <a:ext cx="8229600" cy="6120680"/>
          </a:xfrm>
        </p:spPr>
        <p:txBody>
          <a:bodyPr>
            <a:normAutofit fontScale="90000"/>
          </a:bodyPr>
          <a:lstStyle/>
          <a:p>
            <a:r>
              <a:rPr lang="ar-SA" sz="2700" dirty="0"/>
              <a:t>ف</a:t>
            </a:r>
            <a:r>
              <a:rPr lang="ar-SA" sz="2000" dirty="0"/>
              <a:t>ي عام 1985 قام المستشرق الأمريكي </a:t>
            </a:r>
            <a:r>
              <a:rPr lang="ar-SA" sz="2000" dirty="0">
                <a:hlinkClick r:id="rId2" tooltip="جيمس بلمي (الصفحة غير موجودة)"/>
              </a:rPr>
              <a:t>جيمس بلمي</a:t>
            </a:r>
            <a:r>
              <a:rPr lang="ar-SA" sz="2000" dirty="0"/>
              <a:t> من جامعة </a:t>
            </a:r>
            <a:r>
              <a:rPr lang="ar-SA" sz="2000" dirty="0" err="1"/>
              <a:t>ميشغن</a:t>
            </a:r>
            <a:r>
              <a:rPr lang="ar-SA" sz="2000" dirty="0"/>
              <a:t> </a:t>
            </a:r>
            <a:r>
              <a:rPr lang="ar-SA" sz="2000" dirty="0" err="1"/>
              <a:t>باعادة</a:t>
            </a:r>
            <a:r>
              <a:rPr lang="ar-SA" sz="2000" dirty="0"/>
              <a:t> دراسة النقش وتعديل رسم حروفه النبطية. ومن ضمن تعديلاته كان تعديله لرسم </a:t>
            </a:r>
            <a:r>
              <a:rPr lang="ar-SA" sz="2000" dirty="0" err="1"/>
              <a:t>دوسو</a:t>
            </a:r>
            <a:r>
              <a:rPr lang="ar-SA" sz="2000" dirty="0"/>
              <a:t> لكلمتين في بداية السطر الثالث، وتحديدا كلمتي "يزجي" و "حبج"، وتصحيحهما إلى الكلمتين "يزجه" و "رتج" على التوالي. اما قراءته العربية للنص فرغم اختلاف العديد من كلماتها مع قراءة </a:t>
            </a:r>
            <a:r>
              <a:rPr lang="ar-SA" sz="2000" dirty="0" err="1"/>
              <a:t>دوسو</a:t>
            </a:r>
            <a:r>
              <a:rPr lang="ar-SA" sz="2000" dirty="0"/>
              <a:t> فقد اتفقت مع خطوطها العامة، وهذا نص ترجمتها بالعربية، مع اضافة توضيحات بين الأقواس:</a:t>
            </a:r>
            <a:br>
              <a:rPr lang="ar-SA" sz="2000" dirty="0"/>
            </a:br>
            <a:r>
              <a:rPr lang="ar-SA" sz="2000" dirty="0" smtClean="0"/>
              <a:t>تي (هذه) نَفسُ (</a:t>
            </a:r>
            <a:r>
              <a:rPr lang="ar-SA" sz="2000" dirty="0"/>
              <a:t>شاهدة قبر) امرؤ القيس بن عَمرو مَلِكُ العرب، ولقبهُ ذو أسَد </a:t>
            </a:r>
            <a:r>
              <a:rPr lang="ar-SA" sz="2000" dirty="0" err="1"/>
              <a:t>ومذحج</a:t>
            </a:r>
            <a:r>
              <a:rPr lang="ar-SA" sz="2000" dirty="0"/>
              <a:t>.</a:t>
            </a:r>
            <a:br>
              <a:rPr lang="ar-SA" sz="2000" dirty="0"/>
            </a:br>
            <a:r>
              <a:rPr lang="ar-SA" sz="2000" dirty="0"/>
              <a:t>ومَلَكَ الأسديين ونزار وملوكهمْ وهَرَّبَ </a:t>
            </a:r>
            <a:r>
              <a:rPr lang="ar-SA" sz="2000" dirty="0" err="1"/>
              <a:t>مذحج</a:t>
            </a:r>
            <a:r>
              <a:rPr lang="ar-SA" sz="2000" dirty="0"/>
              <a:t> عَكدي (كلمة عامية تدمج الكلمتين "عن قضى"، بمعنى بعد ذلك) وجاء (اي امرؤ القيس) يزجها (يقاتلها بضراوة) في رُتِجِ (ابواب) نَجران، مدينة شمّر، ومَلَكَ معد (بنو مَعَدْ في اليمن) ونَبَلَ بنَبه الشعوب (عامل </a:t>
            </a:r>
            <a:r>
              <a:rPr lang="ar-SA" sz="2000" dirty="0" err="1"/>
              <a:t>نبلاءهم</a:t>
            </a:r>
            <a:r>
              <a:rPr lang="ar-SA" sz="2000" dirty="0"/>
              <a:t> باحترام ولطف) ووكلهن (اي عين </a:t>
            </a:r>
            <a:r>
              <a:rPr lang="ar-SA" sz="2000" dirty="0" err="1"/>
              <a:t>نبلاءهم</a:t>
            </a:r>
            <a:r>
              <a:rPr lang="ar-SA" sz="2000" dirty="0"/>
              <a:t> شيوخا للقبائل) </a:t>
            </a:r>
            <a:r>
              <a:rPr lang="ar-SA" sz="2000" dirty="0" err="1"/>
              <a:t>فرأسو</a:t>
            </a:r>
            <a:r>
              <a:rPr lang="ar-SA" sz="2000" dirty="0"/>
              <a:t> لروما (</a:t>
            </a:r>
            <a:r>
              <a:rPr lang="ar-SA" sz="2000" dirty="0" err="1"/>
              <a:t>فاعترفو</a:t>
            </a:r>
            <a:r>
              <a:rPr lang="ar-SA" sz="2000" dirty="0"/>
              <a:t> بسيادة روما عليهم) فلم يبلغ ملك مَبلَغَه.</a:t>
            </a:r>
            <a:br>
              <a:rPr lang="ar-SA" sz="2000" dirty="0"/>
            </a:br>
            <a:r>
              <a:rPr lang="ar-SA" sz="2000" dirty="0"/>
              <a:t>عكدي (بعد ذلك) هلك سَنَة 223، يوم 7 </a:t>
            </a:r>
            <a:r>
              <a:rPr lang="ar-SA" sz="2000" dirty="0" err="1"/>
              <a:t>بكسلول</a:t>
            </a:r>
            <a:r>
              <a:rPr lang="ar-SA" sz="2000" dirty="0"/>
              <a:t> (كانون الأول)، </a:t>
            </a:r>
            <a:r>
              <a:rPr lang="ar-SA" sz="2000" dirty="0" err="1"/>
              <a:t>يالِسَعْدِ</a:t>
            </a:r>
            <a:r>
              <a:rPr lang="ar-SA" sz="2000" dirty="0"/>
              <a:t> ذو (الذي) والاهُ (بايعه او جعله وليا له</a:t>
            </a:r>
            <a:r>
              <a:rPr lang="ar-SA" sz="2000" dirty="0" smtClean="0"/>
              <a:t>).</a:t>
            </a:r>
            <a:r>
              <a:rPr lang="ar-SA" sz="2000" baseline="30000" dirty="0" smtClean="0">
                <a:hlinkClick r:id="rId3"/>
              </a:rPr>
              <a:t>[</a:t>
            </a:r>
            <a:r>
              <a:rPr lang="ar-SA" sz="2000" dirty="0"/>
              <a:t/>
            </a:r>
            <a:br>
              <a:rPr lang="ar-SA" sz="2000" dirty="0"/>
            </a:br>
            <a:r>
              <a:rPr lang="ar-SA" sz="2000" dirty="0"/>
              <a:t>ورغم ان جميع القراءات السائدة اليوم، كالقراءة اعلاه، تعتقد ان حجر هذا النقش كان شاهد قبر ملك الحيرة امرؤ القيس بن عمرو، الا ان القراءة الجديدة التي قام بها الباحث </a:t>
            </a:r>
            <a:r>
              <a:rPr lang="ar-SA" sz="2000" dirty="0">
                <a:hlinkClick r:id="rId4" tooltip="سعد الدين ابوالحب (الصفحة غير موجودة)"/>
              </a:rPr>
              <a:t>سعد الدين </a:t>
            </a:r>
            <a:r>
              <a:rPr lang="ar-SA" sz="2000" dirty="0" err="1" smtClean="0">
                <a:hlinkClick r:id="rId4" tooltip="سعد الدين ابوالحب (الصفحة غير موجودة)"/>
              </a:rPr>
              <a:t>ابوالحب</a:t>
            </a:r>
            <a:r>
              <a:rPr lang="ar-SA" sz="2000" dirty="0" err="1" smtClean="0"/>
              <a:t>عام</a:t>
            </a:r>
            <a:r>
              <a:rPr lang="ar-SA" sz="2000" dirty="0" smtClean="0"/>
              <a:t> </a:t>
            </a:r>
            <a:r>
              <a:rPr lang="ar-SA" sz="2000" dirty="0"/>
              <a:t>2009 بعد اعادته تعقب الحروف النبطية للنقش وبعد ترجمته لها بالحروف العربية، تعتقد ان نقش </a:t>
            </a:r>
            <a:r>
              <a:rPr lang="ar-SA" sz="2000" dirty="0" err="1"/>
              <a:t>النمارة</a:t>
            </a:r>
            <a:r>
              <a:rPr lang="ar-SA" sz="2000" dirty="0"/>
              <a:t> لم يتحدث عن انجازات امرؤ القس، وحجره لم يكن شاهد قبره. </a:t>
            </a:r>
            <a:r>
              <a:rPr lang="ar-SA" sz="2000" dirty="0" smtClean="0"/>
              <a:t/>
            </a:r>
            <a:br>
              <a:rPr lang="ar-SA" sz="2000" dirty="0" smtClean="0"/>
            </a:br>
            <a:r>
              <a:rPr lang="ar-SA" sz="2000" dirty="0" smtClean="0"/>
              <a:t>ان </a:t>
            </a:r>
            <a:r>
              <a:rPr lang="ar-SA" sz="2000" dirty="0"/>
              <a:t>الجملة الاولى لم تكن الا جملة افتتاحية اقسمت بروح الملك امرؤ القيس قبل الدخول إلى الفقرة الاساسية للنقش والتي تحدثت عن تفاصيل انتصار أحد القادة العرب المتحالفين مع الروم، واسمه عكدي، على قبيلة </a:t>
            </a:r>
            <a:r>
              <a:rPr lang="ar-SA" sz="2000" dirty="0" err="1"/>
              <a:t>مذحج</a:t>
            </a:r>
            <a:r>
              <a:rPr lang="ar-SA" sz="2000" dirty="0"/>
              <a:t> وذلك بعد معركة في شعاب نجران. ادناه ملخص قراءة الباحث الحرفية، نبطيا وعربيا، للنقش والتي نشرت في فصل  من فصول كتابه بالإنكليزية عن تأريخ اللغة والكتابة العربية</a:t>
            </a:r>
            <a:r>
              <a:rPr lang="ar-SA" sz="2000" dirty="0" smtClean="0"/>
              <a:t>.</a:t>
            </a:r>
            <a:r>
              <a:rPr lang="ar-SA" sz="2000" baseline="30000" dirty="0" smtClean="0">
                <a:hlinkClick r:id="rId5"/>
              </a:rPr>
              <a:t>[</a:t>
            </a:r>
            <a:r>
              <a:rPr lang="ar-SA" sz="2000" dirty="0"/>
              <a:t> وبعدها قراءته للنقش بالعربية </a:t>
            </a:r>
            <a:r>
              <a:rPr lang="ar-SA" sz="2000" dirty="0" smtClean="0"/>
              <a:t>الحديثة</a:t>
            </a:r>
            <a:r>
              <a:rPr lang="ar-SA" dirty="0"/>
              <a:t/>
            </a:r>
            <a:br>
              <a:rPr lang="ar-SA" dirty="0"/>
            </a:br>
            <a:endParaRPr lang="ar-SA" dirty="0"/>
          </a:p>
        </p:txBody>
      </p:sp>
    </p:spTree>
    <p:extLst>
      <p:ext uri="{BB962C8B-B14F-4D97-AF65-F5344CB8AC3E}">
        <p14:creationId xmlns:p14="http://schemas.microsoft.com/office/powerpoint/2010/main" val="14447858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106690"/>
          </a:xfrm>
        </p:spPr>
        <p:txBody>
          <a:bodyPr>
            <a:noAutofit/>
          </a:bodyPr>
          <a:lstStyle/>
          <a:p>
            <a:r>
              <a:rPr lang="ar-SA" sz="1800" dirty="0"/>
              <a:t>لقد كان نصيب نقش </a:t>
            </a:r>
            <a:r>
              <a:rPr lang="ar-SA" sz="1800" dirty="0" err="1"/>
              <a:t>النمارة</a:t>
            </a:r>
            <a:r>
              <a:rPr lang="ar-SA" sz="1800" dirty="0"/>
              <a:t> ان يكون أحد أهم الدلائل </a:t>
            </a:r>
            <a:r>
              <a:rPr lang="ar-SA" sz="1800" dirty="0" err="1"/>
              <a:t>النقشية</a:t>
            </a:r>
            <a:r>
              <a:rPr lang="ar-SA" sz="1800" dirty="0"/>
              <a:t> المستخدمة في بحوث كل من تأريخ اللغة العربية الفصحى وتأريخ الكتابة العربية الحديثة. واهميته القصوى في دراسة تأريخ اللغة العربية جاءت اساسا بعد انتشار النظريات </a:t>
            </a:r>
            <a:r>
              <a:rPr lang="ar-SA" sz="1800" dirty="0" err="1"/>
              <a:t>الاستشراقية</a:t>
            </a:r>
            <a:r>
              <a:rPr lang="ar-SA" sz="1800" dirty="0"/>
              <a:t> في القرن التاسع عشر والتي ارجعت نشوء العربية الفصحى إلى ما بعد الإسلام وتجاوزت دلائل الشعر الجاهلي لعدم وجود ادلة مادية ملموسة لها على حد زعمهم. ورغم ان نقش </a:t>
            </a:r>
            <a:r>
              <a:rPr lang="ar-SA" sz="1800" dirty="0" err="1"/>
              <a:t>النمارة</a:t>
            </a:r>
            <a:r>
              <a:rPr lang="ar-SA" sz="1800" dirty="0"/>
              <a:t> هو أهم النقوش العربية لوضوح ومتانة لغته ولكن </a:t>
            </a:r>
            <a:r>
              <a:rPr lang="ar-SA" sz="1800" dirty="0" err="1"/>
              <a:t>لايمكن</a:t>
            </a:r>
            <a:r>
              <a:rPr lang="ar-SA" sz="1800" dirty="0"/>
              <a:t> اعتباره النقش الوحيد </a:t>
            </a:r>
            <a:r>
              <a:rPr lang="ar-SA" sz="1800" dirty="0" err="1"/>
              <a:t>لاثبات</a:t>
            </a:r>
            <a:r>
              <a:rPr lang="ar-SA" sz="1800" dirty="0"/>
              <a:t> جدور العربية الفصحى قبل الإسلام، إذ لدينا الاف النقوش العربية بخط المسند من انحاء الجزيرة العربية، وخاصة اليمن، و التي استخدمت مفردات عربية فصحى واضحة. هذا </a:t>
            </a:r>
            <a:r>
              <a:rPr lang="ar-SA" sz="1800" dirty="0" err="1"/>
              <a:t>بالاضافة</a:t>
            </a:r>
            <a:r>
              <a:rPr lang="ar-SA" sz="1800" dirty="0"/>
              <a:t> إلى العديد من النقوش النبطية الاخرى مثل </a:t>
            </a:r>
            <a:r>
              <a:rPr lang="ar-SA" sz="1800" dirty="0">
                <a:hlinkClick r:id="rId2" tooltip="نقش أم الجمال الأول"/>
              </a:rPr>
              <a:t>نقش أم الجمال الأول</a:t>
            </a:r>
            <a:r>
              <a:rPr lang="ar-SA" sz="1800" dirty="0"/>
              <a:t> الأقدم منه عمرا.</a:t>
            </a:r>
            <a:endParaRPr lang="ar-SA" sz="1800" dirty="0"/>
          </a:p>
        </p:txBody>
      </p:sp>
    </p:spTree>
    <p:extLst>
      <p:ext uri="{BB962C8B-B14F-4D97-AF65-F5344CB8AC3E}">
        <p14:creationId xmlns:p14="http://schemas.microsoft.com/office/powerpoint/2010/main" val="32169843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400" dirty="0"/>
              <a:t> تأريخ النقش لها اهمية قصوى إذ ان </a:t>
            </a:r>
            <a:r>
              <a:rPr lang="ar-SA" sz="2400" dirty="0">
                <a:hlinkClick r:id="rId2" tooltip="نقش سكاكة (الصفحة غير موجودة)"/>
              </a:rPr>
              <a:t>نقش سكاكة</a:t>
            </a:r>
            <a:r>
              <a:rPr lang="ar-SA" sz="2400" dirty="0"/>
              <a:t> كان هو الآخر قد تحدث بالتحديد عن أحد أبناء او عبيد امرؤ القيس.</a:t>
            </a:r>
            <a:endParaRPr lang="ar-SA" sz="2400" dirty="0"/>
          </a:p>
        </p:txBody>
      </p:sp>
      <p:sp>
        <p:nvSpPr>
          <p:cNvPr id="3" name="عنوان 1"/>
          <p:cNvSpPr txBox="1">
            <a:spLocks/>
          </p:cNvSpPr>
          <p:nvPr/>
        </p:nvSpPr>
        <p:spPr>
          <a:xfrm>
            <a:off x="498307" y="1772816"/>
            <a:ext cx="8229600" cy="1143000"/>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400" smtClean="0"/>
              <a:t> تأريخ النقش لها اهمية قصوى إذ ان </a:t>
            </a:r>
            <a:r>
              <a:rPr lang="ar-SA" sz="2400" smtClean="0">
                <a:hlinkClick r:id="rId2" tooltip="نقش سكاكة (الصفحة غير موجودة)"/>
              </a:rPr>
              <a:t>نقش سكاكة</a:t>
            </a:r>
            <a:r>
              <a:rPr lang="ar-SA" sz="2400" smtClean="0"/>
              <a:t> كان هو الآخر قد تحدث بالتحديد عن أحد أبناء او عبيد امرؤ القيس.</a:t>
            </a:r>
            <a:endParaRPr lang="ar-SA" sz="2400" dirty="0"/>
          </a:p>
        </p:txBody>
      </p:sp>
    </p:spTree>
    <p:extLst>
      <p:ext uri="{BB962C8B-B14F-4D97-AF65-F5344CB8AC3E}">
        <p14:creationId xmlns:p14="http://schemas.microsoft.com/office/powerpoint/2010/main" val="4132493725"/>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126</Words>
  <Application>Microsoft Office PowerPoint</Application>
  <PresentationFormat>عرض على الشاشة (3:4)‏</PresentationFormat>
  <Paragraphs>5</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   نقش النَّمارة أو حجر نمارة أو كما يعرف ب نقش إمرئ القيس  هو ما يُعتقد أنه مرحلة سابقة للعربية الفصحى. يرجع تأريخه إلى عام 328م وكان قد كتب بالخط النَّبطي المتأخر عثرت عليه البعثة الفرنسية في مطلع القرن العشرين في قرية النمارة شرقي جبل العرب بسورية يعتقد غالبية المختصين ان نقش النمارة هو شاهد قبر امرؤ القيس بن عمرو الأول، أحد ملوك المناذرة في الحيرة قبل الإسلام. وقد تم تحديد تأريخ وفاته إلى العام 328 ميلادي بناء على قراءاتهم لهذا النقش  يُلاحَظ من دراسة نص النمارة، حسب بعض المختصين، التطوُّر الواضح من الثمودية واللحيانية والصَّفَوِية إلى العربية الفصيحة. يحتفظ متحف اللوفر في باريس بالنسخة الأصلية للنقش.  الاستكشاف: عثر المستشرقان رينيه دوسو وفريدريك ماكلر سنة 1901، على شاهد قبر مصنوع من حجر البازلت، على بعد كيلومتر من النمارة القائمة على انقاض قصر روماني شرقي جبل الدروز. وهو مكان لا يخلو من مؤثرات لغوية غير عربية، لأن النمارة تقع في بلاد الشام التي كانت تغلب عليها الآرامية  قبر ملك العرب كُلّها، مصنوع من البازلت، وُجد في نمارة في حوران ، جنوب سوريا. معروض الآن قرب الآثار الشرقية في متحف اللوفر - غرفة 19. كما توجد قطعة أصلية منسوخة في متحف الخط العربي في دمشق القديمة   نشرت القراءة النبطية والعربية الاولى لنقش النمارة عام 1905 من قبل مكتشف الحجر رينيه دوسو. وحسب قراءة دوسو ابتدأ النص باعلام القارئ بان هذا النقش هو شاهد قبر الملك امرؤ القيس، ثم عدد انجازاته الحربية واخيرا سجل يوم وسنة وفاته. ورغم ان العديد من المستشرقين اعادو قراءة النص عربيا خلال القرن الماضي الا ان قراءاتهم جميعا اتفقت مع الخطوط العامة لقراءة دوسو الاصلية، وهذا نصها بالنبطية والعربية:  </vt:lpstr>
      <vt:lpstr>في عام 1985 قام المستشرق الأمريكي جيمس بلمي من جامعة ميشغن باعادة دراسة النقش وتعديل رسم حروفه النبطية. ومن ضمن تعديلاته كان تعديله لرسم دوسو لكلمتين في بداية السطر الثالث، وتحديدا كلمتي "يزجي" و "حبج"، وتصحيحهما إلى الكلمتين "يزجه" و "رتج" على التوالي. اما قراءته العربية للنص فرغم اختلاف العديد من كلماتها مع قراءة دوسو فقد اتفقت مع خطوطها العامة، وهذا نص ترجمتها بالعربية، مع اضافة توضيحات بين الأقواس: تي (هذه) نَفسُ (شاهدة قبر) امرؤ القيس بن عَمرو مَلِكُ العرب، ولقبهُ ذو أسَد ومذحج. ومَلَكَ الأسديين ونزار وملوكهمْ وهَرَّبَ مذحج عَكدي (كلمة عامية تدمج الكلمتين "عن قضى"، بمعنى بعد ذلك) وجاء (اي امرؤ القيس) يزجها (يقاتلها بضراوة) في رُتِجِ (ابواب) نَجران، مدينة شمّر، ومَلَكَ معد (بنو مَعَدْ في اليمن) ونَبَلَ بنَبه الشعوب (عامل نبلاءهم باحترام ولطف) ووكلهن (اي عين نبلاءهم شيوخا للقبائل) فرأسو لروما (فاعترفو بسيادة روما عليهم) فلم يبلغ ملك مَبلَغَه. عكدي (بعد ذلك) هلك سَنَة 223، يوم 7 بكسلول (كانون الأول)، يالِسَعْدِ ذو (الذي) والاهُ (بايعه او جعله وليا له).[ ورغم ان جميع القراءات السائدة اليوم، كالقراءة اعلاه، تعتقد ان حجر هذا النقش كان شاهد قبر ملك الحيرة امرؤ القيس بن عمرو، الا ان القراءة الجديدة التي قام بها الباحث سعد الدين ابوالحبعام 2009 بعد اعادته تعقب الحروف النبطية للنقش وبعد ترجمته لها بالحروف العربية، تعتقد ان نقش النمارة لم يتحدث عن انجازات امرؤ القس، وحجره لم يكن شاهد قبره.  ان الجملة الاولى لم تكن الا جملة افتتاحية اقسمت بروح الملك امرؤ القيس قبل الدخول إلى الفقرة الاساسية للنقش والتي تحدثت عن تفاصيل انتصار أحد القادة العرب المتحالفين مع الروم، واسمه عكدي، على قبيلة مذحج وذلك بعد معركة في شعاب نجران. ادناه ملخص قراءة الباحث الحرفية، نبطيا وعربيا، للنقش والتي نشرت في فصل  من فصول كتابه بالإنكليزية عن تأريخ اللغة والكتابة العربية.[ وبعدها قراءته للنقش بالعربية الحديثة </vt:lpstr>
      <vt:lpstr>لقد كان نصيب نقش النمارة ان يكون أحد أهم الدلائل النقشية المستخدمة في بحوث كل من تأريخ اللغة العربية الفصحى وتأريخ الكتابة العربية الحديثة. واهميته القصوى في دراسة تأريخ اللغة العربية جاءت اساسا بعد انتشار النظريات الاستشراقية في القرن التاسع عشر والتي ارجعت نشوء العربية الفصحى إلى ما بعد الإسلام وتجاوزت دلائل الشعر الجاهلي لعدم وجود ادلة مادية ملموسة لها على حد زعمهم. ورغم ان نقش النمارة هو أهم النقوش العربية لوضوح ومتانة لغته ولكن لايمكن اعتباره النقش الوحيد لاثبات جدور العربية الفصحى قبل الإسلام، إذ لدينا الاف النقوش العربية بخط المسند من انحاء الجزيرة العربية، وخاصة اليمن، و التي استخدمت مفردات عربية فصحى واضحة. هذا بالاضافة إلى العديد من النقوش النبطية الاخرى مثل نقش أم الجمال الأول الأقدم منه عمرا.</vt:lpstr>
      <vt:lpstr> تأريخ النقش لها اهمية قصوى إذ ان نقش سكاكة كان هو الآخر قد تحدث بالتحديد عن أحد أبناء او عبيد امرؤ القيس.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نقش النَّمارة أو حجر نمارة أو كما يعرف ب نقش إمرئ القيس  هو ما يُعتقد أنه مرحلة سابقة للعربية الفصحى. يرجع تأريخه إلى عام 328م وكان قد كتب بالخط النَّبطي المتأخر عثرت عليه البعثة الفرنسية في مطلع القرن العشرين في قرية النمارة شرقي جبل العرب بسورية يعتقد غالبية المختصين ان نقش النمارة هو شاهد قبر امرؤ القيس بن عمرو الأول، أحد ملوك المناذرة في الحيرة قبل الإسلام. وقد تم تحديد تأريخ وفاته إلى العام 328 ميلادي بناء على قراءاتهم لهذا النقش  يُلاحَظ من دراسة نص النمارة، حسب بعض المختصين، التطوُّر الواضح من الثمودية واللحيانية والصَّفَوِية إلى العربية الفصيحة. يحتفظ متحف اللوفر في باريس بالنسخة الأصلية للنقش.  الاستكشاف: عثر المستشرقان رينيه دوسو وفريدريك ماكلر سنة 1901، على شاهد قبر مصنوع من حجر البازلت، على بعد كيلومتر من النمارة القائمة على انقاض قصر روماني شرقي جبل الدروز. وهو مكان لا يخلو من مؤثرات لغوية غير عربية، لأن النمارة تقع في بلاد الشام التي كانت تغلب عليها الآرامية  قبر ملك العرب كُلّها، مصنوع من البازلت، وُجد في نمارة في حوران ، جنوب سوريا. معروض الآن قرب الآثار الشرقية في متحف اللوفر - غرفة 19. كما توجد قطعة أصلية منسوخة في متحف الخط العربي في دمشق القديمة   نشرت القراءة النبطية والعربية الاولى لنقش النمارة عام 1905 من قبل مكتشف الحجر رينيه دوسو. وحسب قراءة دوسو ابتدأ النص باعلام القارئ بان هذا النقش هو شاهد قبر الملك امرؤ القيس، ثم عدد انجازاته الحربية واخيرا سجل يوم وسنة وفاته. ورغم ان العديد من المستشرقين اعادو قراءة النص عربيا خلال القرن الماضي الا ان قراءاتهم جميعا اتفقت مع الخطوط العامة لقراءة دوسو الاصلية، وهذا نصها بالنبطية والعربية:  </dc:title>
  <dc:creator>R3B</dc:creator>
  <cp:lastModifiedBy>MURAD</cp:lastModifiedBy>
  <cp:revision>3</cp:revision>
  <dcterms:created xsi:type="dcterms:W3CDTF">2015-12-27T15:37:10Z</dcterms:created>
  <dcterms:modified xsi:type="dcterms:W3CDTF">2015-12-27T16:14:16Z</dcterms:modified>
</cp:coreProperties>
</file>