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2" r:id="rId13"/>
    <p:sldId id="310" r:id="rId14"/>
    <p:sldId id="311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608" y="-108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2/9/2012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6353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مبادئ الإحصاء</a:t>
            </a:r>
            <a:endParaRPr lang="en-US" sz="2800" b="1" dirty="0"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أ.د. عبدالله بن عمر النجار</a:t>
            </a:r>
            <a:endParaRPr lang="en-US" sz="26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567158A-4B7F-470D-80DE-922DF4877931}" type="slidenum">
              <a:rPr 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2</a:t>
            </a:fld>
            <a:endParaRPr lang="en-US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796925" y="2315912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ar-SA" sz="3600" b="1" dirty="0" smtClean="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rPr>
              <a:t>ال</a:t>
            </a:r>
            <a:r>
              <a:rPr lang="ar-EG" sz="3600" b="1" dirty="0" smtClean="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rPr>
              <a:t>محاضرة </a:t>
            </a:r>
            <a:r>
              <a:rPr lang="ar-SA" sz="3600" b="1" dirty="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rPr>
              <a:t>التمهيدية</a:t>
            </a:r>
            <a:endParaRPr lang="en-US" sz="3600" b="1" dirty="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14340" name="Title 4"/>
          <p:cNvSpPr txBox="1">
            <a:spLocks/>
          </p:cNvSpPr>
          <p:nvPr/>
        </p:nvSpPr>
        <p:spPr bwMode="auto">
          <a:xfrm>
            <a:off x="1463675" y="4191000"/>
            <a:ext cx="7086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ar-SA" sz="3600" b="1" dirty="0">
                <a:solidFill>
                  <a:srgbClr val="FF0000"/>
                </a:solidFill>
                <a:latin typeface="Calibri" pitchFamily="34" charset="0"/>
              </a:rPr>
              <a:t>تعريف بمقرر </a:t>
            </a:r>
            <a:r>
              <a:rPr lang="ar-SA" sz="3600" b="1" dirty="0" smtClean="0">
                <a:solidFill>
                  <a:srgbClr val="FF0000"/>
                </a:solidFill>
                <a:latin typeface="Calibri" pitchFamily="34" charset="0"/>
              </a:rPr>
              <a:t>مبادئ الإحصاء ومحتوياته</a:t>
            </a:r>
            <a:endParaRPr lang="ar-SA" sz="3600" b="1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46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</a:rPr>
              <a:t>اسم المقرر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ورقمه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363" name="Text Placeholder 5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2209800"/>
          </a:xfrm>
        </p:spPr>
        <p:txBody>
          <a:bodyPr/>
          <a:lstStyle/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0915CC2-7BC6-4753-AEF9-12C859CC2F91}" type="slidenum">
              <a:rPr 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3</a:t>
            </a:fld>
            <a:endParaRPr lang="en-US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4800600" y="1730375"/>
            <a:ext cx="38892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/>
            <a:r>
              <a:rPr lang="ar-SA" sz="3200" b="1" dirty="0">
                <a:solidFill>
                  <a:srgbClr val="FF0000"/>
                </a:solidFill>
              </a:rPr>
              <a:t>اسم المقرر: </a:t>
            </a:r>
            <a:r>
              <a:rPr lang="ar-SA" sz="3200" b="1" dirty="0" smtClean="0"/>
              <a:t>مبادئ الإحصاء</a:t>
            </a:r>
            <a:endParaRPr lang="ar-SA" sz="3200" b="1" dirty="0"/>
          </a:p>
        </p:txBody>
      </p:sp>
      <p:sp>
        <p:nvSpPr>
          <p:cNvPr id="15366" name="TextBox 7"/>
          <p:cNvSpPr txBox="1">
            <a:spLocks noChangeArrowheads="1"/>
          </p:cNvSpPr>
          <p:nvPr/>
        </p:nvSpPr>
        <p:spPr bwMode="auto">
          <a:xfrm>
            <a:off x="4419600" y="2975050"/>
            <a:ext cx="43765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/>
            <a:r>
              <a:rPr lang="ar-SA" sz="3200" b="1" dirty="0">
                <a:solidFill>
                  <a:srgbClr val="FF0000"/>
                </a:solidFill>
              </a:rPr>
              <a:t>رقم ورمز </a:t>
            </a:r>
            <a:r>
              <a:rPr lang="ar-SA" sz="3200" b="1" dirty="0" smtClean="0">
                <a:solidFill>
                  <a:srgbClr val="FF0000"/>
                </a:solidFill>
              </a:rPr>
              <a:t>المقرر: </a:t>
            </a:r>
            <a:r>
              <a:rPr lang="ar-SA" sz="3200" b="1" dirty="0" smtClean="0"/>
              <a:t>0817130</a:t>
            </a:r>
            <a:r>
              <a:rPr lang="ar-SA" sz="3200" b="1" dirty="0" smtClean="0">
                <a:solidFill>
                  <a:srgbClr val="FF0000"/>
                </a:solidFill>
              </a:rPr>
              <a:t> </a:t>
            </a:r>
            <a:endParaRPr lang="ar-SA" sz="3200" b="1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27007" y="4208764"/>
            <a:ext cx="59570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/>
            <a:r>
              <a:rPr lang="ar-SA" sz="3200" b="1" dirty="0" smtClean="0">
                <a:solidFill>
                  <a:srgbClr val="FF0000"/>
                </a:solidFill>
              </a:rPr>
              <a:t>الكلية المستفيدة من هذا المقرر: </a:t>
            </a:r>
            <a:r>
              <a:rPr lang="ar-SA" sz="3200" b="1" dirty="0" smtClean="0"/>
              <a:t>كلية الآداب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387535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هدف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العام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BC0CA3F-4985-4D90-B63D-20C7FF31B31B}" type="slidenum">
              <a:rPr 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4</a:t>
            </a:fld>
            <a:endParaRPr lang="en-US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1066800" y="2286000"/>
            <a:ext cx="80772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ar-SA" sz="3200" b="1" dirty="0"/>
              <a:t>يهدف المقرر إلى إلمام الطالب / الطالبة </a:t>
            </a:r>
            <a:r>
              <a:rPr lang="ar-SA" sz="3200" b="1" dirty="0" smtClean="0"/>
              <a:t>من طلبة كلية الآداب بأساسيات </a:t>
            </a:r>
            <a:r>
              <a:rPr lang="ar-SA" sz="3200" b="1" dirty="0"/>
              <a:t>علم الإحصاء مع التركيز بصفة خاصة على أساسيات الإحصاء الوصفي الخاصة بجمع البيانات وتبويبها وعرضها وتحليلها بما </a:t>
            </a:r>
            <a:r>
              <a:rPr lang="ar-SA" sz="3200" b="1" dirty="0" smtClean="0"/>
              <a:t>يخدم طلبة كلية الآداب.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9406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أهداف المقرر الإجرائية: 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0CA6A58-56CB-46AF-9EF1-C916BB056167}" type="slidenum">
              <a:rPr 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5</a:t>
            </a:fld>
            <a:endParaRPr lang="en-US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838200" y="2133600"/>
            <a:ext cx="80772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ar-SA" sz="2800" b="1" dirty="0"/>
              <a:t>التعريف </a:t>
            </a:r>
            <a:r>
              <a:rPr lang="ar-SA" sz="2800" b="1" dirty="0" smtClean="0"/>
              <a:t>ببعض المفاهيم الإحصائية</a:t>
            </a:r>
            <a:endParaRPr lang="en-US" sz="2800" b="1" dirty="0"/>
          </a:p>
          <a:p>
            <a:pPr algn="just">
              <a:buFont typeface="Arial" pitchFamily="34" charset="0"/>
              <a:buChar char="•"/>
            </a:pPr>
            <a:r>
              <a:rPr lang="ar-SA" sz="2800" b="1" dirty="0"/>
              <a:t>فهم عملية جمع البيانات وترميزها</a:t>
            </a:r>
            <a:endParaRPr lang="en-US" sz="2800" b="1" dirty="0"/>
          </a:p>
          <a:p>
            <a:pPr algn="just">
              <a:buFont typeface="Arial" pitchFamily="34" charset="0"/>
              <a:buChar char="•"/>
            </a:pPr>
            <a:r>
              <a:rPr lang="ar-SA" sz="2800" b="1" dirty="0"/>
              <a:t>التعريف بالعرض الجدولى للبيانات ( تبويب البيانات )</a:t>
            </a:r>
            <a:endParaRPr lang="en-US" sz="2800" b="1" dirty="0"/>
          </a:p>
          <a:p>
            <a:pPr algn="just">
              <a:buFont typeface="Arial" pitchFamily="34" charset="0"/>
              <a:buChar char="•"/>
            </a:pPr>
            <a:r>
              <a:rPr lang="ar-SA" sz="2800" b="1" dirty="0"/>
              <a:t>التعرف على الطريقة المثلى للعرض البياني للبيانات </a:t>
            </a:r>
            <a:endParaRPr lang="en-US" sz="2800" b="1" dirty="0"/>
          </a:p>
          <a:p>
            <a:pPr algn="just">
              <a:buFont typeface="Arial" pitchFamily="34" charset="0"/>
              <a:buChar char="•"/>
            </a:pPr>
            <a:r>
              <a:rPr lang="ar-SA" sz="2800" b="1" dirty="0"/>
              <a:t>التعريف بالمقاييس الإحصائية </a:t>
            </a:r>
            <a:r>
              <a:rPr lang="ar-SA" sz="2800" b="1" dirty="0" smtClean="0"/>
              <a:t>للبيانات غير </a:t>
            </a:r>
            <a:r>
              <a:rPr lang="ar-SA" sz="2800" b="1" dirty="0"/>
              <a:t>المبوبة والبيانات المبوبة ومقاييس </a:t>
            </a:r>
            <a:r>
              <a:rPr lang="ar-SA" sz="2800" b="1" dirty="0" smtClean="0"/>
              <a:t>الالتواء </a:t>
            </a:r>
            <a:r>
              <a:rPr lang="ar-SA" sz="2800" b="1" dirty="0"/>
              <a:t>و</a:t>
            </a:r>
            <a:r>
              <a:rPr lang="ar-EG" sz="2800" b="1" dirty="0"/>
              <a:t>ا</a:t>
            </a:r>
            <a:r>
              <a:rPr lang="ar-SA" sz="2800" b="1" dirty="0"/>
              <a:t>لتفرطح وتحليل </a:t>
            </a:r>
            <a:r>
              <a:rPr lang="ar-SA" sz="2800" b="1" dirty="0" smtClean="0"/>
              <a:t>الارتباط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5806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762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محتويات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المنهج: 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619A2B9-0C32-4BBC-85E0-41974E4AA2DB}" type="slidenum">
              <a:rPr 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6</a:t>
            </a:fld>
            <a:endParaRPr lang="en-US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824746" y="1828800"/>
            <a:ext cx="806342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ar-SA" sz="3000" b="1" dirty="0" smtClean="0"/>
              <a:t>مفاهيم إحصائية أساسية</a:t>
            </a:r>
            <a:endParaRPr lang="ar-SA" sz="3000" b="1" dirty="0"/>
          </a:p>
          <a:p>
            <a:pPr>
              <a:buFontTx/>
              <a:buChar char="-"/>
            </a:pPr>
            <a:r>
              <a:rPr lang="ar-SA" sz="3000" b="1" dirty="0"/>
              <a:t>جمع البيان</a:t>
            </a:r>
            <a:r>
              <a:rPr lang="ar-EG" sz="3000" b="1" dirty="0"/>
              <a:t>ا</a:t>
            </a:r>
            <a:r>
              <a:rPr lang="ar-SA" sz="3000" b="1" dirty="0"/>
              <a:t>ت وترميزها</a:t>
            </a:r>
          </a:p>
          <a:p>
            <a:pPr>
              <a:buFontTx/>
              <a:buChar char="-"/>
            </a:pPr>
            <a:r>
              <a:rPr lang="ar-SA" sz="3000" b="1" dirty="0"/>
              <a:t>العرض الجدولي </a:t>
            </a:r>
            <a:r>
              <a:rPr lang="ar-SA" sz="3000" b="1" dirty="0" smtClean="0"/>
              <a:t>للبيانات</a:t>
            </a:r>
            <a:endParaRPr lang="ar-SA" sz="3000" b="1" dirty="0"/>
          </a:p>
          <a:p>
            <a:pPr>
              <a:buFontTx/>
              <a:buChar char="-"/>
            </a:pPr>
            <a:r>
              <a:rPr lang="ar-SA" sz="3000" b="1" dirty="0"/>
              <a:t>العرض البياني للبيانات</a:t>
            </a:r>
          </a:p>
          <a:p>
            <a:pPr>
              <a:buFontTx/>
              <a:buChar char="-"/>
            </a:pPr>
            <a:r>
              <a:rPr lang="ar-SA" sz="3000" b="1" dirty="0">
                <a:solidFill>
                  <a:srgbClr val="FF0000"/>
                </a:solidFill>
              </a:rPr>
              <a:t>المقاييس الإحصائية للبيانات غير </a:t>
            </a:r>
            <a:r>
              <a:rPr lang="ar-SA" sz="3000" b="1" dirty="0" smtClean="0">
                <a:solidFill>
                  <a:srgbClr val="FF0000"/>
                </a:solidFill>
              </a:rPr>
              <a:t>المبوبة:</a:t>
            </a:r>
          </a:p>
          <a:p>
            <a:pPr lvl="1">
              <a:buFontTx/>
              <a:buChar char="-"/>
            </a:pPr>
            <a:r>
              <a:rPr lang="ar-SA" sz="3000" b="1" dirty="0" smtClean="0"/>
              <a:t>مقاييس النزعة المركزية (المتوسط – الوسيط – المنوال)</a:t>
            </a:r>
          </a:p>
          <a:p>
            <a:pPr lvl="1">
              <a:buFontTx/>
              <a:buChar char="-"/>
            </a:pPr>
            <a:r>
              <a:rPr lang="ar-SA" sz="3000" b="1" dirty="0" smtClean="0"/>
              <a:t>مقاييس التشتت (المدى – الإنحراف عن المتوسط – التباين</a:t>
            </a:r>
          </a:p>
          <a:p>
            <a:pPr lvl="1"/>
            <a:r>
              <a:rPr lang="ar-SA" sz="3000" b="1" dirty="0"/>
              <a:t> </a:t>
            </a:r>
            <a:r>
              <a:rPr lang="ar-SA" sz="3000" b="1" dirty="0" smtClean="0"/>
              <a:t>الإنحراف المعياري)</a:t>
            </a:r>
            <a:endParaRPr lang="ar-SA" sz="3000" b="1" dirty="0"/>
          </a:p>
        </p:txBody>
      </p:sp>
    </p:spTree>
    <p:extLst>
      <p:ext uri="{BB962C8B-B14F-4D97-AF65-F5344CB8AC3E}">
        <p14:creationId xmlns:p14="http://schemas.microsoft.com/office/powerpoint/2010/main" val="414938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878D4D4-F4AC-4219-9847-3A07DA555995}" type="slidenum">
              <a:rPr 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7</a:t>
            </a:fld>
            <a:endParaRPr lang="en-US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459" name="Rectangle 11"/>
          <p:cNvSpPr>
            <a:spLocks noChangeArrowheads="1"/>
          </p:cNvSpPr>
          <p:nvPr/>
        </p:nvSpPr>
        <p:spPr bwMode="auto">
          <a:xfrm>
            <a:off x="982579" y="1752600"/>
            <a:ext cx="82296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ar-SA" sz="3000" b="1" dirty="0">
                <a:solidFill>
                  <a:srgbClr val="FF0000"/>
                </a:solidFill>
              </a:rPr>
              <a:t>المقاييس الإحصائية للبيانات </a:t>
            </a:r>
            <a:r>
              <a:rPr lang="ar-SA" sz="3000" b="1" dirty="0" smtClean="0">
                <a:solidFill>
                  <a:srgbClr val="FF0000"/>
                </a:solidFill>
              </a:rPr>
              <a:t>المبوبة:</a:t>
            </a:r>
          </a:p>
          <a:p>
            <a:pPr lvl="1">
              <a:buFontTx/>
              <a:buChar char="-"/>
            </a:pPr>
            <a:r>
              <a:rPr lang="ar-SA" sz="3000" b="1" dirty="0"/>
              <a:t>مقاييس النزعة المركزية (المتوسط – الوسيط – المنوال)</a:t>
            </a:r>
          </a:p>
          <a:p>
            <a:pPr lvl="1">
              <a:buFontTx/>
              <a:buChar char="-"/>
            </a:pPr>
            <a:r>
              <a:rPr lang="ar-SA" sz="3000" b="1" dirty="0"/>
              <a:t>مقاييس التشتت (المدى – الإنحراف عن المتوسط – التباين</a:t>
            </a:r>
          </a:p>
          <a:p>
            <a:pPr lvl="1"/>
            <a:r>
              <a:rPr lang="ar-SA" sz="3000" b="1" dirty="0"/>
              <a:t> الإنحراف المعياري</a:t>
            </a:r>
            <a:r>
              <a:rPr lang="ar-SA" sz="3000" b="1" dirty="0" smtClean="0"/>
              <a:t>).</a:t>
            </a:r>
            <a:endParaRPr lang="ar-SA" sz="3000" b="1" dirty="0"/>
          </a:p>
          <a:p>
            <a:pPr>
              <a:buFontTx/>
              <a:buChar char="-"/>
            </a:pPr>
            <a:r>
              <a:rPr lang="ar-SA" sz="3000" b="1" dirty="0" smtClean="0"/>
              <a:t>مقاييس الالتواء </a:t>
            </a:r>
            <a:r>
              <a:rPr lang="ar-SA" sz="3000" b="1" dirty="0"/>
              <a:t>والتفرطح</a:t>
            </a:r>
          </a:p>
          <a:p>
            <a:pPr>
              <a:buFontTx/>
              <a:buChar char="-"/>
            </a:pPr>
            <a:r>
              <a:rPr lang="ar-SA" sz="3000" b="1" dirty="0" smtClean="0">
                <a:solidFill>
                  <a:srgbClr val="FF0000"/>
                </a:solidFill>
              </a:rPr>
              <a:t>تحليل </a:t>
            </a:r>
            <a:r>
              <a:rPr lang="ar-SA" sz="3000" b="1" dirty="0">
                <a:solidFill>
                  <a:srgbClr val="FF0000"/>
                </a:solidFill>
              </a:rPr>
              <a:t>الارتباط </a:t>
            </a:r>
            <a:r>
              <a:rPr lang="ar-SA" sz="3000" b="1" dirty="0" smtClean="0">
                <a:solidFill>
                  <a:srgbClr val="FF0000"/>
                </a:solidFill>
              </a:rPr>
              <a:t>:</a:t>
            </a:r>
          </a:p>
          <a:p>
            <a:pPr lvl="1">
              <a:buFontTx/>
              <a:buChar char="-"/>
            </a:pPr>
            <a:r>
              <a:rPr lang="ar-SA" sz="3000" b="1" dirty="0" smtClean="0"/>
              <a:t>معامل ارتباط بيرسون</a:t>
            </a:r>
          </a:p>
          <a:p>
            <a:pPr lvl="1">
              <a:buFontTx/>
              <a:buChar char="-"/>
            </a:pPr>
            <a:r>
              <a:rPr lang="ar-SA" sz="3000" b="1" dirty="0" smtClean="0"/>
              <a:t>معامل ارتباط سبيرمان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idx="4294967295"/>
          </p:nvPr>
        </p:nvSpPr>
        <p:spPr>
          <a:xfrm>
            <a:off x="304800" y="762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محتويات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المنهج: 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16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الكتاب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265BBAD-F3BE-49FF-A57C-42465E747288}" type="slidenum">
              <a:rPr 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8</a:t>
            </a:fld>
            <a:endParaRPr lang="en-US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762000" y="1753437"/>
            <a:ext cx="8305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ar-SA" sz="2800" b="1" dirty="0">
                <a:solidFill>
                  <a:srgbClr val="0070C0"/>
                </a:solidFill>
              </a:rPr>
              <a:t>مبادئ الإحصاء للعلوم الإنسانية مع تطبيقات حاسوبية، الطبعة الأولى 2010م</a:t>
            </a:r>
            <a:endParaRPr lang="en-US" sz="2800" b="1" dirty="0">
              <a:solidFill>
                <a:srgbClr val="0070C0"/>
              </a:solidFill>
            </a:endParaRPr>
          </a:p>
          <a:p>
            <a:pPr algn="just"/>
            <a:r>
              <a:rPr lang="ar-SA" sz="2800" b="1" dirty="0"/>
              <a:t>أ.د.عبدالله النجار   -  د.أسامة حنفي</a:t>
            </a:r>
            <a:endParaRPr lang="en-US" sz="2800" b="1" dirty="0"/>
          </a:p>
        </p:txBody>
      </p:sp>
      <p:sp>
        <p:nvSpPr>
          <p:cNvPr id="20485" name="TextBox 6"/>
          <p:cNvSpPr txBox="1">
            <a:spLocks noChangeArrowheads="1"/>
          </p:cNvSpPr>
          <p:nvPr/>
        </p:nvSpPr>
        <p:spPr bwMode="auto">
          <a:xfrm>
            <a:off x="1828800" y="3160713"/>
            <a:ext cx="6656388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3200" b="1">
                <a:solidFill>
                  <a:srgbClr val="FF0000"/>
                </a:solidFill>
              </a:rPr>
              <a:t>الكتاب متوفر لدى:</a:t>
            </a:r>
          </a:p>
          <a:p>
            <a:pPr algn="just" eaLnBrk="1" hangingPunct="1"/>
            <a:r>
              <a:rPr lang="ar-SA" sz="3200" b="1"/>
              <a:t>- مكتبة جرير بجميع فروعها في أنحاء المملكة</a:t>
            </a:r>
          </a:p>
          <a:p>
            <a:pPr algn="just" eaLnBrk="1" hangingPunct="1"/>
            <a:r>
              <a:rPr lang="ar-SA" sz="3200" b="1"/>
              <a:t>- مكتبة العبيكان بجميع فروعها في أنحاء المملكة</a:t>
            </a:r>
          </a:p>
          <a:p>
            <a:pPr algn="just" eaLnBrk="1" hangingPunct="1">
              <a:buFontTx/>
              <a:buChar char="-"/>
            </a:pPr>
            <a:r>
              <a:rPr lang="ar-SA" sz="3200" b="1"/>
              <a:t> مكتبة الضامر في الأحساء</a:t>
            </a:r>
          </a:p>
          <a:p>
            <a:pPr algn="just" eaLnBrk="1" hangingPunct="1">
              <a:buFontTx/>
              <a:buChar char="-"/>
            </a:pPr>
            <a:r>
              <a:rPr lang="ar-SA" sz="3200" b="1"/>
              <a:t> مكتبة الأبرار في الأحساء</a:t>
            </a:r>
          </a:p>
        </p:txBody>
      </p:sp>
    </p:spTree>
    <p:extLst>
      <p:ext uri="{BB962C8B-B14F-4D97-AF65-F5344CB8AC3E}">
        <p14:creationId xmlns:p14="http://schemas.microsoft.com/office/powerpoint/2010/main" val="243789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المراجع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الإضافية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  <a:endParaRPr lang="ar-SA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E8916BB-FEC2-4AE8-8F52-F29D719BC3BC}" type="slidenum">
              <a:rPr lang="ar-SA" smtClean="0">
                <a:solidFill>
                  <a:schemeClr val="bg1"/>
                </a:solidFill>
                <a:latin typeface="Calibri" pitchFamily="34" charset="0"/>
              </a:rPr>
              <a:pPr eaLnBrk="1" hangingPunct="1"/>
              <a:t>9</a:t>
            </a:fld>
            <a:endParaRPr lang="en-US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457200" y="1600200"/>
            <a:ext cx="87630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400" b="1"/>
              <a:t>عبدالله النجار، استخدام حزمة البرامج الإحصائية </a:t>
            </a:r>
            <a:r>
              <a:rPr lang="en-US" sz="2400" b="1"/>
              <a:t>SPSS</a:t>
            </a:r>
            <a:r>
              <a:rPr lang="ar-SA" sz="2400" b="1"/>
              <a:t> في تحليل البيانات، شبكة البيانات، 2004م</a:t>
            </a:r>
          </a:p>
          <a:p>
            <a:pPr rtl="0"/>
            <a:r>
              <a:rPr lang="ar-SA" sz="2400" b="1"/>
              <a:t>محمد صبحي ابوصالح ، محمد عدنان عوض . مبادئ الإحصاء ، دار الفرقان للنشر والتوزيع ، عمان ، الأردن 1990م .</a:t>
            </a:r>
            <a:endParaRPr lang="en-US" sz="2400" b="1"/>
          </a:p>
          <a:p>
            <a:r>
              <a:rPr lang="ar-SA" sz="2400" b="1"/>
              <a:t>زياد رمضان . مبادئ الإحصاء الوصفي والتطبيقي والحيوي ، دار وائل للنشر ، عمان ، الأردن 1997م .</a:t>
            </a:r>
            <a:endParaRPr lang="en-US" sz="2400" b="1"/>
          </a:p>
          <a:p>
            <a:r>
              <a:rPr lang="ar-SA" sz="2400" b="1"/>
              <a:t>عوض منصور ، علي قوقزة ، عزام صبري . أساسيات علم الإحصاء الوصفي ، دار صفاء للطباعة ، عمان ، الأردن 1999م .</a:t>
            </a:r>
            <a:endParaRPr lang="en-US" sz="2400" b="1"/>
          </a:p>
          <a:p>
            <a:r>
              <a:rPr lang="ar-SA" sz="2400" b="1"/>
              <a:t>فائق شقير ، عليان الشريف ، رياض الحلبي . مقدمة في الإحصاء ، دار المسيرة للنشر والتوزيع ، عمان ، الأردن 2000م .</a:t>
            </a:r>
            <a:endParaRPr lang="en-US" sz="2400" b="1"/>
          </a:p>
          <a:p>
            <a:r>
              <a:rPr lang="ar-SA" sz="2400" b="1"/>
              <a:t>صالح الصغير . مقدمة في الإحصاء الاجتماعي ، جامعة الملك سعود ، الرياض 2002م </a:t>
            </a: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17273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416CD59A-65D0-46BA-8CE8-6F33BF36A80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1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010434"/>
              </p:ext>
            </p:extLst>
          </p:nvPr>
        </p:nvGraphicFramePr>
        <p:xfrm>
          <a:off x="609600" y="2103042"/>
          <a:ext cx="8763000" cy="28043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966284"/>
                <a:gridCol w="1796716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النشاط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 smtClean="0"/>
                        <a:t>الدرجة</a:t>
                      </a:r>
                      <a:endParaRPr lang="ar-SA" sz="28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المشاركة في منتديات الحوار على الأنظمة التعليمية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حضور المحاضرات المسجلة والمحاضرات المباشرة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الواجبات المنزلية والتي يتم الإجابة عليها من خلال الأنظمة التعليمية 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 درجات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الاختبار النهائي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70 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المجموع النهائي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100 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توزيع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الدرجات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6494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CB6C7BAB-7746-41A9-8D93-0CAE87DA3F5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55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762000" y="1907125"/>
            <a:ext cx="8458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3200" b="1" dirty="0">
                <a:solidFill>
                  <a:srgbClr val="0070C0"/>
                </a:solidFill>
              </a:rPr>
              <a:t>الساعات المكتبية</a:t>
            </a:r>
            <a:r>
              <a:rPr lang="ar-SA" sz="3200" b="1" dirty="0" smtClean="0">
                <a:solidFill>
                  <a:srgbClr val="0070C0"/>
                </a:solidFill>
              </a:rPr>
              <a:t>:</a:t>
            </a:r>
            <a:endParaRPr lang="ar-SA" sz="3200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840476"/>
              </p:ext>
            </p:extLst>
          </p:nvPr>
        </p:nvGraphicFramePr>
        <p:xfrm>
          <a:off x="2514600" y="2743200"/>
          <a:ext cx="4572000" cy="182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6000"/>
                <a:gridCol w="2286000"/>
              </a:tblGrid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اليوم</a:t>
                      </a:r>
                      <a:endParaRPr lang="ar-SA" sz="24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الوقت</a:t>
                      </a:r>
                      <a:endParaRPr lang="ar-SA" sz="24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السبت</a:t>
                      </a:r>
                      <a:endParaRPr lang="ar-SA" sz="24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8-9 مساء</a:t>
                      </a:r>
                      <a:endParaRPr lang="ar-SA" sz="24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الأثنين</a:t>
                      </a:r>
                      <a:endParaRPr lang="ar-SA" sz="24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8-9 مساء</a:t>
                      </a:r>
                      <a:endParaRPr lang="ar-SA" sz="24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الأربعاء</a:t>
                      </a:r>
                      <a:endParaRPr lang="ar-SA" sz="24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8-9 مساء</a:t>
                      </a:r>
                      <a:endParaRPr lang="ar-SA" sz="2400" dirty="0"/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5867400" y="152400"/>
            <a:ext cx="3429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sz="42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الساعات المكتبية </a:t>
            </a:r>
            <a:r>
              <a:rPr lang="ar-SA" sz="42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415674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CB6C7BAB-7746-41A9-8D93-0CAE87DA3F5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55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770021" y="1828800"/>
            <a:ext cx="84582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800" dirty="0" smtClean="0">
                <a:solidFill>
                  <a:srgbClr val="0070C0"/>
                </a:solidFill>
              </a:rPr>
              <a:t>رقم </a:t>
            </a:r>
            <a:r>
              <a:rPr lang="ar-SA" sz="2800" dirty="0">
                <a:solidFill>
                  <a:srgbClr val="0070C0"/>
                </a:solidFill>
              </a:rPr>
              <a:t>جوال المقرر:</a:t>
            </a:r>
            <a:endParaRPr lang="en-US" sz="28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0501628343 </a:t>
            </a:r>
            <a:endParaRPr lang="en-US" sz="2800" dirty="0"/>
          </a:p>
          <a:p>
            <a:r>
              <a:rPr lang="ar-SA" sz="2800" dirty="0">
                <a:solidFill>
                  <a:srgbClr val="FF0000"/>
                </a:solidFill>
              </a:rPr>
              <a:t>سيكون الجوال مفتوح في الأوقات المحددة بعالية وسيتم إغلاقة خارج هذه الأوقات، لذا على الجميع التقيد بهذه المواعيد</a:t>
            </a:r>
          </a:p>
          <a:p>
            <a:endParaRPr lang="ar-SA" sz="2800" dirty="0" smtClean="0"/>
          </a:p>
          <a:p>
            <a:endParaRPr lang="ar-SA" sz="2800" dirty="0"/>
          </a:p>
          <a:p>
            <a:r>
              <a:rPr lang="ar-SA" sz="2800" dirty="0">
                <a:solidFill>
                  <a:srgbClr val="0070C0"/>
                </a:solidFill>
              </a:rPr>
              <a:t>البريد الإلكتروني:</a:t>
            </a:r>
            <a:endParaRPr lang="en-US" sz="28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r>
              <a:rPr lang="en-US" sz="2800" dirty="0" err="1"/>
              <a:t>dr.abdullah.alnajjar</a:t>
            </a:r>
            <a:r>
              <a:rPr lang="en-US" sz="2800" dirty="0"/>
              <a:t> @gmail.com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3505200" y="152400"/>
            <a:ext cx="5791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sz="42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جوال </a:t>
            </a:r>
            <a:r>
              <a:rPr lang="ar-SA" sz="42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 والبريد الإلكتروني: </a:t>
            </a:r>
            <a:endParaRPr lang="ar-SA" sz="42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69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3A2FBA40-34D2-496F-AF72-96962547F1A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4579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24580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>
              <a:solidFill>
                <a:srgbClr val="376092"/>
              </a:solidFill>
              <a:latin typeface="Calibri" pitchFamily="34" charset="0"/>
              <a:ea typeface="AL-Mohanad Bold"/>
              <a:cs typeface="AL-Mohanad Bold"/>
            </a:endParaRPr>
          </a:p>
        </p:txBody>
      </p:sp>
      <p:sp>
        <p:nvSpPr>
          <p:cNvPr id="24581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427761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604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605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792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1657</TotalTime>
  <Words>480</Words>
  <Application>Microsoft Office PowerPoint</Application>
  <PresentationFormat>A4 Paper (210x297 mm)</PresentationFormat>
  <Paragraphs>102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: اسم المقرر ورقمه</vt:lpstr>
      <vt:lpstr>: هدف المقرر العام</vt:lpstr>
      <vt:lpstr> أهداف المقرر الإجرائية: </vt:lpstr>
      <vt:lpstr>محتويات المنهج: </vt:lpstr>
      <vt:lpstr>محتويات المنهج: </vt:lpstr>
      <vt:lpstr>الكتاب المقرر :</vt:lpstr>
      <vt:lpstr>المراجع الإضافية:</vt:lpstr>
      <vt:lpstr>توزيع الدرجات : </vt:lpstr>
      <vt:lpstr>الساعات المكتبية : </vt:lpstr>
      <vt:lpstr>جوال المقرر والبريد الإلكتروني: 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ABDULLAH</cp:lastModifiedBy>
  <cp:revision>123</cp:revision>
  <dcterms:created xsi:type="dcterms:W3CDTF">2009-10-14T19:14:34Z</dcterms:created>
  <dcterms:modified xsi:type="dcterms:W3CDTF">2012-02-09T14:08:29Z</dcterms:modified>
</cp:coreProperties>
</file>