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300" r:id="rId2"/>
    <p:sldId id="320" r:id="rId3"/>
    <p:sldId id="267" r:id="rId4"/>
    <p:sldId id="321" r:id="rId5"/>
    <p:sldId id="331" r:id="rId6"/>
    <p:sldId id="332" r:id="rId7"/>
    <p:sldId id="333" r:id="rId8"/>
    <p:sldId id="334" r:id="rId9"/>
    <p:sldId id="335" r:id="rId10"/>
    <p:sldId id="336" r:id="rId11"/>
    <p:sldId id="330" r:id="rId12"/>
    <p:sldId id="323" r:id="rId13"/>
    <p:sldId id="324" r:id="rId14"/>
    <p:sldId id="325" r:id="rId15"/>
    <p:sldId id="326" r:id="rId16"/>
    <p:sldId id="327" r:id="rId17"/>
    <p:sldId id="328" r:id="rId18"/>
    <p:sldId id="329" r:id="rId19"/>
    <p:sldId id="301" r:id="rId2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481" autoAdjust="0"/>
    <p:restoredTop sz="94664" autoAdjust="0"/>
  </p:normalViewPr>
  <p:slideViewPr>
    <p:cSldViewPr>
      <p:cViewPr>
        <p:scale>
          <a:sx n="50" d="100"/>
          <a:sy n="50" d="100"/>
        </p:scale>
        <p:origin x="-1620" y="-594"/>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10/19/2011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p:txBody>
          <a:bodyPr/>
          <a:lstStyle/>
          <a:p>
            <a:r>
              <a:rPr lang="ar-SA" dirty="0" smtClean="0">
                <a:solidFill>
                  <a:schemeClr val="tx1"/>
                </a:solidFill>
              </a:rPr>
              <a:t> أسم المقرر: </a:t>
            </a:r>
            <a:r>
              <a:rPr lang="ar-SA" dirty="0" smtClean="0"/>
              <a:t>مبادئ علم الاجتماع </a:t>
            </a:r>
            <a:endParaRPr lang="ar-SA" dirty="0" smtClean="0">
              <a:solidFill>
                <a:schemeClr val="tx1"/>
              </a:solidFill>
            </a:endParaRPr>
          </a:p>
          <a:p>
            <a:r>
              <a:rPr lang="ar-SA" dirty="0" smtClean="0">
                <a:solidFill>
                  <a:schemeClr val="tx1"/>
                </a:solidFill>
              </a:rPr>
              <a:t>د. صابر أحمد عبد الباقي</a:t>
            </a:r>
            <a:endParaRPr lang="ar-SA"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SA" spc="-150" dirty="0" smtClean="0">
                <a:solidFill>
                  <a:srgbClr val="376092"/>
                </a:solidFill>
                <a:latin typeface="ae_AlMateen" pitchFamily="2" charset="-78"/>
                <a:cs typeface="ae_AlMateen" pitchFamily="2" charset="-78"/>
              </a:rPr>
              <a:t>المحاضرة الثانية</a:t>
            </a:r>
            <a:endParaRPr lang="ar-SA" b="1" dirty="0"/>
          </a:p>
        </p:txBody>
      </p:sp>
      <p:sp>
        <p:nvSpPr>
          <p:cNvPr id="3" name="عنوان فرعي 2"/>
          <p:cNvSpPr>
            <a:spLocks noGrp="1"/>
          </p:cNvSpPr>
          <p:nvPr>
            <p:ph type="subTitle" idx="1"/>
          </p:nvPr>
        </p:nvSpPr>
        <p:spPr/>
        <p:txBody>
          <a:bodyPr/>
          <a:lstStyle/>
          <a:p>
            <a:r>
              <a:rPr lang="ar-SA" b="1" dirty="0" smtClean="0"/>
              <a:t>ميادين علم الاجتماع</a:t>
            </a:r>
            <a:endParaRPr lang="ar-SA"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النقاط الأساسية:</a:t>
            </a:r>
            <a:endParaRPr lang="en-US" dirty="0">
              <a:solidFill>
                <a:srgbClr val="C00000"/>
              </a:solidFill>
            </a:endParaRPr>
          </a:p>
        </p:txBody>
      </p:sp>
      <p:sp>
        <p:nvSpPr>
          <p:cNvPr id="7171" name="Text Placeholder 5"/>
          <p:cNvSpPr>
            <a:spLocks noGrp="1"/>
          </p:cNvSpPr>
          <p:nvPr>
            <p:ph idx="1"/>
          </p:nvPr>
        </p:nvSpPr>
        <p:spPr>
          <a:xfrm>
            <a:off x="495300" y="1600201"/>
            <a:ext cx="8915400" cy="3429000"/>
          </a:xfrm>
        </p:spPr>
        <p:txBody>
          <a:bodyPr/>
          <a:lstStyle/>
          <a:p>
            <a:r>
              <a:rPr lang="ar-SA" sz="4000" dirty="0" smtClean="0"/>
              <a:t>- علم الاجتماع النظري وعلم الاجتماع التطبيقي.</a:t>
            </a:r>
          </a:p>
          <a:p>
            <a:r>
              <a:rPr lang="ar-SA" sz="4000" dirty="0" smtClean="0"/>
              <a:t>- ميادين علم الاجتماع.</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علم الاجتماع النظري وعلم الاجتماع التطبيقي:</a:t>
            </a:r>
            <a:endParaRPr lang="ar-SA" dirty="0"/>
          </a:p>
        </p:txBody>
      </p:sp>
      <p:sp>
        <p:nvSpPr>
          <p:cNvPr id="3" name="عنصر نائب للمحتوى 2"/>
          <p:cNvSpPr>
            <a:spLocks noGrp="1"/>
          </p:cNvSpPr>
          <p:nvPr>
            <p:ph idx="1"/>
          </p:nvPr>
        </p:nvSpPr>
        <p:spPr/>
        <p:txBody>
          <a:bodyPr/>
          <a:lstStyle/>
          <a:p>
            <a:r>
              <a:rPr lang="ar-SA" dirty="0" smtClean="0"/>
              <a:t>يتفق علماء الاجتماع على أن علم الاجتماع يؤدي إلى المعرفة والفهم السليم للسلوك الإنساني. إلا أنهم يختلفون حول ما إذا كان هذا العلم يسعى إلى اكتشاف الحقائق الاجتماعية من أجل استخدامها في الحياة العملية وتكوين مجتمع أفضل. إذ يرى بعض العلماء أن علم الاجتماع علم نظري. ويرى البعض الآخر أنه علم تطبيقي. بينما </a:t>
            </a:r>
            <a:r>
              <a:rPr lang="ar-SA" dirty="0" smtClean="0"/>
              <a:t>نجد آخرون يرون أنه علم نظري وتطبيقي في آن واحد، بل إنهم لا يرون أن هناك أية حدود فاصلة بين علم الاجتماع النظري وعلم الاجتماع التطبيقي.</a:t>
            </a:r>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ومن العلماء الذين ذهبوا إلى أن علم الاجتماع علم نظري بحت: </a:t>
            </a:r>
            <a:r>
              <a:rPr lang="ar-SA" dirty="0" err="1" smtClean="0"/>
              <a:t>بيرستد</a:t>
            </a:r>
            <a:r>
              <a:rPr lang="ar-SA" dirty="0" smtClean="0"/>
              <a:t> وماكس فيبر </a:t>
            </a:r>
            <a:r>
              <a:rPr lang="ar-SA" dirty="0" err="1" smtClean="0"/>
              <a:t>وبيري</a:t>
            </a:r>
            <a:r>
              <a:rPr lang="ar-SA" dirty="0" smtClean="0"/>
              <a:t>.</a:t>
            </a:r>
          </a:p>
          <a:p>
            <a:r>
              <a:rPr lang="ar-SA" dirty="0" smtClean="0"/>
              <a:t>ويذهب هؤلاء إلى أن الغاية الأولى لهذا العلم هي دراسة الظواهر أو النظم الاجتماعية دراسة تحليلية وضعية، لاكتشاف القوانين التي تخضع لها. أي أن علم الاجتماع علم نظري يقوم بدراسة الظواهر والنظم الاجتماعية بهدف المعرفة فحسب. أما التطبيق فمن اختصاص علوم أخرى يطلق عليها العلوم الاجتماعية التطبيقية.</a:t>
            </a:r>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r>
              <a:rPr lang="ar-SA" dirty="0" smtClean="0"/>
              <a:t>وفي الفترة ما بين عامي 1960، 1970م، ظهر بعض العلماء الذين يروا أن علم الاجتماع علم تطبيقي يهتم بوضع حقائق الحياة الاجتماعية في مجال التطبيق العملي. ومنهم </a:t>
            </a:r>
            <a:r>
              <a:rPr lang="ar-SA" dirty="0" err="1" smtClean="0"/>
              <a:t>جولدنر</a:t>
            </a:r>
            <a:r>
              <a:rPr lang="ar-SA" dirty="0" smtClean="0"/>
              <a:t> </a:t>
            </a:r>
            <a:r>
              <a:rPr lang="ar-SA" dirty="0" err="1" smtClean="0"/>
              <a:t>وبيكر</a:t>
            </a:r>
            <a:r>
              <a:rPr lang="ar-SA" dirty="0" smtClean="0"/>
              <a:t> </a:t>
            </a:r>
            <a:r>
              <a:rPr lang="ar-SA" dirty="0" err="1" smtClean="0"/>
              <a:t>وكولفاكس</a:t>
            </a:r>
            <a:r>
              <a:rPr lang="ar-SA" dirty="0" smtClean="0"/>
              <a:t> ولي.</a:t>
            </a:r>
          </a:p>
          <a:p>
            <a:r>
              <a:rPr lang="ar-SA" dirty="0" smtClean="0"/>
              <a:t>وقد ظهر في الولايات المتحدة، كثير من العلماء الذين اهتموا بالإصلاح الاجتماعي. ورأوا أن علم الاجتماع قوة فعالة لتخفيف الآلام البشرية وتوجيه البشر في طريق البحث عن المستقبل الأفضل.</a:t>
            </a: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r>
              <a:rPr lang="ar-SA" dirty="0" smtClean="0"/>
              <a:t>ويهدف علم الاجتماع التطبيقي إلى استخدام المعرفة السوسيولوجية في حل المشكلات الاجتماعية إذ يدرس هذا العلم مدى إمكانية وضع حقائق علم الاجتماع والنظرية الاجتماعية في مجال التطبيق العملي ومحاولة الارتقاء بالنظم والأوضاع القائمة ومحاولة معالجة المعتل منها. ويدخل في إطار هذا العلم الدراسات المتعلقة بالتنظيم والتنسيق والمسح الاجتماعي والرقابة الاجتماعية والتخطيط الاجتماعي والهندسة الاجتماعية وما إلى هذا من الأمور التي ينطوي عليها الإصلاح الاجتماعي.</a:t>
            </a:r>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ويرى فريق ثالث من العلماء أن علم الاجتماع علم نظري وتطبيقي في آن واحد. بالإضافة إلى أنه لا توجد حدود فاصلة بين العلمين. إذ أن علم الاجتماع مطالب بأن يستمر في دراسة الموضوعات التي تسهم في تدعيم بنائه النظري وتمكنه من الفهم الشمولي لقضايا المجتمع على المستوى المقارن، كما أنه مطالب أيضا بأن يدرس موضوعات أو تطبيقات لها أولوية من وجهة نظر المجتمع أو أقسامه المختلفة أو المسئولين عن أنشطته العديدة، مثل التربية والتنشئة الاجتماعية والتنمية الاجتماعية. </a:t>
            </a:r>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وعموما فإن علم الاجتماع لم يعد يقتصر على مجرد كونه علما أكاديميا أو نظريا بحتا، وإنما أصبح يتجه بشكل متزايد لأن يكون علما تطبيقيا، يسعى إلى تطبيق نتائج دراسات علم الاجتماع على الواقع الاجتماعي بهدف حل المشكلات الاجتماعية وتسهيل عمليات الإصلاح الاجتماعي. </a:t>
            </a:r>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ونرى أن هذا الاتجاه الذي يدعو إلى أن يكون علم الاجتماع علما نظريا وتطبيقيا في آن واحد، يمكن أن يثري معرفتنا بحقائق الحياة الاجتماعية. إذ أن المعرفة العلمية كما يذكر نورث </a:t>
            </a:r>
            <a:r>
              <a:rPr lang="ar-SA" dirty="0" err="1" smtClean="0"/>
              <a:t>هوايتهد</a:t>
            </a:r>
            <a:r>
              <a:rPr lang="ar-SA" dirty="0" smtClean="0"/>
              <a:t> تستمد من مصدرين: المصدر النظري والمصدر التطبيقي. ويتمثل المصدر النظري في الرغبة في الفهم واكتساب المعرفة. أما المصدر التطبيقي، فيتمثل في الرغبة في توجيه أفعالنا للحصول على الأهداف التي سبق تحديدها.</a:t>
            </a:r>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ميادين علم الاجتماع:</a:t>
            </a:r>
            <a:endParaRPr lang="ar-SA" dirty="0"/>
          </a:p>
        </p:txBody>
      </p:sp>
      <p:sp>
        <p:nvSpPr>
          <p:cNvPr id="3" name="عنصر نائب للمحتوى 2"/>
          <p:cNvSpPr>
            <a:spLocks noGrp="1"/>
          </p:cNvSpPr>
          <p:nvPr>
            <p:ph idx="1"/>
          </p:nvPr>
        </p:nvSpPr>
        <p:spPr/>
        <p:txBody>
          <a:bodyPr/>
          <a:lstStyle/>
          <a:p>
            <a:r>
              <a:rPr lang="ar-SA" dirty="0" smtClean="0"/>
              <a:t>قسم (سوروكين) علم الاجتماع إلى قسمين: علم الاجتماع العام وعلوم الاجتماع الخاصة. ويرى أن علم الاجتماع العام هو العلم الذي يدرس الخصائص المشتركة بين الظواهر الاجتماعية الثقافية في نواحيها البنائية والدينامية. ومن ثم ينقسم علم الاجتماع العام إلى قسمين: أولهما علم الاجتماع البنائي العام الذي يدرس بناء وتكوين الظواهر الاجتماعية الثقافية. أما القسم الآخر فهو علم الاجتماع الدينامي العام الذي يدرس العمليات الاجتماعية المتكررة مثل التفاعل والتنشئة الاجتماعية والتوافق الاجتماعي.</a:t>
            </a:r>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أما علوم الاجتماع الخاصة فهي تقوم بنفس ما يقوم </a:t>
            </a:r>
            <a:r>
              <a:rPr lang="ar-SA" dirty="0" err="1" smtClean="0"/>
              <a:t>به</a:t>
            </a:r>
            <a:r>
              <a:rPr lang="ar-SA" dirty="0" smtClean="0"/>
              <a:t> علم الاجتماع العام إلا أن كل منها يتناول دراسة مجموعة خاصة من الظواهر الاجتماعية الثقافية التي تم اختيارها لإجراء دراسة مركزة عليها، وذلك مثل دراسات السكان والمجتمع الحضري والأسرة والجريمة وعلم الاجتماع الاقتصادي.</a:t>
            </a:r>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ويرى ميتشل أن هذه الميادين المتخصصة التي ظهرت في علم الاجتماع إنما تتحدث عن نمو المعرفة والمزايا الواضحة التي تترتب على تقسيم العمل العلمي. ومن ثم فقد ظهر في علم الاجتماع كثير من الميادين المتخصصة التي تختلف من حيث قدمها وتاريخ نشأتها. فهناك ميادين لها أصول قديمة مثل علم الاجتماع الأسري وهناك فروع أخرى حديثة كعلم الاجتماع الصناعي.</a:t>
            </a:r>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ونجد أن بعض ميادين الدراسة في علم الاجتماع قد تخصصت في دراسة أنماط معينة من المجتمعات والعلاقات الاجتماعية داخل هذه المجتمعات وذلك مثل الميادين التالية:</a:t>
            </a:r>
          </a:p>
          <a:p>
            <a:r>
              <a:rPr lang="ar-SA" dirty="0" smtClean="0"/>
              <a:t>1- علم الاجتماع البدوي.</a:t>
            </a:r>
          </a:p>
          <a:p>
            <a:r>
              <a:rPr lang="ar-SA" dirty="0" smtClean="0"/>
              <a:t>2- علم الاجتماع الريفي.</a:t>
            </a:r>
          </a:p>
          <a:p>
            <a:r>
              <a:rPr lang="ar-SA" dirty="0" smtClean="0"/>
              <a:t>3- علم الاجتماع الحضري.</a:t>
            </a:r>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كما نجد أن هناك ميادين أخرى تدور حول دراسة بعض أشكال أو أنماط النظم الاجتماعية المختلفة الموجودة في المجتمع مثل الميادين التالية:</a:t>
            </a:r>
          </a:p>
          <a:p>
            <a:r>
              <a:rPr lang="ar-SA" dirty="0" smtClean="0"/>
              <a:t>1- علم الاجتماع التربوي.</a:t>
            </a:r>
          </a:p>
          <a:p>
            <a:r>
              <a:rPr lang="ar-SA" dirty="0" smtClean="0"/>
              <a:t>2- علم الاجتماع الاقتصادي.</a:t>
            </a:r>
          </a:p>
          <a:p>
            <a:r>
              <a:rPr lang="ar-SA" dirty="0" smtClean="0"/>
              <a:t>3- علم الاجتماع السياسي.</a:t>
            </a:r>
          </a:p>
          <a:p>
            <a:r>
              <a:rPr lang="ar-SA" dirty="0" smtClean="0"/>
              <a:t>4- علم الاجتماع الديني.</a:t>
            </a:r>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وقد تزداد درجة التخصص في بعض هذه الميادين ، إلى درجة أننا نجد أن هناك بعض الميادين التي لا تتناول دراسة نظام بأكمله من النظم الاجتماعية الأساسية في المجتمع بل تتناول جانبا أو أكثر من هذا. وعلى سبيل المثال، إلى جانب المتخصصين في علم الاجتماع الاقتصادي نجد أن هناك متخصصين في:</a:t>
            </a:r>
          </a:p>
          <a:p>
            <a:r>
              <a:rPr lang="ar-SA" dirty="0" smtClean="0"/>
              <a:t>1- علم اجتماع التنظيم.</a:t>
            </a:r>
          </a:p>
          <a:p>
            <a:r>
              <a:rPr lang="ar-SA" dirty="0" smtClean="0"/>
              <a:t>2- علم الاجتماع الصناعي.</a:t>
            </a:r>
          </a:p>
          <a:p>
            <a:r>
              <a:rPr lang="ar-SA" dirty="0" smtClean="0"/>
              <a:t>3- علم اجتماع العمل.</a:t>
            </a:r>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وبالإضافة إلى هذه الميادين المتخصصة السابقة، نجد أن علم الاجتماع يتضمن ميادين أخرى متعددة أهمها علم اجتماع الانحراف وعلم الاجتماع الطبي وعلم اجتماع المعرفة وعلم الاجتماع اللغوي وعلم اجتماع الأدب.</a:t>
            </a:r>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ويتضح مما سبق أن علم الاجتماع علم واسع مركب يقوم بدراسة الخصائص العامة لكل أنواع الظواهر الاجتماعية، بالإضافة إلى دراسة العلاقات المتبادلة بين هذه الظواهر. كما يتضح لنا أن علم الاجتماع يتضمن عددا كبيرا من الميادين المتخصصة. وعلى الرغم من التداخل بين هذه الميادين المختلفة، إلا أن لكل من هذه الميادين استقلاله النسبي، كما أن هناك درجة من الاعتماد المتبادل بين هذه الميادين التي ترتبط فيما بينها في إطار النظرية السوسيولوجية.</a:t>
            </a:r>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1775</TotalTime>
  <Words>974</Words>
  <Application>Microsoft Office PowerPoint</Application>
  <PresentationFormat>A4 Paper (210x297 mm)‎</PresentationFormat>
  <Paragraphs>36</Paragraphs>
  <Slides>19</Slides>
  <Notes>0</Notes>
  <HiddenSlides>0</HiddenSlides>
  <MMClips>0</MMClips>
  <ScaleCrop>false</ScaleCrop>
  <HeadingPairs>
    <vt:vector size="4" baseType="variant">
      <vt:variant>
        <vt:lpstr>سمة</vt:lpstr>
      </vt:variant>
      <vt:variant>
        <vt:i4>1</vt:i4>
      </vt:variant>
      <vt:variant>
        <vt:lpstr>عناوين الشرائح</vt:lpstr>
      </vt:variant>
      <vt:variant>
        <vt:i4>19</vt:i4>
      </vt:variant>
    </vt:vector>
  </HeadingPairs>
  <TitlesOfParts>
    <vt:vector size="20" baseType="lpstr">
      <vt:lpstr>Office Theme</vt:lpstr>
      <vt:lpstr>الشريحة 1</vt:lpstr>
      <vt:lpstr>المحاضرة الثانية</vt:lpstr>
      <vt:lpstr>النقاط الأساسية:</vt:lpstr>
      <vt:lpstr>علم الاجتماع النظري وعلم الاجتماع التطبيقي:</vt:lpstr>
      <vt:lpstr>الشريحة 5</vt:lpstr>
      <vt:lpstr>الشريحة 6</vt:lpstr>
      <vt:lpstr>الشريحة 7</vt:lpstr>
      <vt:lpstr>الشريحة 8</vt:lpstr>
      <vt:lpstr>الشريحة 9</vt:lpstr>
      <vt:lpstr>الشريحة 10</vt:lpstr>
      <vt:lpstr>ميادين علم الاجتماع:</vt:lpstr>
      <vt:lpstr>الشريحة 12</vt:lpstr>
      <vt:lpstr>الشريحة 13</vt:lpstr>
      <vt:lpstr>الشريحة 14</vt:lpstr>
      <vt:lpstr>الشريحة 15</vt:lpstr>
      <vt:lpstr>الشريحة 16</vt:lpstr>
      <vt:lpstr>الشريحة 17</vt:lpstr>
      <vt:lpstr>الشريحة 18</vt:lpstr>
      <vt:lpstr>الشريحة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saber</cp:lastModifiedBy>
  <cp:revision>148</cp:revision>
  <dcterms:created xsi:type="dcterms:W3CDTF">2009-10-14T19:14:34Z</dcterms:created>
  <dcterms:modified xsi:type="dcterms:W3CDTF">2011-10-19T03:41:03Z</dcterms:modified>
</cp:coreProperties>
</file>