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320" r:id="rId3"/>
    <p:sldId id="322" r:id="rId4"/>
    <p:sldId id="321" r:id="rId5"/>
    <p:sldId id="336" r:id="rId6"/>
    <p:sldId id="337" r:id="rId7"/>
    <p:sldId id="323" r:id="rId8"/>
    <p:sldId id="324" r:id="rId9"/>
    <p:sldId id="345" r:id="rId10"/>
    <p:sldId id="339" r:id="rId11"/>
    <p:sldId id="344" r:id="rId12"/>
    <p:sldId id="325" r:id="rId13"/>
    <p:sldId id="338" r:id="rId14"/>
    <p:sldId id="340" r:id="rId15"/>
    <p:sldId id="341" r:id="rId16"/>
    <p:sldId id="326" r:id="rId17"/>
    <p:sldId id="327" r:id="rId18"/>
    <p:sldId id="328" r:id="rId19"/>
    <p:sldId id="342" r:id="rId20"/>
    <p:sldId id="329" r:id="rId21"/>
    <p:sldId id="343" r:id="rId22"/>
    <p:sldId id="346" r:id="rId23"/>
    <p:sldId id="301"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6" d="100"/>
          <a:sy n="66" d="100"/>
        </p:scale>
        <p:origin x="-1134" y="-25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مبادئ علم الاجتماع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pc="-150" dirty="0" smtClean="0">
                <a:solidFill>
                  <a:srgbClr val="376092"/>
                </a:solidFill>
                <a:latin typeface="ae_AlMateen" pitchFamily="2" charset="-78"/>
                <a:cs typeface="ae_AlMateen" pitchFamily="2" charset="-78"/>
              </a:rPr>
              <a:t>المحاضرة السابعة</a:t>
            </a:r>
            <a:endParaRPr lang="ar-SA" b="1" dirty="0"/>
          </a:p>
        </p:txBody>
      </p:sp>
      <p:sp>
        <p:nvSpPr>
          <p:cNvPr id="3" name="عنوان فرعي 2"/>
          <p:cNvSpPr>
            <a:spLocks noGrp="1"/>
          </p:cNvSpPr>
          <p:nvPr>
            <p:ph type="subTitle" idx="1"/>
          </p:nvPr>
        </p:nvSpPr>
        <p:spPr/>
        <p:txBody>
          <a:bodyPr/>
          <a:lstStyle/>
          <a:p>
            <a:r>
              <a:rPr lang="ar-SA" b="1" smtClean="0"/>
              <a:t>الجماعات الاجتماعية</a:t>
            </a:r>
            <a:endParaRPr lang="ar-S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sz="4000" dirty="0" smtClean="0">
                <a:cs typeface="Arial" pitchFamily="34" charset="0"/>
              </a:rPr>
              <a:t>أولا- الجماعات.</a:t>
            </a:r>
          </a:p>
          <a:p>
            <a:pPr rtl="1" eaLnBrk="1" hangingPunct="1">
              <a:buFont typeface="Arial" pitchFamily="34" charset="0"/>
              <a:buChar char="•"/>
            </a:pPr>
            <a:r>
              <a:rPr lang="ar-SA" sz="4000" dirty="0" smtClean="0">
                <a:cs typeface="Arial" pitchFamily="34" charset="0"/>
              </a:rPr>
              <a:t>ثانيا- التنظيمات.</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dirty="0" smtClean="0"/>
              <a:t>ينتمي كل فرد إلى مجموعة متنوعة من الجماعات الإنسانية. فالفرد يولد وينمو داخل الأسرة، وخلال سنوات حياته المبكرة يشترك في عضوية عدة جماعات مثل جماعات اللعب والجيرة والمدرسة. بالإضافة إلى انتمائه إلى جماعات أخرى كثيرة مثل جماعات الأصدقاء وجماعات العمل وجماعات الترويح.</a:t>
            </a:r>
          </a:p>
          <a:p>
            <a:r>
              <a:rPr lang="ar-SA" sz="2800" dirty="0" smtClean="0"/>
              <a:t>ويهتم علماء الاجتماع بدراسة أصل ونمو ونشاطات هذه الجماعات الإنسانية المتعددة التي ينتمي إليها الفرد خلال سنوات حياته المتعددة. والجماعة الإنسانية في نظر علماء الاجتماع لها شخصيتها وخصائصها المستقلة، التي تختلف عن شخصية وخصائص أعضائها من الأفراد، كل على حدة.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وعند دراسة الجماعات الإنسانية يهتم علماء الاجتماع بدراسة تنظيم هذه الجماعات أو بنائها، أي أنهم يهتمون بالتعرف على الطرق التي عن طريقها يتم توزيع السلطة والمسئولية على أعضاء هذه الجماعات، ومعرفة الطرق النموذجية التي يتعامل بها الأعضاء مع بعضهم البعض.</a:t>
            </a:r>
          </a:p>
          <a:p>
            <a:r>
              <a:rPr lang="ar-SA" dirty="0" smtClean="0"/>
              <a:t>كما يهتم علماء الاجتماع بالتعرف على وظائف هذه الجماعات الإنسانية. أي أنهم يهتمون بدراسة الاحتياجات التي تشبعها الجماعات الإنسانية بالنسبة لأعضائها كأفراد، ودور هذه الجماعات بالنسبة للمجتمع ككل. </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يهتم علماء الاجتماع بدراسة التغيرات التي تحدث في كل من بناء هذه الجماعات الإنسانية ووظائفها وتأثير هذه التغيرات بالنسبة لأعضائها كأفراد.</a:t>
            </a:r>
          </a:p>
          <a:p>
            <a:r>
              <a:rPr lang="ar-SA" dirty="0" smtClean="0"/>
              <a:t>وفي ضوء اهتمامات علماء الاجتماع سالفة الذكر يعرف (</a:t>
            </a:r>
            <a:r>
              <a:rPr lang="ar-SA" dirty="0" err="1" smtClean="0"/>
              <a:t>فيدريكو</a:t>
            </a:r>
            <a:r>
              <a:rPr lang="ar-SA" dirty="0" smtClean="0"/>
              <a:t>) علم الاجتماع بأنه الدراسة العلمية لبناء ووظيفة الجماعات الإنسانية والتغيرات التي تحدث بها.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أولا- الجماعات:</a:t>
            </a:r>
            <a:endParaRPr lang="ar-SA" dirty="0"/>
          </a:p>
        </p:txBody>
      </p:sp>
      <p:sp>
        <p:nvSpPr>
          <p:cNvPr id="3" name="عنصر نائب للمحتوى 2"/>
          <p:cNvSpPr>
            <a:spLocks noGrp="1"/>
          </p:cNvSpPr>
          <p:nvPr>
            <p:ph idx="1"/>
          </p:nvPr>
        </p:nvSpPr>
        <p:spPr/>
        <p:txBody>
          <a:bodyPr/>
          <a:lstStyle/>
          <a:p>
            <a:r>
              <a:rPr lang="ar-SA" dirty="0" smtClean="0"/>
              <a:t>ظهر مصطلح علم اجتماع الوحدات الصغيرة باعتباره ميدانا جديدا من ميادين الدراسة في علم الاجتماع، يقوم على دراسة الجماعات الصغيرة. وذلك في مقابل علم اجتماع الوحدات الكبرى الذي يشير إلى ميدان الدراسة السوسيولوجية للجماعات الكبيرة.</a:t>
            </a:r>
          </a:p>
          <a:p>
            <a:r>
              <a:rPr lang="ar-SA" dirty="0" smtClean="0"/>
              <a:t>ويعلق علماء الاجتماع أهمية كبيرة على دراسة الجماعات باعتبارها وحدة التحليل الأساسية في علم الاجتماع، كما أن الفرد هو وحدة التحليل الأساسية في علم النفس.</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مفهوم الجماعة:</a:t>
            </a:r>
          </a:p>
          <a:p>
            <a:r>
              <a:rPr lang="ar-SA" dirty="0" smtClean="0"/>
              <a:t>يرى (</a:t>
            </a:r>
            <a:r>
              <a:rPr lang="ar-SA" b="1" dirty="0" err="1" smtClean="0"/>
              <a:t>زاندن</a:t>
            </a:r>
            <a:r>
              <a:rPr lang="ar-SA" dirty="0" smtClean="0"/>
              <a:t>) أن الجماعة هي جمع من الناس الذين يتميزون بصفات أو خصائص عامة مشتركة. </a:t>
            </a:r>
            <a:endParaRPr lang="ar-SA" dirty="0" smtClean="0"/>
          </a:p>
          <a:p>
            <a:r>
              <a:rPr lang="ar-SA" dirty="0" smtClean="0"/>
              <a:t>بينما </a:t>
            </a:r>
            <a:r>
              <a:rPr lang="ar-SA" dirty="0" smtClean="0"/>
              <a:t>يذهب (</a:t>
            </a:r>
            <a:r>
              <a:rPr lang="ar-SA" b="1" dirty="0" err="1" smtClean="0"/>
              <a:t>فيدريكو</a:t>
            </a:r>
            <a:r>
              <a:rPr lang="ar-SA" dirty="0" smtClean="0"/>
              <a:t>) إلى أن الجماعة هي فردين أو أكثر يتفاعلون بطريقة منظمة ويتشابهون مع بعضهم البعض. </a:t>
            </a:r>
            <a:endParaRPr lang="ar-SA" dirty="0" smtClean="0"/>
          </a:p>
          <a:p>
            <a:r>
              <a:rPr lang="ar-SA" dirty="0" smtClean="0"/>
              <a:t>ويعرف </a:t>
            </a:r>
            <a:r>
              <a:rPr lang="ar-SA" dirty="0" smtClean="0"/>
              <a:t>(</a:t>
            </a:r>
            <a:r>
              <a:rPr lang="ar-SA" b="1" dirty="0" err="1" smtClean="0"/>
              <a:t>تيرنر</a:t>
            </a:r>
            <a:r>
              <a:rPr lang="ar-SA" dirty="0" smtClean="0"/>
              <a:t>) </a:t>
            </a:r>
            <a:r>
              <a:rPr lang="ar-SA" dirty="0" smtClean="0"/>
              <a:t>الجماعة بأنها وحدة اجتماعية صغيرة نسبيا، تتكون من مجموعة قليلة من </a:t>
            </a:r>
            <a:r>
              <a:rPr lang="ar-SA" dirty="0" err="1" smtClean="0"/>
              <a:t>المكانات</a:t>
            </a:r>
            <a:r>
              <a:rPr lang="ar-SA" dirty="0" smtClean="0"/>
              <a:t> ومعايير واضحة تمكن الأفراد من القيام بأدوارهم. </a:t>
            </a:r>
            <a:endParaRPr lang="ar-S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كما تعرف (</a:t>
            </a:r>
            <a:r>
              <a:rPr lang="ar-SA" b="1" dirty="0" smtClean="0"/>
              <a:t>لان</a:t>
            </a:r>
            <a:r>
              <a:rPr lang="ar-SA" dirty="0" smtClean="0"/>
              <a:t> </a:t>
            </a:r>
            <a:r>
              <a:rPr lang="ar-SA" b="1" dirty="0" err="1" smtClean="0"/>
              <a:t>روبرتسون</a:t>
            </a:r>
            <a:r>
              <a:rPr lang="ar-SA" dirty="0" smtClean="0"/>
              <a:t>) الجماعة بأنها جمع من الناس يتفاعلون مع بعضهم البعض بطريقة منظمة على أساس وجود توقعات مشتركة لكل منهم حول سلوك كل من الأفراد الآخرين. </a:t>
            </a:r>
            <a:endParaRPr lang="ar-SA" dirty="0" smtClean="0"/>
          </a:p>
          <a:p>
            <a:r>
              <a:rPr lang="ar-SA" dirty="0" smtClean="0"/>
              <a:t>ويرى </a:t>
            </a:r>
            <a:r>
              <a:rPr lang="ar-SA" dirty="0" smtClean="0"/>
              <a:t>(</a:t>
            </a:r>
            <a:r>
              <a:rPr lang="ar-SA" b="1" dirty="0" smtClean="0"/>
              <a:t>فيليبس</a:t>
            </a:r>
            <a:r>
              <a:rPr lang="ar-SA" dirty="0" smtClean="0"/>
              <a:t>) أن الجماعة مجموعة من الأفراد يدركون أنهم يشكلون جماعة وينظر إليهم الآخرون على أنهم كذلك</a:t>
            </a:r>
            <a:r>
              <a:rPr lang="ar-SA" dirty="0" smtClean="0"/>
              <a:t>.</a:t>
            </a:r>
          </a:p>
          <a:p>
            <a:r>
              <a:rPr lang="ar-SA" dirty="0" smtClean="0"/>
              <a:t>ويذهب (</a:t>
            </a:r>
            <a:r>
              <a:rPr lang="ar-SA" b="1" dirty="0" err="1" smtClean="0"/>
              <a:t>جنزبرج</a:t>
            </a:r>
            <a:r>
              <a:rPr lang="ar-SA" dirty="0" smtClean="0"/>
              <a:t>) إلى أن الجماعة مجموعة من الناس لهم بناء معين ويوجد بينهم اتصال وارتباط منظم. </a:t>
            </a:r>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وينظر </a:t>
            </a:r>
            <a:r>
              <a:rPr lang="ar-SA" dirty="0" smtClean="0"/>
              <a:t>(</a:t>
            </a:r>
            <a:r>
              <a:rPr lang="ar-SA" b="1" dirty="0" err="1" smtClean="0"/>
              <a:t>هومانز</a:t>
            </a:r>
            <a:r>
              <a:rPr lang="ar-SA" dirty="0" smtClean="0"/>
              <a:t>) إلى الجماعة الإنسانية على أنها مجموعة من الأفراد الذين يتصلون </a:t>
            </a:r>
            <a:r>
              <a:rPr lang="ar-SA" dirty="0" err="1" smtClean="0"/>
              <a:t>ببعضهم</a:t>
            </a:r>
            <a:r>
              <a:rPr lang="ar-SA" dirty="0" smtClean="0"/>
              <a:t> البعض خلال فترة كافية من الزمن تكفي لكي يتمكن كل منهم من الاتصال بالآخرين. وذلك على أن يتم الاتصال بين الأفراد بشكل مباشر عن طريق علاقة الوجه بالوجه. </a:t>
            </a:r>
            <a:endParaRPr lang="ar-SA" dirty="0" smtClean="0"/>
          </a:p>
          <a:p>
            <a:r>
              <a:rPr lang="ar-SA" dirty="0" smtClean="0"/>
              <a:t>أما </a:t>
            </a:r>
            <a:r>
              <a:rPr lang="ar-SA" dirty="0" smtClean="0"/>
              <a:t>(</a:t>
            </a:r>
            <a:r>
              <a:rPr lang="ar-SA" b="1" dirty="0" smtClean="0"/>
              <a:t>ستيوارت</a:t>
            </a:r>
            <a:r>
              <a:rPr lang="ar-SA" dirty="0" smtClean="0"/>
              <a:t>) فيعرف الجماعة بأنها جمع من شخصين أو أكثر يرتبطون معا عن طريق التفاعل والتركز حول مجموعة من المصالح المشتركة.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ويتضح من هذه التعريفات أن هناك اختلافات بين العلماء حول حجم الجماعة وكذلك الأسس التي تقوم عليها. فبالنسبة لحجم الجماعة نجد البعض يجعل نطاق الجماعة يتسع بحيث يشمل أي جمع من الناس يتميزون بصفات أو خصائص مشتركة. ومنهم من يقصر الجماعة على مجموعة صغيرة من الأفراد يقوم بينهم اتصال مباشر يعتمد على علاقات الوجه بالوجه. أما بالنسبة للأسس التي تقوم عليها الجماعة فقد تكون الصفات أو الخصائص العامة المشتركة بين الأعضاء، أو التفاعل والاتصال بينهم، أو اشتراك أعضاء الجماعة في مجموعة من المصالح المشتركة.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أنماط الجماعات:</a:t>
            </a:r>
          </a:p>
          <a:p>
            <a:r>
              <a:rPr lang="ar-SA" sz="2800" dirty="0" smtClean="0"/>
              <a:t>لتصنيف الجماعات إلى أنماط مختلفة وضع (</a:t>
            </a:r>
            <a:r>
              <a:rPr lang="ar-SA" sz="2800" b="1" dirty="0" err="1" smtClean="0"/>
              <a:t>زاندن</a:t>
            </a:r>
            <a:r>
              <a:rPr lang="ar-SA" sz="2800" dirty="0" smtClean="0"/>
              <a:t>) مقياسا يتكون من ثلاثة </a:t>
            </a:r>
            <a:r>
              <a:rPr lang="ar-SA" sz="2800" dirty="0" err="1" smtClean="0"/>
              <a:t>محكات</a:t>
            </a:r>
            <a:r>
              <a:rPr lang="ar-SA" sz="2800" dirty="0" smtClean="0"/>
              <a:t> هي: الوعي أو الشعور بالنوع، والعلاقات الاجتماعية بين الأفراد، والتركز على هدف معين. وبناء عليه ميز (</a:t>
            </a:r>
            <a:r>
              <a:rPr lang="ar-SA" sz="2800" b="1" dirty="0" err="1" smtClean="0"/>
              <a:t>زاندن</a:t>
            </a:r>
            <a:r>
              <a:rPr lang="ar-SA" sz="2800" dirty="0" smtClean="0"/>
              <a:t>) بين أربعة أنماط من الجماعات هي:</a:t>
            </a:r>
          </a:p>
          <a:p>
            <a:r>
              <a:rPr lang="ar-SA" sz="2800" b="1" dirty="0" smtClean="0"/>
              <a:t>1-</a:t>
            </a:r>
            <a:r>
              <a:rPr lang="ar-SA" sz="2800" dirty="0" smtClean="0"/>
              <a:t> </a:t>
            </a:r>
            <a:r>
              <a:rPr lang="ar-SA" sz="2800" b="1" dirty="0" smtClean="0"/>
              <a:t>الفئات</a:t>
            </a:r>
            <a:r>
              <a:rPr lang="ar-SA" sz="2800" dirty="0" smtClean="0"/>
              <a:t> </a:t>
            </a:r>
            <a:r>
              <a:rPr lang="ar-SA" sz="2800" b="1" dirty="0" smtClean="0"/>
              <a:t>الإحصائية</a:t>
            </a:r>
            <a:r>
              <a:rPr lang="ar-SA" sz="2800" dirty="0" smtClean="0"/>
              <a:t>: جماعات تتكون عن طريق علماء الاجتماع والإحصائيين وعلماء السكان، وأعضاؤها لا يتميزون بالوعي أو الشعور بالنوع، بالإضافة إلى عدم وجود تنظيم رسمي يضم هؤلاء الأعضاء. ومن أمثلتها فئات القوى العاملة، وفئات السن.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b="1" dirty="0" smtClean="0"/>
              <a:t>2-</a:t>
            </a:r>
            <a:r>
              <a:rPr lang="ar-SA" sz="2800" dirty="0" smtClean="0"/>
              <a:t> </a:t>
            </a:r>
            <a:r>
              <a:rPr lang="ar-SA" sz="2800" b="1" dirty="0" smtClean="0"/>
              <a:t>الفئات</a:t>
            </a:r>
            <a:r>
              <a:rPr lang="ar-SA" sz="2800" dirty="0" smtClean="0"/>
              <a:t> </a:t>
            </a:r>
            <a:r>
              <a:rPr lang="ar-SA" sz="2800" b="1" dirty="0" smtClean="0"/>
              <a:t>الاجتماعية</a:t>
            </a:r>
            <a:r>
              <a:rPr lang="ar-SA" sz="2800" dirty="0" smtClean="0"/>
              <a:t>: جماعات تتميز بوعي أعضائها أو شعورهم بالنوع، ولكنها لا تتميز بوجود تفاعل اجتماعي بين أعضائها، بالإضافة إلى عدم انتمائهم إلى أي تنظيم رسمي. ومن أمثلتها فئات الرجال والنساء والزنوج.</a:t>
            </a:r>
          </a:p>
          <a:p>
            <a:r>
              <a:rPr lang="ar-SA" sz="2800" b="1" dirty="0" smtClean="0"/>
              <a:t>3-</a:t>
            </a:r>
            <a:r>
              <a:rPr lang="ar-SA" sz="2800" dirty="0" smtClean="0"/>
              <a:t> </a:t>
            </a:r>
            <a:r>
              <a:rPr lang="ar-SA" sz="2800" b="1" dirty="0" smtClean="0"/>
              <a:t>الجماعات</a:t>
            </a:r>
            <a:r>
              <a:rPr lang="ar-SA" sz="2800" dirty="0" smtClean="0"/>
              <a:t> </a:t>
            </a:r>
            <a:r>
              <a:rPr lang="ar-SA" sz="2800" b="1" dirty="0" smtClean="0"/>
              <a:t>الاجتماعية</a:t>
            </a:r>
            <a:r>
              <a:rPr lang="ar-SA" sz="2800" dirty="0" smtClean="0"/>
              <a:t>: جماعات يتميز أعضاؤها بالوعي أو الشعور بالنوع مع وجود تفاعل اجتماعي بين هؤلاء الأعضاء، إلا أن هؤلاء الأعضاء ينقصهم الانتماء إلى تنظيم رسمي. ومن أمثلتها جماعة الأصدقاء والأقارب والجيران.</a:t>
            </a:r>
          </a:p>
          <a:p>
            <a:r>
              <a:rPr lang="ar-SA" sz="2800" b="1" dirty="0" smtClean="0"/>
              <a:t>4-</a:t>
            </a:r>
            <a:r>
              <a:rPr lang="ar-SA" sz="2800" dirty="0" smtClean="0"/>
              <a:t> </a:t>
            </a:r>
            <a:r>
              <a:rPr lang="ar-SA" sz="2800" b="1" dirty="0" smtClean="0"/>
              <a:t>التنظيمات</a:t>
            </a:r>
            <a:r>
              <a:rPr lang="ar-SA" sz="2800" dirty="0" smtClean="0"/>
              <a:t> </a:t>
            </a:r>
            <a:r>
              <a:rPr lang="ar-SA" sz="2800" b="1" dirty="0" smtClean="0"/>
              <a:t>الرسمية</a:t>
            </a:r>
            <a:r>
              <a:rPr lang="ar-SA" sz="2800" dirty="0" smtClean="0"/>
              <a:t>: جماعات يتميز أعضاؤها بالوعي أو الشعور بالنوع، ويتفاعلون مع بعضهم البعض، بالإضافة إلى تركز الأعضاء حول هدف معين. ومن أمثلتها الجامعات والمصانع والمستشفيات. </a:t>
            </a:r>
            <a:endParaRPr lang="ar-SA"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ويمكن تصنيف الجماعات الاجتماعية إلى عدة أنماط من الجماعات الفرعية على النحو التالي:</a:t>
            </a:r>
          </a:p>
          <a:p>
            <a:r>
              <a:rPr lang="ar-SA" sz="2800" b="1" dirty="0" smtClean="0"/>
              <a:t>1-</a:t>
            </a:r>
            <a:r>
              <a:rPr lang="ar-SA" sz="2800" dirty="0" smtClean="0"/>
              <a:t> </a:t>
            </a:r>
            <a:r>
              <a:rPr lang="ar-SA" sz="2800" b="1" dirty="0" smtClean="0"/>
              <a:t>الجماعات</a:t>
            </a:r>
            <a:r>
              <a:rPr lang="ar-SA" sz="2800" dirty="0" smtClean="0"/>
              <a:t> </a:t>
            </a:r>
            <a:r>
              <a:rPr lang="ar-SA" sz="2800" b="1" dirty="0" smtClean="0"/>
              <a:t>الأولية</a:t>
            </a:r>
            <a:r>
              <a:rPr lang="ar-SA" sz="2800" dirty="0" smtClean="0"/>
              <a:t>: جماعات تقوم على علاقات الوجه للوجه المباشرة بين أعضائها كما تقوم على أساس علاقة التعاون الواضح وحرية التعبير عن الشخصية والعواطف.</a:t>
            </a:r>
          </a:p>
          <a:p>
            <a:r>
              <a:rPr lang="ar-SA" sz="2800" b="1" dirty="0" smtClean="0"/>
              <a:t>2-</a:t>
            </a:r>
            <a:r>
              <a:rPr lang="ar-SA" sz="2800" dirty="0" smtClean="0"/>
              <a:t> </a:t>
            </a:r>
            <a:r>
              <a:rPr lang="ar-SA" sz="2800" b="1" dirty="0" smtClean="0"/>
              <a:t>الجماعات</a:t>
            </a:r>
            <a:r>
              <a:rPr lang="ar-SA" sz="2800" dirty="0" smtClean="0"/>
              <a:t> </a:t>
            </a:r>
            <a:r>
              <a:rPr lang="ar-SA" sz="2800" b="1" dirty="0" smtClean="0"/>
              <a:t>الثانوية</a:t>
            </a:r>
            <a:r>
              <a:rPr lang="ar-SA" sz="2800" dirty="0" smtClean="0"/>
              <a:t>: هي جماعات اجتماعية تتميز بضعف الصلات بين أفرادها وبالتالي ضعف الاستجابة بينهم بالإضافة إلى ضعف الروابط العاطفية بينهم.</a:t>
            </a:r>
          </a:p>
          <a:p>
            <a:r>
              <a:rPr lang="ar-SA" sz="2800" b="1" dirty="0" smtClean="0"/>
              <a:t>3-</a:t>
            </a:r>
            <a:r>
              <a:rPr lang="ar-SA" sz="2800" dirty="0" smtClean="0"/>
              <a:t> </a:t>
            </a:r>
            <a:r>
              <a:rPr lang="ar-SA" sz="2800" b="1" dirty="0" smtClean="0"/>
              <a:t>الجماعات</a:t>
            </a:r>
            <a:r>
              <a:rPr lang="ar-SA" sz="2800" dirty="0" smtClean="0"/>
              <a:t> </a:t>
            </a:r>
            <a:r>
              <a:rPr lang="ar-SA" sz="2800" b="1" dirty="0" smtClean="0"/>
              <a:t>المرجعية</a:t>
            </a:r>
            <a:r>
              <a:rPr lang="ar-SA" sz="2800" dirty="0" smtClean="0"/>
              <a:t>: هي الجماعات التي يرجع إليها الفرد في تقييم سلوكه.</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المهم التفرقة بين الجماعة والجمهرة أو الحشد الذي يتكون من عدد من الناس الذين يجتمعون معا بشكل مؤقت، وكذلك عن الجمع الذي يتكون من أي مجموعة من الأفراد الذين ينظر إليهم معا على أنهم يمثلون وحدة واحدة. وإن كان الجمع يتميز عن الحشد من حيث وجود درجة ما من التفاعل بين أفراد الجمع. كما يتميز أيضا بشعور أفراده بنوع مشترك من المصالح والأهداف والنشاط، مما ينقص الحشد الذي لا يرتبط أفراده سوى بالقرب الجغرافي، أي وجودهم قريبين من بعضهم في مساحة معينة من الأرض.</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التنظيمات:</a:t>
            </a:r>
            <a:endParaRPr lang="ar-SA" dirty="0"/>
          </a:p>
        </p:txBody>
      </p:sp>
      <p:sp>
        <p:nvSpPr>
          <p:cNvPr id="3" name="عنصر نائب للمحتوى 2"/>
          <p:cNvSpPr>
            <a:spLocks noGrp="1"/>
          </p:cNvSpPr>
          <p:nvPr>
            <p:ph idx="1"/>
          </p:nvPr>
        </p:nvSpPr>
        <p:spPr/>
        <p:txBody>
          <a:bodyPr/>
          <a:lstStyle/>
          <a:p>
            <a:r>
              <a:rPr lang="ar-SA" dirty="0" smtClean="0"/>
              <a:t>يستخدم البعض مصطلح البيروقراطية للإشارة إلى التنظيم كما يميل البعض الآخر إلى استخدام مصطلحات محددة مثل المؤسسة أو المنظمة. وقد تشير كثرة المسميات والمصطلحات التي تستخدم للتعبير عن مفهوم التنظيم إلى غلبة الطابع التنظيمي الذي يعد من أبرز سمات العصر الحديث، فقد انتشرت التنظيمات داخل المجتمعات الحديثة حتى </a:t>
            </a:r>
            <a:r>
              <a:rPr lang="ar-SA" dirty="0" err="1" smtClean="0"/>
              <a:t>ليخيل</a:t>
            </a:r>
            <a:r>
              <a:rPr lang="ar-SA" dirty="0" smtClean="0"/>
              <a:t> للمرء أن هذا العصر قد أصبح عصر التنظيمات.</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(أ) مفهوم التنظيم وأنماطه الأساسية:</a:t>
            </a:r>
          </a:p>
          <a:p>
            <a:r>
              <a:rPr lang="ar-SA" dirty="0" smtClean="0"/>
              <a:t>يمكن النظر إلى التنظيمات على أنها جماعات أو وحدات اجتماعية تقام بطريقة </a:t>
            </a:r>
            <a:r>
              <a:rPr lang="ar-SA" dirty="0" err="1" smtClean="0"/>
              <a:t>عمدية</a:t>
            </a:r>
            <a:r>
              <a:rPr lang="ar-SA" dirty="0" smtClean="0"/>
              <a:t> من أجل تحقيق أهداف محددة. </a:t>
            </a:r>
          </a:p>
          <a:p>
            <a:r>
              <a:rPr lang="ar-SA" sz="2800" dirty="0" smtClean="0"/>
              <a:t>ونجد أن هناك أنماط مختلفة من التنظيمات، فهناك التنظيمات التي تحقق المنفعة كالتنظيمات الصناعية والتجارية التي يلتحق بها الأفراد من أجل تحقيق مكاسب شخصية مثل الحصول على الرواتب. وهناك تنظيمات اختيارية يلتحق بها الأفراد لأنهم يشتركون ويساهمون في أهداف التنظيم، مثل عضوية النقابات. كما يوجد بعض التنظيمات الإجبارية التي تفرض العضوية فيها على الأفراد بالقوة مثل السجون.</a:t>
            </a:r>
            <a:endParaRPr lang="ar-SA"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النموذج المثالي للتنظيم البيروقراطي:</a:t>
            </a:r>
          </a:p>
          <a:p>
            <a:r>
              <a:rPr lang="ar-SA" dirty="0" smtClean="0"/>
              <a:t>البيروقراطية هي أحد أنماط التنظيم المعقد فكل تنظيم كبير الحجم يتطلب نظاما دقيقا من حيث تقسيم العمل. إذ أن تقسيم العمل والتخصص يؤديان إلى زيادة المهارة والكفاية في العمل. ويطلق اسم البيروقراطية على هذا البناء الذي يوجه وينسق ويضبط </a:t>
            </a:r>
            <a:r>
              <a:rPr lang="ar-SA" dirty="0" err="1" smtClean="0"/>
              <a:t>مجهودات</a:t>
            </a:r>
            <a:r>
              <a:rPr lang="ar-SA" dirty="0" smtClean="0"/>
              <a:t> كثير من الأفراد الذين يؤدون أعمالا كثيرة ومتنوعة.</a:t>
            </a:r>
          </a:p>
          <a:p>
            <a:r>
              <a:rPr lang="ar-SA" dirty="0" smtClean="0"/>
              <a:t>وتعد البيروقراطية أحد أنماط التنظيم التي يتزايد انتشارها في المجتمع الحديث وخاصة في المجتمعات الصناعية.</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حدد لنا العالم الألماني (</a:t>
            </a:r>
            <a:r>
              <a:rPr lang="ar-SA" b="1" dirty="0" smtClean="0"/>
              <a:t>ماكس</a:t>
            </a:r>
            <a:r>
              <a:rPr lang="ar-SA" dirty="0" smtClean="0"/>
              <a:t> </a:t>
            </a:r>
            <a:r>
              <a:rPr lang="ar-SA" b="1" dirty="0" smtClean="0"/>
              <a:t>فيبر</a:t>
            </a:r>
            <a:r>
              <a:rPr lang="ar-SA" dirty="0" smtClean="0"/>
              <a:t>) عدة مميزات أو خصائص جوهرية للبيروقراطية ضمنها نموذجه المثالي للتنظيم البيروقراطي، الذي يرتكز على عدة محاور أهمها وجود درجة عالية من التخصص، وبناء رئاسي للسلطة ينطوي على نطاق محدد للمسئولية، ونسق غير شخصي للعلاقات بين أعضاء التنظيم، وتحديد العضوية وفقا للمقدرة والخبرة الفنية، والفصل بين الدخل الخاص والمرتب الذي يحصل عليه الفرد بصورة رسمية.</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التنظيم الرسمي وغير الرسمي:</a:t>
            </a:r>
          </a:p>
          <a:p>
            <a:r>
              <a:rPr lang="ar-SA" dirty="0" smtClean="0"/>
              <a:t>كشفت كثير من الدراسات الاجتماعية عن أن سلوك الأفراد داخل التنظيمات لا يتحدد دائما عن طريق الأوامر والتعليمات كما ذكر (فيبر) في نموذجه المثالي. فقد تبين أن التنظيمات تمتلئ بالأبنية غير الرسمية التي تعبر عن أهداف واحتياجات العاملين داخل هذه التنظيمات، والتي قد تتفق أو تختلف مع أهداف واحتياجات التنظيم نفسه. فالتنظيم قد يبدو في صورتين إحداهما رسمية والأخرى غير رسمية. </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ويميز البعض بين كل من التنظيم الرسمي وغير الرسمي على أساس أن التنظيم الرسمي هو التنظيم المكتوب على الورق، أي العلاقات المنطقية التي تحددها القوانين والسياسة المعمول بها داخل التنظيم. أما التنظيم غير الرسمي فهو نظام العلاقات المتبادلة القائمة على الحب والكراهية. ويشير إلى الممارسات غير الرسمية التي تظهر في شكل استجابة للقواعد الرسمية المنظمة المتبعة داخل التنظيم. وتظهر هذه الممارسات غير الرسمية من خلال العلاقات الاجتماعية التي تظهر بين أعضاء التنظيم، هذه العلاقات التي قد لا تتفق مع العلاقات المنطقية التي تحددها خريطة البناء التنظيمي.</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الدراسات المهمة التي يرجع إليها الفضل في اكتشاف التنظيم غير الرسمي تلك التي تمت في مصانع (</a:t>
            </a:r>
            <a:r>
              <a:rPr lang="ar-SA" dirty="0" err="1" smtClean="0"/>
              <a:t>هاوثورن</a:t>
            </a:r>
            <a:r>
              <a:rPr lang="ar-SA" dirty="0" smtClean="0"/>
              <a:t>) الموجودة في مدينة (شيكاغو) في الفترة ما بين عامي 1927 ، 1932 والتي قام بها (</a:t>
            </a:r>
            <a:r>
              <a:rPr lang="ar-SA" dirty="0" err="1" smtClean="0"/>
              <a:t>التون</a:t>
            </a:r>
            <a:r>
              <a:rPr lang="ar-SA" dirty="0" smtClean="0"/>
              <a:t> مايو) وزملائه من الباحثين في قسم البحث الصناعي التابع لجامعة (هارفارد) لإدارة الأعمال. </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2292</TotalTime>
  <Words>1488</Words>
  <Application>Microsoft Office PowerPoint</Application>
  <PresentationFormat>A4 Paper (210x297 mm)‎</PresentationFormat>
  <Paragraphs>51</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السابعة</vt:lpstr>
      <vt:lpstr>النقاط الأساسية:</vt:lpstr>
      <vt:lpstr>مقدمة:</vt:lpstr>
      <vt:lpstr>الشريحة 5</vt:lpstr>
      <vt:lpstr>الشريحة 6</vt:lpstr>
      <vt:lpstr>أولا- الجماعات:</vt:lpstr>
      <vt:lpstr>الشريحة 8</vt:lpstr>
      <vt:lpstr>الشريحة 9</vt:lpstr>
      <vt:lpstr>الشريحة 10</vt:lpstr>
      <vt:lpstr>الشريحة 11</vt:lpstr>
      <vt:lpstr>الشريحة 12</vt:lpstr>
      <vt:lpstr>الشريحة 13</vt:lpstr>
      <vt:lpstr>الشريحة 14</vt:lpstr>
      <vt:lpstr>الشريحة 15</vt:lpstr>
      <vt:lpstr>ثانيا- التنظيمات:</vt:lpstr>
      <vt:lpstr>الشريحة 17</vt:lpstr>
      <vt:lpstr>الشريحة 18</vt:lpstr>
      <vt:lpstr>الشريحة 19</vt:lpstr>
      <vt:lpstr>الشريحة 20</vt:lpstr>
      <vt:lpstr>الشريحة 21</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217</cp:revision>
  <dcterms:created xsi:type="dcterms:W3CDTF">2009-10-14T19:14:34Z</dcterms:created>
  <dcterms:modified xsi:type="dcterms:W3CDTF">2011-11-10T13:56:38Z</dcterms:modified>
</cp:coreProperties>
</file>