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20" r:id="rId3"/>
    <p:sldId id="322" r:id="rId4"/>
    <p:sldId id="324" r:id="rId5"/>
    <p:sldId id="323" r:id="rId6"/>
    <p:sldId id="329" r:id="rId7"/>
    <p:sldId id="330" r:id="rId8"/>
    <p:sldId id="336" r:id="rId9"/>
    <p:sldId id="337" r:id="rId10"/>
    <p:sldId id="325" r:id="rId11"/>
    <p:sldId id="331" r:id="rId12"/>
    <p:sldId id="338" r:id="rId13"/>
    <p:sldId id="326" r:id="rId14"/>
    <p:sldId id="327" r:id="rId15"/>
    <p:sldId id="332" r:id="rId16"/>
    <p:sldId id="333" r:id="rId17"/>
    <p:sldId id="328" r:id="rId18"/>
    <p:sldId id="334" r:id="rId19"/>
    <p:sldId id="335" r:id="rId20"/>
    <p:sldId id="33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الثامنة</a:t>
            </a:r>
            <a:endParaRPr lang="ar-SA" b="1" dirty="0"/>
          </a:p>
        </p:txBody>
      </p:sp>
      <p:sp>
        <p:nvSpPr>
          <p:cNvPr id="3" name="عنوان فرعي 2"/>
          <p:cNvSpPr>
            <a:spLocks noGrp="1"/>
          </p:cNvSpPr>
          <p:nvPr>
            <p:ph type="subTitle" idx="1"/>
          </p:nvPr>
        </p:nvSpPr>
        <p:spPr/>
        <p:txBody>
          <a:bodyPr/>
          <a:lstStyle/>
          <a:p>
            <a:r>
              <a:rPr lang="ar-SA" b="1" dirty="0" smtClean="0"/>
              <a:t>تابع: الجماعات الاجتماعية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sz="4000" dirty="0" smtClean="0">
                <a:cs typeface="Arial" pitchFamily="34" charset="0"/>
              </a:rPr>
              <a:t>ثالثا- المجتمعات المحلية.</a:t>
            </a:r>
          </a:p>
          <a:p>
            <a:pPr rtl="1" eaLnBrk="1" hangingPunct="1">
              <a:buFont typeface="Arial" pitchFamily="34" charset="0"/>
              <a:buChar char="•"/>
            </a:pPr>
            <a:r>
              <a:rPr lang="ar-SA" sz="4000" dirty="0" smtClean="0">
                <a:cs typeface="Arial" pitchFamily="34" charset="0"/>
              </a:rPr>
              <a:t>رابعا- المجتمع.</a:t>
            </a:r>
            <a:r>
              <a:rPr lang="en-GB" sz="4000" dirty="0" smtClean="0">
                <a:cs typeface="Arial" pitchFamily="34" charset="0"/>
              </a:rPr>
              <a:t>  </a:t>
            </a:r>
            <a:r>
              <a:rPr lang="en-US" sz="4000" dirty="0" smtClean="0">
                <a:cs typeface="Arial" pitchFamily="34" charset="0"/>
              </a:rPr>
              <a:t>     </a:t>
            </a:r>
            <a:r>
              <a:rPr lang="en-GB" sz="4000" dirty="0" smtClean="0">
                <a:cs typeface="Arial" pitchFamily="34" charset="0"/>
              </a:rPr>
              <a:t>     </a:t>
            </a:r>
            <a:endParaRPr lang="ar-EG" sz="4000"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ثالثا- المجتمعات المحلية:</a:t>
            </a:r>
            <a:endParaRPr lang="ar-SA" dirty="0"/>
          </a:p>
        </p:txBody>
      </p:sp>
      <p:sp>
        <p:nvSpPr>
          <p:cNvPr id="3" name="عنصر نائب للمحتوى 2"/>
          <p:cNvSpPr>
            <a:spLocks noGrp="1"/>
          </p:cNvSpPr>
          <p:nvPr>
            <p:ph idx="1"/>
          </p:nvPr>
        </p:nvSpPr>
        <p:spPr/>
        <p:txBody>
          <a:bodyPr/>
          <a:lstStyle/>
          <a:p>
            <a:r>
              <a:rPr lang="ar-SA" dirty="0" smtClean="0"/>
              <a:t>تختلف الأنساق الاجتماعية من حيث الحجم ودرجة التعقيد، فقد نتحدث عن النسق الاجتماعي لوحدة اجتماعية أو جماعة أولية صغيرة كالأسرة، وقد نتحدث عن النسق الاجتماعي لوحدة اجتماعية كبيرة كالأمة. وبين هاتين الوحدتين توجد مجموعة كبيرة من الوحدات الاجتماعية المختلفة من حيث درجة التعقيد مثل جماعة الجوار والقرية والبلدة والمدينة وهي الوحدات الاجتماعية التي نطلق عليها اسم المجتمعات المحلية.</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sz="2800" b="1" dirty="0" smtClean="0"/>
              <a:t>(أ) مفهوم المجتمع المحلي:</a:t>
            </a:r>
          </a:p>
          <a:p>
            <a:r>
              <a:rPr lang="ar-SA" sz="2800" dirty="0" smtClean="0"/>
              <a:t>يرى (</a:t>
            </a:r>
            <a:r>
              <a:rPr lang="ar-SA" sz="2800" b="1" dirty="0" smtClean="0"/>
              <a:t>فيليبس</a:t>
            </a:r>
            <a:r>
              <a:rPr lang="ar-SA" sz="2800" dirty="0" smtClean="0"/>
              <a:t>) أن المجتمع المحلي هو جماعة تشغل منطقة معينة، ويتقاسم أعضائها أهدافا واسعة المدى، إلى درجة أن الفرد قد يقضي حياته كلها داخل هذه المنطقة.</a:t>
            </a:r>
          </a:p>
          <a:p>
            <a:r>
              <a:rPr lang="ar-SA" sz="2800" dirty="0" smtClean="0"/>
              <a:t>وتذكر (</a:t>
            </a:r>
            <a:r>
              <a:rPr lang="ar-SA" sz="2800" b="1" dirty="0" smtClean="0"/>
              <a:t>لان</a:t>
            </a:r>
            <a:r>
              <a:rPr lang="ar-SA" sz="2800" dirty="0" smtClean="0"/>
              <a:t> </a:t>
            </a:r>
            <a:r>
              <a:rPr lang="ar-SA" sz="2800" b="1" dirty="0" err="1" smtClean="0"/>
              <a:t>روبرتسون</a:t>
            </a:r>
            <a:r>
              <a:rPr lang="ar-SA" sz="2800" dirty="0" smtClean="0"/>
              <a:t>) أن المجتمع المحلي عبارة عن جماعة اجتماعية تشترك في إقليم معين، ويشعر أعضاؤها بالانتماء إليها، كما أنهم يتقاسمون مجموعة من المصالح العامة.</a:t>
            </a:r>
          </a:p>
          <a:p>
            <a:r>
              <a:rPr lang="ar-SA" sz="2800" dirty="0" smtClean="0"/>
              <a:t>ويذهب </a:t>
            </a:r>
            <a:r>
              <a:rPr lang="ar-SA" sz="2800" b="1" dirty="0" smtClean="0"/>
              <a:t>(</a:t>
            </a:r>
            <a:r>
              <a:rPr lang="ar-SA" sz="2800" b="1" dirty="0" err="1" smtClean="0"/>
              <a:t>زاندن</a:t>
            </a:r>
            <a:r>
              <a:rPr lang="ar-SA" sz="2800" dirty="0" smtClean="0"/>
              <a:t>) إلى أن المجتمع المحلي هو جمع من الناس الذين يتفاعلون معا، ويقيمون في منطقة إقليمية محددة، حيث يقومون بجزء كبير من نشاطاتهم اليومية.</a:t>
            </a:r>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ويعرف (</a:t>
            </a:r>
            <a:r>
              <a:rPr lang="ar-SA" sz="2800" b="1" dirty="0" err="1" smtClean="0"/>
              <a:t>تيرنر</a:t>
            </a:r>
            <a:r>
              <a:rPr lang="ar-SA" sz="2800" dirty="0" smtClean="0"/>
              <a:t>) المجتمع المحلي بأنه أنماط الفعل والتفاعل الاجتماعي التي يتم تشكيلها عن طريق نشاطات الناس اليومية في مكان للإقامة دائم نسبيا.</a:t>
            </a:r>
          </a:p>
          <a:p>
            <a:r>
              <a:rPr lang="ar-SA" sz="2800" dirty="0" smtClean="0"/>
              <a:t>ويرى (</a:t>
            </a:r>
            <a:r>
              <a:rPr lang="ar-SA" sz="2800" b="1" dirty="0" err="1" smtClean="0"/>
              <a:t>فيدريكو</a:t>
            </a:r>
            <a:r>
              <a:rPr lang="ar-SA" sz="2800" dirty="0" smtClean="0"/>
              <a:t>) أن المجتمع المحلي هو جماعة من الناس يعيشون معا في منطقة جغرافية محددة، ويتعاونون في كافة نشاطات حياتهم، ويشتركون في الشعور بالانتماء إلى هذه الجماعة.</a:t>
            </a:r>
          </a:p>
          <a:p>
            <a:r>
              <a:rPr lang="ar-SA" sz="2800" dirty="0" smtClean="0"/>
              <a:t>كما يذهب (</a:t>
            </a:r>
            <a:r>
              <a:rPr lang="ar-SA" sz="2800" b="1" dirty="0" err="1" smtClean="0"/>
              <a:t>ماكيفر</a:t>
            </a:r>
            <a:r>
              <a:rPr lang="ar-SA" sz="2800" dirty="0" smtClean="0"/>
              <a:t> </a:t>
            </a:r>
            <a:r>
              <a:rPr lang="ar-SA" sz="2800" b="1" dirty="0" err="1" smtClean="0"/>
              <a:t>وبيدج</a:t>
            </a:r>
            <a:r>
              <a:rPr lang="ar-SA" sz="2800" dirty="0" smtClean="0"/>
              <a:t>) إلى أن المجتمع المحلي هو مجموعة من الناس يحتلون بقعة معينة من الأرض ويربطهم معا نظام عام من القواعد التي تنظم حياتهم وتحدد الصلات بينهم.</a:t>
            </a:r>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ويتضح من التعريفات السابقة أنها جميعا تجعل من مكان الإقامة أو المنطقة الجغرافية المحددة، العنصر الأساسي اللازم توافره لوجود المجتمع المحلي. وبالإضافة إلى هذا العنصر الأساسي نجد أن كل تعريف يركز على عنصر أو أكثر من العناصر التالية:</a:t>
            </a:r>
          </a:p>
          <a:p>
            <a:r>
              <a:rPr lang="ar-SA" sz="2800" dirty="0" smtClean="0"/>
              <a:t>1- الاشتراك في الأهداف أو المصالح.</a:t>
            </a:r>
          </a:p>
          <a:p>
            <a:r>
              <a:rPr lang="ar-SA" sz="2800" dirty="0" smtClean="0"/>
              <a:t>2- الشعور بالانتماء أو بالعضوية المشتركة.</a:t>
            </a:r>
          </a:p>
          <a:p>
            <a:r>
              <a:rPr lang="ar-SA" sz="2800" dirty="0" smtClean="0"/>
              <a:t>3- وجود التفاعل بين الأفراد والجماعات.</a:t>
            </a:r>
          </a:p>
          <a:p>
            <a:r>
              <a:rPr lang="ar-SA" sz="2800" dirty="0" smtClean="0"/>
              <a:t>4- وجود نظام عام من القواعد التي تنظم حياة الناس وتحدد الصلات بينهم.</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البعض أن هناك ثلاثة عناصر أساسية لابد من مراعاتها عند تعريف المجتمع المحلي هي:</a:t>
            </a:r>
          </a:p>
          <a:p>
            <a:r>
              <a:rPr lang="ar-SA" dirty="0" smtClean="0"/>
              <a:t>1- عندما تتجاور مجموعة من الأسر في منطقة جغرافية محددة.</a:t>
            </a:r>
          </a:p>
          <a:p>
            <a:r>
              <a:rPr lang="ar-SA" dirty="0" smtClean="0"/>
              <a:t>2- عندما يوجد بين أبناء ذلك المجتمع قدر ملحوظ من التفاعل الاجتماعي المتكامل.</a:t>
            </a:r>
          </a:p>
          <a:p>
            <a:r>
              <a:rPr lang="ar-SA" dirty="0" smtClean="0"/>
              <a:t>3- عندما يتحقق لديهم إحساس بالعضوية المشتركة أو بالانتماء المشترك الذي لا يقوم على مجرد روابط القرابة الدموية فقط.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ويلاحظ أن بعض علماء الاجتماع يعترضون على ضرورة وجود مكان للإقامة أو بقعة معينة من الأرض كشرط لوجود المجتمع المحلي. فالقبيلة ليس لها مكان ثابت محدد، نظرا لأنها تنتقل وراء الكلأ، ومع ذلك فهي تمثل مجتمعا محليا، ونجد أن العامل النفسي هو الرباط الأساسي في مثل هذا المجتمع المحلي.</a:t>
            </a:r>
          </a:p>
          <a:p>
            <a:r>
              <a:rPr lang="ar-SA" dirty="0" smtClean="0"/>
              <a:t>ومن ثم فإن المجتمع المحلي يمكن تعريفه في ضوء كثرة التفاعل أو الإحساس بالعضوية المشتركة دون اشتراط الإقامة المشتركة في منطقة جغرافية محددة.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(ب) أنماط المجتمعات المحلية:</a:t>
            </a:r>
          </a:p>
          <a:p>
            <a:r>
              <a:rPr lang="ar-SA" dirty="0" smtClean="0"/>
              <a:t>1- المجتمع المحلي الروحي أو النفسي، وهو ينطبق على أولئك الأفراد الذين يرتكز الإحساس بالعضوية عندهم على رابطة روحية تضم مجموعة من القيم، أو الأصول، أو المعتقدات. ويوضح هذا النمط من المجتمعات المحلية أن المجتمع المحلي يمكن أن تقوم له قائمة مع عدم وجود مكان إقامة مشترك. ومن أمثلته مجتمعات الغجر أو الأرمن المتفرقة في أرجاء الأرض.</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2- مجتمع الإقامة، ويطلق عليه المجتمع الايكولوجي. وفي هذا النمط من المجتمعات المحلية، نجد أن الرابطة التي تجمع بين أفراده هي الإقامة المشتركة في منطقة سكانية محددة اجتماعيا. ومن أمثلة هذه المجتمعات الايكولوجية: المركب </a:t>
            </a:r>
            <a:r>
              <a:rPr lang="ar-SA" sz="3600" dirty="0" smtClean="0"/>
              <a:t>العمراني أو جماعة الجوار، أو البلدة، أو القرية، أو المدينة، أو الإقليم، أو الدولة.</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ويلاحظ أنه كلما ازداد حجم الجماعة التي تسكن منطقة معينة كلما حدث تناقص في احتمالات حدوث التفاعل بين أي شخصين، وعندما تتناقص إمكانيات التفاعل بين العضو العادي وأي عضو آخر يصعب وصف ذلك المجتمع بأنه مجتمع محلي</a:t>
            </a:r>
            <a:r>
              <a:rPr lang="ar-SA" dirty="0" smtClean="0"/>
              <a:t>. بمعنى أن مجرد التجاور المكاني لا يخلق وحده مجتمعا محليا.</a:t>
            </a: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المجتمع:</a:t>
            </a:r>
            <a:endParaRPr lang="ar-SA" dirty="0"/>
          </a:p>
        </p:txBody>
      </p:sp>
      <p:sp>
        <p:nvSpPr>
          <p:cNvPr id="3" name="عنصر نائب للمحتوى 2"/>
          <p:cNvSpPr>
            <a:spLocks noGrp="1"/>
          </p:cNvSpPr>
          <p:nvPr>
            <p:ph idx="1"/>
          </p:nvPr>
        </p:nvSpPr>
        <p:spPr/>
        <p:txBody>
          <a:bodyPr/>
          <a:lstStyle/>
          <a:p>
            <a:r>
              <a:rPr lang="ar-SA" dirty="0" smtClean="0"/>
              <a:t>يتفق علماء الاجتماع على أن دراسة المجتمع تمثل أحد موضوعات الدراسة الأساسية في علم الاجتماع. ويرى البعض أنه لا يتحتم على علم الاجتماع أن يقتصر على دراسة جانب واحد من جوانب الحياة الاجتماعية وإنما يمكنه دراسة الكيان الكلي. أي أن علم الاجتماع يمكن أن يتخذ المجتمع وحدة للتحليل. ومن ثم يصبح هدفه الكشف عن الصلات التي تربط النظم الاجتماعية التي تكون المجتمع.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تعريف المجتمع</a:t>
            </a:r>
            <a:r>
              <a:rPr lang="ar-SA" b="1" dirty="0" smtClean="0"/>
              <a:t>:</a:t>
            </a:r>
          </a:p>
          <a:p>
            <a:r>
              <a:rPr lang="ar-SA" dirty="0" smtClean="0"/>
              <a:t>ترى (</a:t>
            </a:r>
            <a:r>
              <a:rPr lang="ar-SA" b="1" dirty="0" smtClean="0"/>
              <a:t>لان</a:t>
            </a:r>
            <a:r>
              <a:rPr lang="ar-SA" dirty="0" smtClean="0"/>
              <a:t> </a:t>
            </a:r>
            <a:r>
              <a:rPr lang="ar-SA" b="1" dirty="0" err="1" smtClean="0"/>
              <a:t>روبرتسون</a:t>
            </a:r>
            <a:r>
              <a:rPr lang="ar-SA" dirty="0" smtClean="0"/>
              <a:t>) أن المجتمع عبارة عن جماعة من أفراد يتفاعلون معا، ويقيمون في نفس الإقليم، ويشتركون في ثقافة عامة.</a:t>
            </a:r>
          </a:p>
          <a:p>
            <a:r>
              <a:rPr lang="ar-SA" dirty="0" smtClean="0"/>
              <a:t>ويذكر (</a:t>
            </a:r>
            <a:r>
              <a:rPr lang="ar-SA" b="1" dirty="0" smtClean="0"/>
              <a:t>فيليبس</a:t>
            </a:r>
            <a:r>
              <a:rPr lang="ar-SA" dirty="0" smtClean="0"/>
              <a:t>) أن المجتمع هو جماعة تشغل إقليم وتتقاسم نفس الثقافة.</a:t>
            </a:r>
          </a:p>
          <a:p>
            <a:r>
              <a:rPr lang="ar-SA" dirty="0" smtClean="0"/>
              <a:t>ويذهب (</a:t>
            </a:r>
            <a:r>
              <a:rPr lang="ar-SA" b="1" dirty="0" err="1" smtClean="0"/>
              <a:t>فيدريكو</a:t>
            </a:r>
            <a:r>
              <a:rPr lang="ar-SA" dirty="0" smtClean="0"/>
              <a:t>) إلى أن المجتمع هو جماعة من الناس تعيش في إقليم جغرافي معين، وتشترك في ثقافة توجه سلوكهم.</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ويعرف (</a:t>
            </a:r>
            <a:r>
              <a:rPr lang="ar-SA" sz="2800" b="1" dirty="0" err="1" smtClean="0"/>
              <a:t>زاندن</a:t>
            </a:r>
            <a:r>
              <a:rPr lang="ar-SA" sz="2800" dirty="0" smtClean="0"/>
              <a:t>) المجتمع بأنه شبكة العلاقات الاجتماعية التي توجد بين عدد من الأفراد، الذين يكونون وحدة مكتفية بذاتها إلى درجة ما، ولها القدرة على الاستمرار خلال الأجيال المتعاقبة.</a:t>
            </a:r>
          </a:p>
          <a:p>
            <a:r>
              <a:rPr lang="ar-SA" dirty="0" smtClean="0"/>
              <a:t>كما يعرفه (</a:t>
            </a:r>
            <a:r>
              <a:rPr lang="ar-SA" b="1" dirty="0" smtClean="0"/>
              <a:t>مارشال</a:t>
            </a:r>
            <a:r>
              <a:rPr lang="ar-SA" dirty="0" smtClean="0"/>
              <a:t> </a:t>
            </a:r>
            <a:r>
              <a:rPr lang="ar-SA" b="1" dirty="0" smtClean="0"/>
              <a:t>جونز</a:t>
            </a:r>
            <a:r>
              <a:rPr lang="ar-SA" dirty="0" smtClean="0"/>
              <a:t>) بأنه نوع معين من الجمع يتميز بالاكتفاء الذاتي، والقدرة على تزويد أفراده بجميع احتياجاتهم الضرورية دون الاستعانة بغيره من التجمعات.</a:t>
            </a:r>
          </a:p>
          <a:p>
            <a:r>
              <a:rPr lang="ar-SA" sz="2800" dirty="0" smtClean="0"/>
              <a:t>ويرى (</a:t>
            </a:r>
            <a:r>
              <a:rPr lang="ar-SA" sz="2800" b="1" dirty="0" smtClean="0"/>
              <a:t>ستيوارت</a:t>
            </a:r>
            <a:r>
              <a:rPr lang="ar-SA" sz="2800" dirty="0" smtClean="0"/>
              <a:t>) أن المجتمع هو تنظيم من الناس أو شكل معين للمعيشة داخل إقليم خاص، يكون له القدرة على الاستمرار خلال الأجيال، ويعد مستقلا نسبيا، أو غير معتمد في وجوده على المجتمعات الأخرى.</a:t>
            </a:r>
            <a:endParaRPr lang="ar-SA"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ويستدل من التعريفات السابقة أن هناك بعض الاختلافات بين علماء الاجتماع حول الأسس التي يقوم عليها المجتمع. فيرى بعضهم أن هناك عنصران أساسيان لابد من توافرهما كشرط لوجود المجتمع هما: وجود مكان أو إقليم جغرافي معين لإقامة الجماعة الإنسانية، ووجود وحدة ثقافية تربط بين أفراد الجماعة الإنسانية. في حين يرى البعض أن المجتمع لابد أن يتميز بدرجة ما من الاكتفاء الذاتي والقدرة على البقاء خلال الأجيال المتعاقبة</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أنماط المجتمعات وخصائصها</a:t>
            </a:r>
            <a:r>
              <a:rPr lang="ar-SA" b="1" dirty="0" smtClean="0"/>
              <a:t>:</a:t>
            </a:r>
          </a:p>
          <a:p>
            <a:r>
              <a:rPr lang="ar-SA" dirty="0" smtClean="0"/>
              <a:t>يصنف بعض علماء الاجتماع المجتمعات إلى مجتمعات ريفية ومجتمعات حضرية، كما أن بعضهم يصنف المجتمعات إلى مجتمعات تقليدية ومجتمعات حديثة. كما يمكن تقسيم المجتمعات البشرية إلى ثلاثة أنماط أو نماذج أساسية هي: المجتمعات التي تمر بمرحلة ما قبل الصناعة، والمجتمعات الانتقالية أو النامية، والمجتمعات الصناعية.</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العلماء من يصنف المجتمعات الإنسانية إلى خمسة أشكال أو أنماط رئيسية على النحو التالي:</a:t>
            </a:r>
          </a:p>
          <a:p>
            <a:r>
              <a:rPr lang="ar-SA" dirty="0" smtClean="0"/>
              <a:t>1- مجتمعات الصيد والجمع.</a:t>
            </a:r>
          </a:p>
          <a:p>
            <a:r>
              <a:rPr lang="ar-SA" dirty="0" smtClean="0"/>
              <a:t>2- المجتمعات الرعوية.</a:t>
            </a:r>
          </a:p>
          <a:p>
            <a:r>
              <a:rPr lang="ar-SA" dirty="0" smtClean="0"/>
              <a:t>3- مجتمعات الزراعة غير المستقرة أو المتنقلة.</a:t>
            </a:r>
          </a:p>
          <a:p>
            <a:r>
              <a:rPr lang="ar-SA" dirty="0" smtClean="0"/>
              <a:t>4- المجتمعات الزراعية.</a:t>
            </a:r>
          </a:p>
          <a:p>
            <a:r>
              <a:rPr lang="ar-SA" dirty="0" smtClean="0"/>
              <a:t>5- المجتمعات الصناعية.</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يتم تصنيف المجتمعات الإنسانية بحيث تقتصر على ثلاثة أنماط رئيسية على النحو التالي:</a:t>
            </a:r>
          </a:p>
          <a:p>
            <a:r>
              <a:rPr lang="ar-SA" dirty="0" smtClean="0"/>
              <a:t>1- المجتمعات التي تمر بمرحلة ما قبل الصناعة.</a:t>
            </a:r>
          </a:p>
          <a:p>
            <a:r>
              <a:rPr lang="ar-SA" dirty="0" smtClean="0"/>
              <a:t>2- المجتمعات الصناعية.</a:t>
            </a:r>
          </a:p>
          <a:p>
            <a:r>
              <a:rPr lang="ar-SA" dirty="0" smtClean="0"/>
              <a:t>3- المجتمعات الصناعية المتقدمة.</a:t>
            </a:r>
          </a:p>
          <a:p>
            <a:r>
              <a:rPr lang="ar-SA" dirty="0" smtClean="0"/>
              <a:t>إلا أن البعض يقسم المجتمعات إلى نمطين فقط هما: مجتمعات ما قبل الصناعة، والمجتمعات الصناعية.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dirty="0" smtClean="0"/>
              <a:t>شكل يوضح أهم الاختلافات بين خصائص كل من </a:t>
            </a:r>
            <a:br>
              <a:rPr lang="ar-SA" sz="3200" dirty="0" smtClean="0"/>
            </a:br>
            <a:r>
              <a:rPr lang="ar-SA" sz="3200" dirty="0" smtClean="0"/>
              <a:t>مجتمع الصناعة ومجتمع ما قبل الصناعة</a:t>
            </a:r>
            <a:endParaRPr lang="ar-SA" sz="3200" dirty="0"/>
          </a:p>
        </p:txBody>
      </p:sp>
      <p:graphicFrame>
        <p:nvGraphicFramePr>
          <p:cNvPr id="4" name="عنصر نائب للمحتوى 3"/>
          <p:cNvGraphicFramePr>
            <a:graphicFrameLocks noGrp="1"/>
          </p:cNvGraphicFramePr>
          <p:nvPr>
            <p:ph idx="1"/>
          </p:nvPr>
        </p:nvGraphicFramePr>
        <p:xfrm>
          <a:off x="495300" y="1600200"/>
          <a:ext cx="8915400" cy="4358640"/>
        </p:xfrm>
        <a:graphic>
          <a:graphicData uri="http://schemas.openxmlformats.org/drawingml/2006/table">
            <a:tbl>
              <a:tblPr rtl="1" firstRow="1" bandRow="1">
                <a:tableStyleId>{21E4AEA4-8DFA-4A89-87EB-49C32662AFE0}</a:tableStyleId>
              </a:tblPr>
              <a:tblGrid>
                <a:gridCol w="2971800"/>
                <a:gridCol w="2971800"/>
                <a:gridCol w="2971800"/>
              </a:tblGrid>
              <a:tr h="370840">
                <a:tc>
                  <a:txBody>
                    <a:bodyPr/>
                    <a:lstStyle/>
                    <a:p>
                      <a:pPr algn="r" rtl="1"/>
                      <a:endParaRPr lang="ar-SA" sz="2000" dirty="0"/>
                    </a:p>
                  </a:txBody>
                  <a:tcPr/>
                </a:tc>
                <a:tc>
                  <a:txBody>
                    <a:bodyPr/>
                    <a:lstStyle/>
                    <a:p>
                      <a:pPr algn="r" rtl="1"/>
                      <a:r>
                        <a:rPr lang="ar-SA" sz="2000" dirty="0" smtClean="0"/>
                        <a:t>مجتمع ما قبل الصناعة</a:t>
                      </a:r>
                      <a:endParaRPr lang="ar-SA" sz="2000" dirty="0"/>
                    </a:p>
                  </a:txBody>
                  <a:tcPr/>
                </a:tc>
                <a:tc>
                  <a:txBody>
                    <a:bodyPr/>
                    <a:lstStyle/>
                    <a:p>
                      <a:pPr algn="r" rtl="1"/>
                      <a:r>
                        <a:rPr lang="ar-SA" sz="2000" dirty="0" smtClean="0"/>
                        <a:t>المجتمع الصناعي</a:t>
                      </a:r>
                      <a:endParaRPr lang="ar-SA" sz="2000" dirty="0"/>
                    </a:p>
                  </a:txBody>
                  <a:tcPr/>
                </a:tc>
              </a:tr>
              <a:tr h="370840">
                <a:tc>
                  <a:txBody>
                    <a:bodyPr/>
                    <a:lstStyle/>
                    <a:p>
                      <a:pPr algn="r" rtl="1"/>
                      <a:r>
                        <a:rPr lang="ar-SA" sz="2000" dirty="0" smtClean="0"/>
                        <a:t>حجم المجتمع</a:t>
                      </a:r>
                      <a:endParaRPr lang="ar-SA" sz="2000" dirty="0"/>
                    </a:p>
                  </a:txBody>
                  <a:tcPr/>
                </a:tc>
                <a:tc>
                  <a:txBody>
                    <a:bodyPr/>
                    <a:lstStyle/>
                    <a:p>
                      <a:pPr algn="r" rtl="1"/>
                      <a:r>
                        <a:rPr lang="ar-SA" sz="2000" dirty="0" smtClean="0"/>
                        <a:t>صغير (القرى)</a:t>
                      </a:r>
                      <a:endParaRPr lang="ar-SA" sz="2000" dirty="0"/>
                    </a:p>
                  </a:txBody>
                  <a:tcPr/>
                </a:tc>
                <a:tc>
                  <a:txBody>
                    <a:bodyPr/>
                    <a:lstStyle/>
                    <a:p>
                      <a:pPr algn="r" rtl="1"/>
                      <a:r>
                        <a:rPr lang="ar-SA" sz="2000" dirty="0" smtClean="0"/>
                        <a:t>كبير (المدن)</a:t>
                      </a:r>
                      <a:endParaRPr lang="ar-SA" sz="2000" dirty="0"/>
                    </a:p>
                  </a:txBody>
                  <a:tcPr/>
                </a:tc>
              </a:tr>
              <a:tr h="370840">
                <a:tc>
                  <a:txBody>
                    <a:bodyPr/>
                    <a:lstStyle/>
                    <a:p>
                      <a:pPr algn="r" rtl="1"/>
                      <a:r>
                        <a:rPr lang="ar-SA" sz="2000" dirty="0" smtClean="0"/>
                        <a:t>العلاقات الاجتماعية</a:t>
                      </a:r>
                      <a:endParaRPr lang="ar-SA" sz="2000" dirty="0"/>
                    </a:p>
                  </a:txBody>
                  <a:tcPr/>
                </a:tc>
                <a:tc>
                  <a:txBody>
                    <a:bodyPr/>
                    <a:lstStyle/>
                    <a:p>
                      <a:pPr algn="r" rtl="1"/>
                      <a:r>
                        <a:rPr lang="ar-SA" sz="2000" dirty="0" smtClean="0"/>
                        <a:t>أولية غالبا (شخصية)</a:t>
                      </a:r>
                      <a:endParaRPr lang="ar-SA" sz="2000" dirty="0"/>
                    </a:p>
                  </a:txBody>
                  <a:tcPr/>
                </a:tc>
                <a:tc>
                  <a:txBody>
                    <a:bodyPr/>
                    <a:lstStyle/>
                    <a:p>
                      <a:pPr algn="r" rtl="1"/>
                      <a:r>
                        <a:rPr lang="ar-SA" sz="2000" dirty="0" smtClean="0"/>
                        <a:t>ثانوية غالبا (غير شخصية)</a:t>
                      </a:r>
                      <a:endParaRPr lang="ar-SA" sz="2000" dirty="0"/>
                    </a:p>
                  </a:txBody>
                  <a:tcPr/>
                </a:tc>
              </a:tr>
              <a:tr h="370840">
                <a:tc>
                  <a:txBody>
                    <a:bodyPr/>
                    <a:lstStyle/>
                    <a:p>
                      <a:pPr algn="r" rtl="1"/>
                      <a:r>
                        <a:rPr lang="ar-SA" sz="2000" dirty="0" smtClean="0"/>
                        <a:t>تقسيم العمل</a:t>
                      </a:r>
                      <a:endParaRPr lang="ar-SA" sz="2000" dirty="0"/>
                    </a:p>
                  </a:txBody>
                  <a:tcPr/>
                </a:tc>
                <a:tc>
                  <a:txBody>
                    <a:bodyPr/>
                    <a:lstStyle/>
                    <a:p>
                      <a:pPr algn="r" rtl="1"/>
                      <a:r>
                        <a:rPr lang="ar-SA" sz="2000" dirty="0" smtClean="0"/>
                        <a:t>بسيط نسبيا </a:t>
                      </a:r>
                      <a:endParaRPr lang="ar-SA" sz="2000" dirty="0"/>
                    </a:p>
                  </a:txBody>
                  <a:tcPr/>
                </a:tc>
                <a:tc>
                  <a:txBody>
                    <a:bodyPr/>
                    <a:lstStyle/>
                    <a:p>
                      <a:pPr algn="r" rtl="1"/>
                      <a:r>
                        <a:rPr lang="ar-SA" sz="2000" dirty="0" smtClean="0"/>
                        <a:t>كبير</a:t>
                      </a:r>
                      <a:endParaRPr lang="ar-SA" sz="2000" dirty="0"/>
                    </a:p>
                  </a:txBody>
                  <a:tcPr/>
                </a:tc>
              </a:tr>
              <a:tr h="370840">
                <a:tc>
                  <a:txBody>
                    <a:bodyPr/>
                    <a:lstStyle/>
                    <a:p>
                      <a:pPr algn="r" rtl="1"/>
                      <a:r>
                        <a:rPr lang="ar-SA" sz="2000" dirty="0" err="1" smtClean="0"/>
                        <a:t>المكانات</a:t>
                      </a:r>
                      <a:r>
                        <a:rPr lang="ar-SA" sz="2000" dirty="0" smtClean="0"/>
                        <a:t> الاجتماعية</a:t>
                      </a:r>
                      <a:endParaRPr lang="ar-SA" sz="2000" dirty="0"/>
                    </a:p>
                  </a:txBody>
                  <a:tcPr/>
                </a:tc>
                <a:tc>
                  <a:txBody>
                    <a:bodyPr/>
                    <a:lstStyle/>
                    <a:p>
                      <a:pPr algn="r" rtl="1"/>
                      <a:r>
                        <a:rPr lang="ar-SA" sz="2000" dirty="0" smtClean="0"/>
                        <a:t>موروثة غالبا</a:t>
                      </a:r>
                      <a:endParaRPr lang="ar-SA" sz="2000" dirty="0"/>
                    </a:p>
                  </a:txBody>
                  <a:tcPr/>
                </a:tc>
                <a:tc>
                  <a:txBody>
                    <a:bodyPr/>
                    <a:lstStyle/>
                    <a:p>
                      <a:pPr algn="r" rtl="1"/>
                      <a:r>
                        <a:rPr lang="ar-SA" sz="2000" dirty="0" smtClean="0"/>
                        <a:t>بعضها موروث وأكثرها مكتسب</a:t>
                      </a:r>
                      <a:endParaRPr lang="ar-SA" sz="2000" dirty="0"/>
                    </a:p>
                  </a:txBody>
                  <a:tcPr/>
                </a:tc>
              </a:tr>
              <a:tr h="370840">
                <a:tc>
                  <a:txBody>
                    <a:bodyPr/>
                    <a:lstStyle/>
                    <a:p>
                      <a:pPr algn="r" rtl="1"/>
                      <a:r>
                        <a:rPr lang="ar-SA" sz="2000" dirty="0" smtClean="0"/>
                        <a:t>البناء الاجتماعي</a:t>
                      </a:r>
                      <a:endParaRPr lang="ar-SA" sz="2000" dirty="0"/>
                    </a:p>
                  </a:txBody>
                  <a:tcPr/>
                </a:tc>
                <a:tc>
                  <a:txBody>
                    <a:bodyPr/>
                    <a:lstStyle/>
                    <a:p>
                      <a:pPr algn="r" rtl="1"/>
                      <a:r>
                        <a:rPr lang="ar-SA" sz="2000" dirty="0" smtClean="0"/>
                        <a:t>بسيط نسبيا</a:t>
                      </a:r>
                      <a:endParaRPr lang="ar-SA" sz="2000" dirty="0"/>
                    </a:p>
                  </a:txBody>
                  <a:tcPr/>
                </a:tc>
                <a:tc>
                  <a:txBody>
                    <a:bodyPr/>
                    <a:lstStyle/>
                    <a:p>
                      <a:pPr algn="r" rtl="1"/>
                      <a:r>
                        <a:rPr lang="ar-SA" sz="2000" dirty="0" smtClean="0"/>
                        <a:t>معقد</a:t>
                      </a:r>
                      <a:endParaRPr lang="ar-SA" sz="2000" dirty="0"/>
                    </a:p>
                  </a:txBody>
                  <a:tcPr/>
                </a:tc>
              </a:tr>
              <a:tr h="370840">
                <a:tc>
                  <a:txBody>
                    <a:bodyPr/>
                    <a:lstStyle/>
                    <a:p>
                      <a:pPr algn="r" rtl="1"/>
                      <a:r>
                        <a:rPr lang="ar-SA" sz="2000" dirty="0" smtClean="0"/>
                        <a:t>الضبط الاجتماعي</a:t>
                      </a:r>
                      <a:endParaRPr lang="ar-SA" sz="2000" dirty="0"/>
                    </a:p>
                  </a:txBody>
                  <a:tcPr/>
                </a:tc>
                <a:tc>
                  <a:txBody>
                    <a:bodyPr/>
                    <a:lstStyle/>
                    <a:p>
                      <a:pPr algn="r" rtl="1"/>
                      <a:r>
                        <a:rPr lang="ar-SA" sz="2000" dirty="0" smtClean="0"/>
                        <a:t>غير رسمي غالبا</a:t>
                      </a:r>
                      <a:endParaRPr lang="ar-SA" sz="2000" dirty="0"/>
                    </a:p>
                  </a:txBody>
                  <a:tcPr/>
                </a:tc>
                <a:tc>
                  <a:txBody>
                    <a:bodyPr/>
                    <a:lstStyle/>
                    <a:p>
                      <a:pPr algn="r" rtl="1"/>
                      <a:r>
                        <a:rPr lang="ar-SA" sz="2000" dirty="0" smtClean="0"/>
                        <a:t>رسمي غالبا</a:t>
                      </a:r>
                      <a:endParaRPr lang="ar-SA" sz="2000" dirty="0"/>
                    </a:p>
                  </a:txBody>
                  <a:tcPr/>
                </a:tc>
              </a:tr>
              <a:tr h="370840">
                <a:tc>
                  <a:txBody>
                    <a:bodyPr/>
                    <a:lstStyle/>
                    <a:p>
                      <a:pPr algn="r" rtl="1"/>
                      <a:r>
                        <a:rPr lang="ar-SA" sz="2000" dirty="0" smtClean="0"/>
                        <a:t>القيم</a:t>
                      </a:r>
                      <a:endParaRPr lang="ar-SA" sz="2000" dirty="0"/>
                    </a:p>
                  </a:txBody>
                  <a:tcPr/>
                </a:tc>
                <a:tc>
                  <a:txBody>
                    <a:bodyPr/>
                    <a:lstStyle/>
                    <a:p>
                      <a:pPr algn="r" rtl="1"/>
                      <a:r>
                        <a:rPr lang="ar-SA" sz="2000" dirty="0" smtClean="0"/>
                        <a:t>تقليدية</a:t>
                      </a:r>
                      <a:endParaRPr lang="ar-SA" sz="2000" dirty="0"/>
                    </a:p>
                  </a:txBody>
                  <a:tcPr/>
                </a:tc>
                <a:tc>
                  <a:txBody>
                    <a:bodyPr/>
                    <a:lstStyle/>
                    <a:p>
                      <a:pPr algn="r" rtl="1"/>
                      <a:r>
                        <a:rPr lang="ar-SA" sz="2000" dirty="0" smtClean="0"/>
                        <a:t>حديثة</a:t>
                      </a:r>
                      <a:endParaRPr lang="ar-SA" sz="2000" dirty="0"/>
                    </a:p>
                  </a:txBody>
                  <a:tcPr/>
                </a:tc>
              </a:tr>
              <a:tr h="370840">
                <a:tc>
                  <a:txBody>
                    <a:bodyPr/>
                    <a:lstStyle/>
                    <a:p>
                      <a:pPr algn="r" rtl="1"/>
                      <a:r>
                        <a:rPr lang="ar-SA" sz="2000" dirty="0" smtClean="0"/>
                        <a:t>الثقافة</a:t>
                      </a:r>
                      <a:endParaRPr lang="ar-SA" sz="2000" dirty="0"/>
                    </a:p>
                  </a:txBody>
                  <a:tcPr/>
                </a:tc>
                <a:tc>
                  <a:txBody>
                    <a:bodyPr/>
                    <a:lstStyle/>
                    <a:p>
                      <a:pPr algn="r" rtl="1"/>
                      <a:r>
                        <a:rPr lang="ar-SA" sz="2000" dirty="0" smtClean="0"/>
                        <a:t>متجانسة</a:t>
                      </a:r>
                      <a:endParaRPr lang="ar-SA" sz="2000" dirty="0"/>
                    </a:p>
                  </a:txBody>
                  <a:tcPr/>
                </a:tc>
                <a:tc>
                  <a:txBody>
                    <a:bodyPr/>
                    <a:lstStyle/>
                    <a:p>
                      <a:pPr algn="r" rtl="1"/>
                      <a:r>
                        <a:rPr lang="ar-SA" sz="2000" dirty="0" smtClean="0"/>
                        <a:t>متباينة</a:t>
                      </a:r>
                      <a:endParaRPr lang="ar-SA" sz="2000" dirty="0"/>
                    </a:p>
                  </a:txBody>
                  <a:tcPr/>
                </a:tc>
              </a:tr>
              <a:tr h="370840">
                <a:tc>
                  <a:txBody>
                    <a:bodyPr/>
                    <a:lstStyle/>
                    <a:p>
                      <a:pPr algn="r" rtl="1"/>
                      <a:r>
                        <a:rPr lang="ar-SA" sz="2000" dirty="0" smtClean="0"/>
                        <a:t>التكنولوجيا</a:t>
                      </a:r>
                      <a:endParaRPr lang="ar-SA" sz="2000" dirty="0"/>
                    </a:p>
                  </a:txBody>
                  <a:tcPr/>
                </a:tc>
                <a:tc>
                  <a:txBody>
                    <a:bodyPr/>
                    <a:lstStyle/>
                    <a:p>
                      <a:pPr algn="r" rtl="1"/>
                      <a:r>
                        <a:rPr lang="ar-SA" sz="2000" dirty="0" smtClean="0"/>
                        <a:t>بدائية</a:t>
                      </a:r>
                      <a:endParaRPr lang="ar-SA" sz="2000" dirty="0"/>
                    </a:p>
                  </a:txBody>
                  <a:tcPr/>
                </a:tc>
                <a:tc>
                  <a:txBody>
                    <a:bodyPr/>
                    <a:lstStyle/>
                    <a:p>
                      <a:pPr algn="r" rtl="1"/>
                      <a:r>
                        <a:rPr lang="ar-SA" sz="2000" dirty="0" smtClean="0"/>
                        <a:t>متقدمة تعتمد على الآلات</a:t>
                      </a:r>
                      <a:endParaRPr lang="ar-SA" sz="2000" dirty="0"/>
                    </a:p>
                  </a:txBody>
                  <a:tcPr/>
                </a:tc>
              </a:tr>
              <a:tr h="370840">
                <a:tc>
                  <a:txBody>
                    <a:bodyPr/>
                    <a:lstStyle/>
                    <a:p>
                      <a:pPr algn="r" rtl="1"/>
                      <a:r>
                        <a:rPr lang="ar-SA" sz="2000" dirty="0" smtClean="0"/>
                        <a:t>التغير الاجتماعي</a:t>
                      </a:r>
                      <a:endParaRPr lang="ar-SA" sz="2000" dirty="0"/>
                    </a:p>
                  </a:txBody>
                  <a:tcPr/>
                </a:tc>
                <a:tc>
                  <a:txBody>
                    <a:bodyPr/>
                    <a:lstStyle/>
                    <a:p>
                      <a:pPr algn="r" rtl="1"/>
                      <a:r>
                        <a:rPr lang="ar-SA" sz="2000" dirty="0" smtClean="0"/>
                        <a:t>بطئ</a:t>
                      </a:r>
                      <a:endParaRPr lang="ar-SA" sz="2000" dirty="0"/>
                    </a:p>
                  </a:txBody>
                  <a:tcPr/>
                </a:tc>
                <a:tc>
                  <a:txBody>
                    <a:bodyPr/>
                    <a:lstStyle/>
                    <a:p>
                      <a:pPr algn="r" rtl="1"/>
                      <a:r>
                        <a:rPr lang="ar-SA" sz="2000" dirty="0" smtClean="0"/>
                        <a:t>سريع</a:t>
                      </a:r>
                      <a:endParaRPr lang="ar-SA" sz="20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2265</TotalTime>
  <Words>1212</Words>
  <Application>Microsoft Office PowerPoint</Application>
  <PresentationFormat>A4 Paper (210x297 mm)‎</PresentationFormat>
  <Paragraphs>87</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النقاط الأساسية:</vt:lpstr>
      <vt:lpstr>ثالثا- المجتمعات المحلية:</vt:lpstr>
      <vt:lpstr>الشريحة 5</vt:lpstr>
      <vt:lpstr>الشريحة 6</vt:lpstr>
      <vt:lpstr>الشريحة 7</vt:lpstr>
      <vt:lpstr>الشريحة 8</vt:lpstr>
      <vt:lpstr>الشريحة 9</vt:lpstr>
      <vt:lpstr>الشريحة 10</vt:lpstr>
      <vt:lpstr>الشريحة 11</vt:lpstr>
      <vt:lpstr>الشريحة 12</vt:lpstr>
      <vt:lpstr>رابعا- المجتمع:</vt:lpstr>
      <vt:lpstr>الشريحة 14</vt:lpstr>
      <vt:lpstr>الشريحة 15</vt:lpstr>
      <vt:lpstr>الشريحة 16</vt:lpstr>
      <vt:lpstr>الشريحة 17</vt:lpstr>
      <vt:lpstr>الشريحة 18</vt:lpstr>
      <vt:lpstr>الشريحة 19</vt:lpstr>
      <vt:lpstr>شكل يوضح أهم الاختلافات بين خصائص كل من  مجتمع الصناعة ومجتمع ما قبل الصناعة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214</cp:revision>
  <dcterms:created xsi:type="dcterms:W3CDTF">2009-10-14T19:14:34Z</dcterms:created>
  <dcterms:modified xsi:type="dcterms:W3CDTF">2011-11-10T13:43:33Z</dcterms:modified>
</cp:coreProperties>
</file>