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00" r:id="rId2"/>
    <p:sldId id="320" r:id="rId3"/>
    <p:sldId id="322" r:id="rId4"/>
    <p:sldId id="323" r:id="rId5"/>
    <p:sldId id="324" r:id="rId6"/>
    <p:sldId id="325" r:id="rId7"/>
    <p:sldId id="334" r:id="rId8"/>
    <p:sldId id="326" r:id="rId9"/>
    <p:sldId id="336" r:id="rId10"/>
    <p:sldId id="327" r:id="rId11"/>
    <p:sldId id="337" r:id="rId12"/>
    <p:sldId id="328" r:id="rId13"/>
    <p:sldId id="329" r:id="rId14"/>
    <p:sldId id="330" r:id="rId15"/>
    <p:sldId id="335" r:id="rId16"/>
    <p:sldId id="331" r:id="rId17"/>
    <p:sldId id="332" r:id="rId18"/>
    <p:sldId id="338" r:id="rId19"/>
    <p:sldId id="333" r:id="rId20"/>
    <p:sldId id="301"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6" d="100"/>
          <a:sy n="66" d="100"/>
        </p:scale>
        <p:origin x="-1134" y="-25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21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مبادئ علم الاجتماع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pc="-150" dirty="0" smtClean="0">
                <a:solidFill>
                  <a:srgbClr val="376092"/>
                </a:solidFill>
                <a:latin typeface="ae_AlMateen" pitchFamily="2" charset="-78"/>
                <a:cs typeface="ae_AlMateen" pitchFamily="2" charset="-78"/>
              </a:rPr>
              <a:t>المحاضرة العاشرة</a:t>
            </a:r>
            <a:endParaRPr lang="ar-SA" b="1" dirty="0"/>
          </a:p>
        </p:txBody>
      </p:sp>
      <p:sp>
        <p:nvSpPr>
          <p:cNvPr id="3" name="عنوان فرعي 2"/>
          <p:cNvSpPr>
            <a:spLocks noGrp="1"/>
          </p:cNvSpPr>
          <p:nvPr>
            <p:ph type="subTitle" idx="1"/>
          </p:nvPr>
        </p:nvSpPr>
        <p:spPr/>
        <p:txBody>
          <a:bodyPr/>
          <a:lstStyle/>
          <a:p>
            <a:r>
              <a:rPr lang="ar-SA" b="1" dirty="0" smtClean="0"/>
              <a:t>العمليات الاجتماعية والثقافية</a:t>
            </a:r>
            <a:endParaRPr lang="ar-SA"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sz="4000" dirty="0" smtClean="0">
                <a:cs typeface="Arial" pitchFamily="34" charset="0"/>
              </a:rPr>
              <a:t>أولا- العمليات الاجتماعية.</a:t>
            </a:r>
          </a:p>
          <a:p>
            <a:pPr rtl="1" eaLnBrk="1" hangingPunct="1">
              <a:buFont typeface="Arial" pitchFamily="34" charset="0"/>
              <a:buChar char="•"/>
            </a:pPr>
            <a:r>
              <a:rPr lang="ar-SA" sz="4000" dirty="0" smtClean="0">
                <a:cs typeface="Arial" pitchFamily="34" charset="0"/>
              </a:rPr>
              <a:t>ثانيا- العمليات الثقافية.</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Arial" pitchFamily="34" charset="0"/>
              </a:rPr>
              <a:t>أولا- العمليات الاجتماعية:</a:t>
            </a:r>
            <a:endParaRPr lang="ar-SA" dirty="0"/>
          </a:p>
        </p:txBody>
      </p:sp>
      <p:sp>
        <p:nvSpPr>
          <p:cNvPr id="3" name="عنصر نائب للمحتوى 2"/>
          <p:cNvSpPr>
            <a:spLocks noGrp="1"/>
          </p:cNvSpPr>
          <p:nvPr>
            <p:ph idx="1"/>
          </p:nvPr>
        </p:nvSpPr>
        <p:spPr/>
        <p:txBody>
          <a:bodyPr/>
          <a:lstStyle/>
          <a:p>
            <a:r>
              <a:rPr lang="ar-SA" sz="2800" dirty="0" smtClean="0"/>
              <a:t>يقصد بالعمليات الاجتماعية أنماط التفاعل المتكررة التي توجد عادة في الحياة الاجتماعية. وتنشأ نتيجة التفاعل بين الأفراد عن طريق الإشارات واللغة. كما قد تصنف بطرق مختلفة، منها العمليات الترابطية التي تؤدي إلى التقارب بين الناس، ومنها العمليات الانفصالية التي تؤدي إلى الانقسام. وتشكل دراسة العلاقات الاجتماعية أحد الموضوعات الأساسية التي يهتم علم الاجتماع بدراستها. والعمليات الاجتماعية التي تحدث في المجتمع ليست غاية في حد ذاتها بل هي مؤقتة تؤدي إلى تكوين علاقات أكثر دواما واستمرارا. ولا تكمن أهميتها في حد ذاتها بقدر ما يمكن أن تسهم </a:t>
            </a:r>
            <a:r>
              <a:rPr lang="ar-SA" sz="2800" dirty="0" err="1" smtClean="0"/>
              <a:t>به</a:t>
            </a:r>
            <a:r>
              <a:rPr lang="ar-SA" sz="2800" dirty="0" smtClean="0"/>
              <a:t> من استمرار في الحياة الاجتماعية. والعمليات الاجتماعية كثيرة ومعقدة. ويمكن تحديد أهمها فيما يلي:</a:t>
            </a:r>
            <a:endParaRPr lang="ar-SA"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 التعاون:</a:t>
            </a:r>
          </a:p>
          <a:p>
            <a:r>
              <a:rPr lang="ar-SA" dirty="0" smtClean="0"/>
              <a:t>يقصد بالتعاون تلك الجهود المشتركة بين فردين أو أكثر من أجل تحقيق أهداف أو مصالح مشتركة. وقد يأخذ التعاون أشكال عديدة لعل أهمها هذا الشكل الذي يبرز في مجال العمل. فنحن نصف الأفراد بأنهم متعاونون إذا اشتركوا في عمل شيء واحد. بمعنى أنهم يؤدون وظيفة معينة، حيث يقومون جميعا بنفس العمل. كما قد يعمل الأفراد لتحقيق غاية عامة على أساس أن كلا منهم يعمل عملا متخصصا مخالفا لما يعمله الآخر، فالتعاون هنا قائم برغم اختلاف عمل كل من الأفراد المتعاونين.</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المنافسة:</a:t>
            </a:r>
          </a:p>
          <a:p>
            <a:r>
              <a:rPr lang="ar-SA" dirty="0" smtClean="0"/>
              <a:t>تعتبر عملية المنافسة من أهم العمليات الاجتماعية التي تحدث في المجتمع وتؤدي إلى التنافر والتفكك، بل أنها قد تؤدي إلى تعريض النظام الاجتماعي لنوع من الخلل الوظيفي.</a:t>
            </a:r>
          </a:p>
          <a:p>
            <a:r>
              <a:rPr lang="ar-SA" sz="2800" dirty="0" smtClean="0"/>
              <a:t>ويمكن تعريف المنافسة بأنها عبارة عن الجهود التي يبذلها الأفراد أو الجماعات من أجل الفوز أو التفوق على بعضهم البعض والحصول على المكافآت التي تعد محدودة من حيث الكم. أي أن التنافس هو عملية تزاحم الأفراد والجماعات من أجل الحصول على نفس الأهداف أو المصالح، في الوقت الذي تكون فيه الفرص محدودة.</a:t>
            </a:r>
            <a:endParaRPr lang="ar-SA"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وفي عملية التنافس نجد أن كل فرد يسعى إلى تحقيق المكسب أو الهدف لنفسه كاملا، أو أخذ نصيب الأسد منه، دون إلحاق الضرر بالآخرين أو تدمير منافسيهم، وذلك على النحو الذي يحدث عندما تشتد عملية التنافس بين الأفراد أو الجماعات، ويتحول التنافس بينهم إلى نوع من الصراع الذي يمكن تعريفه بأنه العملية التي عن طريقها يحاول الأفراد أو الجماعات تحييد أو إلحاق الضرر أو التخلص من منافسيهم. أي أن الصراع يشير إلى اتجاه الأفراد أو الجماعات نحو التفوق أو الفوز على غيرهم من الأفراد أو الجماعات المعارضة وإبعادهم عن المنافسة بأية طريقة ممكنة.</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(ج) التوافق الاجتماعي</a:t>
            </a:r>
            <a:r>
              <a:rPr lang="ar-SA" sz="2800" b="1" dirty="0" smtClean="0"/>
              <a:t>:</a:t>
            </a:r>
          </a:p>
          <a:p>
            <a:r>
              <a:rPr lang="ar-SA" sz="2800" dirty="0" smtClean="0"/>
              <a:t>يستخدم علماء الاجتماع مصطلح التوافق للتعبير عن عملية التراضي أو الصلح بين الأطراف المتنافسة أو المتصارعة سواء كانوا أفرادا أو جماعات.</a:t>
            </a:r>
            <a:endParaRPr lang="ar-SA" sz="2800" dirty="0" smtClean="0"/>
          </a:p>
          <a:p>
            <a:r>
              <a:rPr lang="ar-SA" sz="2800" dirty="0" smtClean="0"/>
              <a:t>وقد يتخذ التوافق عدة صور أو أشكال مختلفة منها التوفيق أو التقريب بين وجهات النظر وعن طريقه يتم الاتفاق على أن تقوم الجماعات المتنازعة بالحصول على بعض أهدافها للتخفيف من حدة الخلافات أو الصراعات. وكذلك الوساطة التي تقوم على أساس الجمع بين الأطراف المتنازعة لإيجاد الرغبة بينهم في حل خلافاتهم. وكذلك الهدنة التي تشير إلى حدوث الاتفاق بين الأطراف المتنازعة على الكف عن الخلاف أو الصراع على الرغم من عدم القدرة على حل المشكلات التي أدت إلى هذا الخلاف أو الصراع.</a:t>
            </a:r>
            <a:endParaRPr lang="ar-SA"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81000" y="1371600"/>
            <a:ext cx="8915400" cy="4525963"/>
          </a:xfrm>
        </p:spPr>
        <p:txBody>
          <a:bodyPr/>
          <a:lstStyle/>
          <a:p>
            <a:r>
              <a:rPr lang="ar-SA" sz="2800" dirty="0" smtClean="0"/>
              <a:t>ويحدث التسامح عندما يكون من الصعب أن يتنازل كل من الفريقين المتنازعين عن بعض الأهداف أو المصالح التي يرغبون في تحقيقها. ويشير التعاقد إلى الاتفاق الذي يحدث بين مجموعتين من الأفراد أو الجماعات على أن يقوم كل منهما أو لا يقوم بعمل شيء محدد في مقابل الحصول على بعض المزايا أو المكاسب من المجموعة الأخرى. وقد يلجأ الطرفان المتنازعان إلى القضاء كوسيلة لحل مشكلاتهم والفصل فيها. وأخيرا ينتهي الصراع بالاستسلام في حالة انتصار أحد الطرفين المتنازعين ولا يكون أمام المغلوب وقتئذ سوى أن يستسلم ويخضع للشروط التي يفرضها المنتصر. وعادة ما يكون الاستسلام إما للقوة المادية أو للتهديد الذي يصدر عن طرف يشعر بقوته عن الآخر، كما قد يكون استسلاما للقوة العقلية إذا كان استسلاما للرأي.</a:t>
            </a:r>
            <a:endParaRPr lang="ar-SA"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(د) التغير الاجتماعي</a:t>
            </a:r>
            <a:r>
              <a:rPr lang="ar-SA" sz="2800" b="1" dirty="0" smtClean="0"/>
              <a:t>:</a:t>
            </a:r>
          </a:p>
          <a:p>
            <a:r>
              <a:rPr lang="ar-SA" sz="2800" dirty="0" smtClean="0"/>
              <a:t>يشير التغير الاجتماعي إلى العملية التي عن طريقها يحدث تحول أو اختلاف أو تطور، سواء في البناء الاجتماعي أو العلاقات الاجتماعية، خلال فترة من الزمن. وهو جزء من عملية أوسع هي عملية التغير الثقافي والتي تشير إلى التغير في ثقافة المجتمع.</a:t>
            </a:r>
          </a:p>
          <a:p>
            <a:r>
              <a:rPr lang="ar-SA" sz="2800" dirty="0" smtClean="0"/>
              <a:t>ويذكر (</a:t>
            </a:r>
            <a:r>
              <a:rPr lang="ar-SA" sz="2800" dirty="0" err="1" smtClean="0"/>
              <a:t>روبرتسون</a:t>
            </a:r>
            <a:r>
              <a:rPr lang="ar-SA" sz="2800" dirty="0" smtClean="0"/>
              <a:t>) أن هناك مصادر كثيرة متداخلة ومتعددة للتغير الاجتماعي لعل أهمها: البيئة الجغرافية، والأفكار، والتكنولوجيا، والتجديد الثقافي، والفعل الإنساني.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ويتضح من مصادر التغير الاجتماعي سالفة الذكر أن هناك مصادر مختلفة للتغير بعضها خارج عن نطاق الإرادة الإنسانية مثل البيئة الجغرافية وبعضها الآخر يرجع إلى النشاط الإنساني والعوامل الاجتماعية والثقافية المختلفة. ويجب إدراك أن </a:t>
            </a:r>
            <a:r>
              <a:rPr lang="ar-SA" dirty="0" smtClean="0"/>
              <a:t>التغير يحدث في المجتمع نتيجة لكثير من العوامل المتداخلة التي يؤثر بعضها في البعض الآخر، من عوامل اجتماعية وثقافية واقتصادية وسياسية وغير ذلك</a:t>
            </a:r>
            <a:r>
              <a:rPr lang="ar-SA" dirty="0" smtClean="0"/>
              <a:t>.</a:t>
            </a:r>
            <a:endParaRPr lang="ar-SA"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Arial" pitchFamily="34" charset="0"/>
              </a:rPr>
              <a:t>ثانيا- العمليات الثقافية:</a:t>
            </a:r>
            <a:endParaRPr lang="ar-SA" dirty="0"/>
          </a:p>
        </p:txBody>
      </p:sp>
      <p:sp>
        <p:nvSpPr>
          <p:cNvPr id="3" name="عنصر نائب للمحتوى 2"/>
          <p:cNvSpPr>
            <a:spLocks noGrp="1"/>
          </p:cNvSpPr>
          <p:nvPr>
            <p:ph idx="1"/>
          </p:nvPr>
        </p:nvSpPr>
        <p:spPr/>
        <p:txBody>
          <a:bodyPr/>
          <a:lstStyle/>
          <a:p>
            <a:r>
              <a:rPr lang="ar-SA" dirty="0" smtClean="0"/>
              <a:t>النسق الثقافي يتغير باستمرار، سواء كان هذا التغير يشمل الجوانب الإدراكية من الثقافة (المعرفة)، أو يشمل الجوانب المعيارية منها (القواعد والقيم)، أو يشمل الجوانب المادية (الأشياء). وقد يشمل التغير جانبا أو أكثر من هذه الجوانب، أو يشملها جميعا في وقت واحد. ونجد أن هناك بعض العمليات الثقافية التي تؤدي إلى حدوث هذا التغير الثقافي. والعمليات الثقافية هي الطرق التي عن طريقها تنتقل الثقافة وتنتشر وتتغير. ومن أهم هذه العمليات الثقافية: التجديد، والانتشار، والمزج الثقافي، والتمثل الثقافي، والتخلف الثقافي أو الهوة الثقافية.</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 التجديد</a:t>
            </a:r>
            <a:r>
              <a:rPr lang="ar-SA" b="1" dirty="0" smtClean="0"/>
              <a:t>:</a:t>
            </a:r>
          </a:p>
          <a:p>
            <a:r>
              <a:rPr lang="ar-SA" dirty="0" smtClean="0"/>
              <a:t>ويعني التجديد الاختراع أو الاكتشافات، ويعتبر كل منهما أحد مصادر التغير الثقافي في المجتمع. ويعرف الاختراع بأنه طريقة مستحدثة في مزج أنواع من العناصر بعضها مع بعض. كما يعد الاكتشاف أحد مظاهر التجديد التي تؤدي إلى حدوث عملية التغير الثقافي. فاكتشاف مواد جديدة داخل المجتمع قد يؤدي إلى حدوث سلسلة واسعة من التغيرات، وخاصة في المجتمعات التقليدية البسيطة.</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الانتشار الثقافي</a:t>
            </a:r>
            <a:r>
              <a:rPr lang="ar-SA" b="1" dirty="0" smtClean="0"/>
              <a:t>:</a:t>
            </a:r>
          </a:p>
          <a:p>
            <a:r>
              <a:rPr lang="ar-SA" sz="2800" dirty="0" smtClean="0"/>
              <a:t>يشير مفهوم الانتشار إلى عملية انتقال السمات الثقافية من ثقافة إلى أخرى ويعد من أهم عوامل التغير الثقافي. ويلعب التقليد أو المحاكاة دورا مهما بالنسبة لعمليات التغير الثقافي.</a:t>
            </a:r>
          </a:p>
          <a:p>
            <a:r>
              <a:rPr lang="ar-SA" dirty="0" smtClean="0"/>
              <a:t>ولانتشار الثقافة يجب توافر عدة عناصر، منها وجود بعض السمات أو العناصر الثقافية التي تستحق أن تنشر، ومنها ضرورة وجود مجتمع يتقبل </a:t>
            </a:r>
            <a:r>
              <a:rPr lang="ar-SA" dirty="0" smtClean="0"/>
              <a:t>هذه السمات أو العناصر الثقافية، بالإضافة إلى ضرورة وجود طريقة أو وسيلة تستعمل كأداة للنشر، كالإذاعة والكتب والأشخاص الذين ينتقلون بين الثقافات المختلفة.</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وبالنسبة لكيفية انتشار الثقافة، فقد يكون هذا الانتشار طواعية أو عن طريق الجبر والإلزام. وفي الحالة الأولى يستعير المجتمع العناصر الثقافية من مجتمع آخر، وفي الحالة الثانية تفرض سلطة آمرة نوعا من الثقافة على جماعة مغلوبة على أمرها.</a:t>
            </a:r>
          </a:p>
          <a:p>
            <a:r>
              <a:rPr lang="ar-SA" sz="2800" dirty="0" smtClean="0"/>
              <a:t>ويلاحظ أن النمط الثقافي الذي يلقى فبولا من الجماعة يدخل في تكوين ثقافتها الكلية. وقد يصبح بعد ذلك عرضة للانتشار إلى مجتمعات أخرى عن طريق الاحتكاك الثقافي والتفاعل بين الثقافات المختلفة. وكلما زادت فترة التفاعل والاحتكاك الثقافي بين المجتمعات المختلفة، زادت الاستعارات الثقافية، وبالتالي ترتفع معدلات التغير الثقافي.</a:t>
            </a:r>
            <a:endParaRPr lang="ar-SA"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(ج) المزج الثقافي</a:t>
            </a:r>
            <a:r>
              <a:rPr lang="ar-SA" b="1" dirty="0" smtClean="0"/>
              <a:t>:</a:t>
            </a:r>
          </a:p>
          <a:p>
            <a:r>
              <a:rPr lang="ar-SA" sz="2800" dirty="0" smtClean="0"/>
              <a:t>يشير المزج الثقافي إلى العملية التي تحدث بين عدد من المجتمعات ذات الثقافات المختلفة إذا ما اتصلت هذه المجتمعات بعضها ببعض فتتأثر كل ثقافة بالأخرى عن طريق إعارة واستعارة السمات الثقافية المختلفة، ولكن دون أن تفقد أي من هذه الثقافات مقوماتها ومظهرها الأصلي. ودون أن تندمج إحداهما في الأخرى اندماجا كاملا.</a:t>
            </a:r>
          </a:p>
          <a:p>
            <a:r>
              <a:rPr lang="ar-SA" sz="2800" dirty="0" smtClean="0"/>
              <a:t>ويمكن أن تتم عملية المزج الثقافي بين أجناس مختلفة بدون حدوث اختلاط بيولوجي بين هذه الأجناس. كما أن عملية المزج الثقافي عملية ذات اتجاهين، بمعنى أن هناك تأثيرات متبادلة تحدث بين الثقافات التي تحتك ببعضها، وإن كانت الثقافة الأقوى تكون أكثر تأثيرا في الثقافة الأضعف.</a:t>
            </a:r>
            <a:endParaRPr lang="ar-SA"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(د) التمثل الثقافي</a:t>
            </a:r>
            <a:r>
              <a:rPr lang="ar-SA" sz="2800" b="1" dirty="0" smtClean="0"/>
              <a:t>:</a:t>
            </a:r>
          </a:p>
          <a:p>
            <a:r>
              <a:rPr lang="ar-SA" sz="2800" dirty="0" smtClean="0"/>
              <a:t>يشير التمثل أو التمثيل الثقافي إلى العملية التي عن طريقها تحاول الجماعات ذات أنماط السلوك المختلفة أن تندمج مع بعضها البعض في وحدة اجتماعية وثقافية مشتركة. أي أن هذه العملية تؤدي إلى اندماج أو انصهار ثقافتين أو أكثر في وحدة ثقافية متجانسة. ومن أشهر عمليات التمثيل الثقافي، ظهور الثقافة الأمريكية نتيجة تفاعل واندماج عدة ثقافات أوروبية قديمة.</a:t>
            </a:r>
          </a:p>
          <a:p>
            <a:r>
              <a:rPr lang="ar-SA" sz="2800" dirty="0" smtClean="0"/>
              <a:t>وهناك عدة عوامل تؤثر في عملية التمثيل الثقافي، مثل العزلة ومدى التشابه الثقافي ومدى الاختلاف أو التقارب في الصفات الجسمية، والاختلاط البيولوجي، ومدى الشعور بالبعد الاجتماعي، ومدى تكافؤ الفرص في النشاط الاقتصادي.</a:t>
            </a:r>
            <a:endParaRPr lang="ar-SA"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(هـ) التخلف الثقافي</a:t>
            </a:r>
            <a:r>
              <a:rPr lang="ar-SA" b="1" dirty="0" smtClean="0"/>
              <a:t>:</a:t>
            </a:r>
          </a:p>
          <a:p>
            <a:r>
              <a:rPr lang="ar-SA" dirty="0" smtClean="0"/>
              <a:t>ورد مفهوم التخلف الثقافي أو الهوة الثقافية في كتاب (التغير الاجتماعي) للعالم الأمريكي (وليام </a:t>
            </a:r>
            <a:r>
              <a:rPr lang="ar-SA" dirty="0" err="1" smtClean="0"/>
              <a:t>أوجبرن</a:t>
            </a:r>
            <a:r>
              <a:rPr lang="ar-SA" dirty="0" smtClean="0"/>
              <a:t>) الذي نشره عام 1922م. ويرى (</a:t>
            </a:r>
            <a:r>
              <a:rPr lang="ar-SA" dirty="0" err="1" smtClean="0"/>
              <a:t>أوجبرن</a:t>
            </a:r>
            <a:r>
              <a:rPr lang="ar-SA" dirty="0" smtClean="0"/>
              <a:t>) أن التغيرات التي تطرأ على جزء من الثقافة اللامادية – العادات والتقاليد وأساليب التفكير </a:t>
            </a:r>
            <a:r>
              <a:rPr lang="ar-SA" smtClean="0"/>
              <a:t>في المجتمع - </a:t>
            </a:r>
            <a:r>
              <a:rPr lang="ar-SA" dirty="0" smtClean="0"/>
              <a:t>لا تتزامن تماما مع التغيرات التي تطرأ على الثقافة المادية. فيشهد المجتمع نتيجة لذلك نوعا من التخلف الثقافي الذي يرجع إلى تفاوت معدلات التغير الثقافي في الناحيتين المادية واللامادية.</a:t>
            </a:r>
            <a:endParaRPr lang="ar-SA"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sz="800" dirty="0" smtClean="0"/>
          </a:p>
          <a:p>
            <a:r>
              <a:rPr lang="ar-SA" dirty="0" smtClean="0"/>
              <a:t>ويشير التخلف الثقافي أو الهوة الثقافية إلى الموقف الذي يتغير فيه أحد عناصر أو مكونات الثقافة، بشكل أسرع مما يتغير </a:t>
            </a:r>
            <a:r>
              <a:rPr lang="ar-SA" dirty="0" err="1" smtClean="0"/>
              <a:t>به</a:t>
            </a:r>
            <a:r>
              <a:rPr lang="ar-SA" dirty="0" smtClean="0"/>
              <a:t> غيرها من العناصر أو المكونات الأخرى للثقافة, وفي غالبية الحالات نجد أن العناصر المادية للثقافة تتغير بسرعة أكبر من تغير العناصر غير المادية وإن كان البعض يرى أنه في معظم المجتمعات وفي غالبية فترات التاريخ ، نجد أن الثقافة غير المادية قد تغيرت بشكل أسرع من تغير الثقافة المادية.</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2406</TotalTime>
  <Words>1517</Words>
  <Application>Microsoft Office PowerPoint</Application>
  <PresentationFormat>A4 Paper (210x297 mm)‎</PresentationFormat>
  <Paragraphs>42</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العاشرة</vt:lpstr>
      <vt:lpstr>النقاط الأساسية:</vt:lpstr>
      <vt:lpstr>أولا- العمليات الاجتماعية:</vt:lpstr>
      <vt:lpstr>الشريحة 5</vt:lpstr>
      <vt:lpstr>الشريحة 6</vt:lpstr>
      <vt:lpstr>الشريحة 7</vt:lpstr>
      <vt:lpstr>الشريحة 8</vt:lpstr>
      <vt:lpstr>الشريحة 9</vt:lpstr>
      <vt:lpstr>الشريحة 10</vt:lpstr>
      <vt:lpstr>الشريحة 11</vt:lpstr>
      <vt:lpstr>ثانيا- العمليات الثقافية:</vt:lpstr>
      <vt:lpstr>الشريحة 13</vt:lpstr>
      <vt:lpstr>الشريحة 14</vt:lpstr>
      <vt:lpstr>الشريحة 15</vt:lpstr>
      <vt:lpstr>الشريحة 16</vt:lpstr>
      <vt:lpstr>الشريحة 17</vt:lpstr>
      <vt:lpstr>الشريحة 18</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231</cp:revision>
  <dcterms:created xsi:type="dcterms:W3CDTF">2009-10-14T19:14:34Z</dcterms:created>
  <dcterms:modified xsi:type="dcterms:W3CDTF">2011-11-11T10:40:53Z</dcterms:modified>
</cp:coreProperties>
</file>