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1" r:id="rId3"/>
    <p:sldId id="289" r:id="rId4"/>
    <p:sldId id="290" r:id="rId5"/>
    <p:sldId id="292" r:id="rId6"/>
    <p:sldId id="293" r:id="rId7"/>
    <p:sldId id="294" r:id="rId8"/>
    <p:sldId id="295" r:id="rId9"/>
    <p:sldId id="301" r:id="rId10"/>
    <p:sldId id="302" r:id="rId11"/>
    <p:sldId id="303" r:id="rId12"/>
    <p:sldId id="304" r:id="rId13"/>
    <p:sldId id="305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56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10/23/2010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4478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أهمية الكلام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صفات الخطيب المتميز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048000"/>
          </a:xfrm>
          <a:prstGeom prst="rect">
            <a:avLst/>
          </a:prstGeom>
        </p:spPr>
        <p:txBody>
          <a:bodyPr/>
          <a:lstStyle/>
          <a:p>
            <a:pPr marL="0" marR="0" lvl="0" indent="108000" algn="just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الناس أصناف وألوان: فصنف إذا سمعتهم تود لو أنهم أطالوا الحديث وأفاضوا في الكلام، في حين أن صنفا آخر تود لو أنهم أغلقوا أفواههم بعد فتحها بدقائق معدودات ، بل ربما غلقها قبل فتحها وللأبد.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مقدمة: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381000" y="457200"/>
            <a:ext cx="89154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1143000" y="1447800"/>
            <a:ext cx="7391400" cy="914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الكلام من العلامات المميزة للإنسان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1143000" y="2514600"/>
            <a:ext cx="7391400" cy="8382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الكلام </a:t>
            </a:r>
            <a:r>
              <a:rPr lang="ar-SA" sz="3600" b="1" dirty="0" smtClean="0">
                <a:solidFill>
                  <a:srgbClr val="FFFF00"/>
                </a:solidFill>
              </a:rPr>
              <a:t>غاية لكل </a:t>
            </a:r>
            <a:r>
              <a:rPr lang="ar-SA" sz="3600" b="1" dirty="0" smtClean="0">
                <a:solidFill>
                  <a:srgbClr val="FFFF00"/>
                </a:solidFill>
              </a:rPr>
              <a:t>فروع اللغة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1143000" y="3505200"/>
            <a:ext cx="7391400" cy="990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بالكلام يستطيع المرء أن يعبر عن أفكاره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1143000" y="4724400"/>
            <a:ext cx="7391400" cy="990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بالكلام يستطيع الإنسان مواجهة الحياة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  <p:bldP spid="9" grpId="0" animBg="1" autoUpdateAnimBg="0"/>
      <p:bldP spid="7" grpId="0" animBg="1" autoUpdateAnimBg="0"/>
      <p:bldP spid="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مهارة المبدعين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2057400"/>
            <a:ext cx="8763000" cy="3429000"/>
          </a:xfrm>
          <a:prstGeom prst="rect">
            <a:avLst/>
          </a:prstGeom>
        </p:spPr>
        <p:txBody>
          <a:bodyPr/>
          <a:lstStyle/>
          <a:p>
            <a:pPr marL="0" marR="0" lvl="0" indent="108000" algn="just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مهارة الكلام مهارة المبدعين المتميزين مهارة العظماء.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/>
              <a:t> يقول الخطيب المشهور (زج زجلر): (سواء رضينا أم أبينا .. فإن الذين يُحسنون الحديث أمام الناس يعتبرهم الآخرون أكثر ذكاء .. وإن لديهم مهارات قيادية متميزة عن غيرهم ).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dirty="0" smtClean="0">
                <a:cs typeface="Arial" charset="0"/>
              </a:rPr>
              <a:t> مهارة الإلقاء تحتاج أن نستحضر ما ذكرناه سابقاً في تكوين المهارة ، فتحتاج إلى قرارٍ ورغبة في التعلم ، ثم تخطيط ، ثم أن </a:t>
            </a:r>
            <a:r>
              <a:rPr lang="ar-SA" sz="3200" dirty="0" smtClean="0">
                <a:cs typeface="Arial" charset="0"/>
              </a:rPr>
              <a:t>نمارس ونجرّب ونحاول </a:t>
            </a:r>
            <a:r>
              <a:rPr lang="ar-SA" sz="3200" dirty="0" smtClean="0">
                <a:cs typeface="Arial" charset="0"/>
              </a:rPr>
              <a:t>مرةً وأخرى وثالثة ، حتى </a:t>
            </a:r>
            <a:r>
              <a:rPr lang="ar-SA" sz="3200" dirty="0" smtClean="0">
                <a:cs typeface="Arial" charset="0"/>
              </a:rPr>
              <a:t>نتقن </a:t>
            </a:r>
            <a:r>
              <a:rPr lang="ar-SA" sz="3200" dirty="0" smtClean="0">
                <a:cs typeface="Arial" charset="0"/>
              </a:rPr>
              <a:t>المهارة</a:t>
            </a:r>
            <a:endParaRPr lang="en-US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الكلام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إن </a:t>
            </a:r>
            <a:r>
              <a:rPr lang="ar-SA" sz="4400" dirty="0" smtClean="0">
                <a:solidFill>
                  <a:srgbClr val="376092"/>
                </a:solidFill>
                <a:latin typeface="+mj-lt"/>
                <a:ea typeface="+mj-ea"/>
              </a:rPr>
              <a:t>من البيان لسحراً </a:t>
            </a:r>
            <a:endParaRPr kumimoji="0" lang="ar-SA" sz="4400" b="0" i="0" u="none" strike="noStrike" kern="120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2057400"/>
            <a:ext cx="8839200" cy="22860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200" dirty="0" smtClean="0"/>
              <a:t>هي ليست مهارة عادية بل منها السحر والبيان وكما في صحيح البخاري عن ابن عمر رضي الله عنهما قال: قدم رجلان من المشرق فخطبا فعجب الناس لبيانهما فقال رسول الله صلى الله عليه وسلم : (</a:t>
            </a:r>
            <a:r>
              <a:rPr lang="ar-SA" sz="3200" b="1" dirty="0" smtClean="0"/>
              <a:t>إن من البيان لسحرا</a:t>
            </a:r>
            <a:r>
              <a:rPr lang="ar-SA" sz="3200" dirty="0" smtClean="0"/>
              <a:t>).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أهمية النقاش والمشاركة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447800"/>
            <a:ext cx="8839200" cy="40386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ar-SA" sz="3200" dirty="0" smtClean="0"/>
              <a:t>إن مما نعاني منه في تعليمنا: أنه قائم على التلقين ، ولو استخدمنا المشاركة والنقاش لوجدنا الفرق واضحاً. 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ar-SA" sz="3200" dirty="0" smtClean="0"/>
              <a:t>الإنسان لا يتذكر بعد شهر سوى 13% من المعلومات التي حصل عليها عن طريق البصر ، أما المعلومات التي حصل عليها عن طريق الحوار والنقاش والمشاركة فإنه يتذكر بعد شهر 95% منها.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ar-SA" sz="3200" dirty="0" smtClean="0"/>
              <a:t>يقول الحكيم الصيني (قل وسوف أنسى ، أرني ولعلي أتذكر ، شاركني وسوف أتذكر).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الثقافة العالية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lang="ar-SA" sz="3200" b="1" dirty="0" smtClean="0">
                <a:latin typeface="+mn-lt"/>
              </a:rPr>
              <a:t>وذلك بالإطلاع الجيد على العلوم، والمعرفة بفنه الذي يتحدث فيه ..وإلا كان مناقضاً لنفسه فسيتضح ذلك للناس سريعاً .. وكما قيل: (كل إناء بما فيه ينضح ) فالخطيب المميز هو أولاً شخص مميز في ذاته ..فارفع من ثقافتك وحسن من أدائك ، وكن جاداً في إنجازك. 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الإعداد الجيد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لابد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للخطيب من تحضير وإعداد للموضوع الذي يتحدث عنه ، فإن ذلك أبلغ في الوصول إلى السامعين وشد انتباههم.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التمكن من علوم اللغة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بأن يمتلك الخطيب لمعجم واسع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من المفردات التي تزوده بقدرة فائقة على التعبير عن المعنى بأروع طريقة وأبدع أداء.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وأن يكون ملماً بالنحو فلا يحسن بالخطيب أن يجعل المرفوع منصوباً ، والمنصوب مجروراً ، و المجرور مرفوعاً.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كذلك إلمامه الجيد بالتراكيب اللفظية ..وعلوم المعاني.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أن يكون له هدف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إن الخطب العامة التي ليس لها هدف </a:t>
            </a:r>
            <a:r>
              <a:rPr lang="ar-SA" sz="3200" b="1" dirty="0" smtClean="0">
                <a:latin typeface="+mn-lt"/>
              </a:rPr>
              <a:t>غالباً ما تكون ضعيفة التأثير والإقناع ؛ فلا بد للخطيب من تحديد هدف رئيس يمس حياة المستمعين ، ويحوز على اهتمامهم.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الثقة بالنفس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عندما يكون الخطيب رابط الجأش لا شك أنه سيكون أكثر وصولاً إلى قلوب وعقول الجمهور.</a:t>
            </a:r>
          </a:p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 وصاحب الشخصية الثابتة يحقق أكثر النتائج والأهداف طموحاً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صفات الخطيب المتميز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" name="AutoShape 19" descr="OFFISUPP"/>
          <p:cNvSpPr>
            <a:spLocks noChangeArrowheads="1"/>
          </p:cNvSpPr>
          <p:nvPr/>
        </p:nvSpPr>
        <p:spPr bwMode="auto">
          <a:xfrm>
            <a:off x="990600" y="1371600"/>
            <a:ext cx="7391400" cy="7620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ar-SA" sz="3600" b="1" dirty="0" smtClean="0">
                <a:solidFill>
                  <a:srgbClr val="FFFF00"/>
                </a:solidFill>
              </a:rPr>
              <a:t>الصدق والأمانة العلمية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2362200"/>
            <a:ext cx="8839200" cy="3124200"/>
          </a:xfrm>
          <a:prstGeom prst="rect">
            <a:avLst/>
          </a:prstGeo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من أهم صفات الخطيب الصدق في الكلام والعاطفة.</a:t>
            </a:r>
          </a:p>
          <a:p>
            <a:pPr algn="just">
              <a:buFont typeface="Arial" pitchFamily="34" charset="0"/>
              <a:buChar char="•"/>
            </a:pPr>
            <a:r>
              <a:rPr lang="ar-SA" sz="3200" b="1" dirty="0" smtClean="0">
                <a:latin typeface="+mn-lt"/>
              </a:rPr>
              <a:t>وكذلك أمانة النقل </a:t>
            </a:r>
            <a:r>
              <a:rPr lang="ar-SA" sz="3200" b="1" dirty="0" err="1" smtClean="0">
                <a:latin typeface="+mn-lt"/>
              </a:rPr>
              <a:t>وعزو</a:t>
            </a:r>
            <a:r>
              <a:rPr lang="ar-SA" sz="3200" b="1" dirty="0" smtClean="0">
                <a:latin typeface="+mn-lt"/>
              </a:rPr>
              <a:t> المعلومات إلى المصادر والمراجع ، فهذه أمانة أمام الله سبحانه تعالى.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2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2877</TotalTime>
  <Words>549</Words>
  <Application>Microsoft Office PowerPoint</Application>
  <PresentationFormat>A4 Paper (210x297 mm)‎</PresentationFormat>
  <Paragraphs>69</Paragraphs>
  <Slides>14</Slides>
  <Notes>14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المحاضرة الرابعة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182</cp:revision>
  <dcterms:created xsi:type="dcterms:W3CDTF">2009-10-14T19:14:34Z</dcterms:created>
  <dcterms:modified xsi:type="dcterms:W3CDTF">2010-10-23T04:36:37Z</dcterms:modified>
</cp:coreProperties>
</file>