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1" r:id="rId3"/>
    <p:sldId id="306" r:id="rId4"/>
    <p:sldId id="289" r:id="rId5"/>
    <p:sldId id="318" r:id="rId6"/>
    <p:sldId id="319" r:id="rId7"/>
    <p:sldId id="321" r:id="rId8"/>
    <p:sldId id="316" r:id="rId9"/>
    <p:sldId id="320" r:id="rId10"/>
    <p:sldId id="314" r:id="rId11"/>
    <p:sldId id="315" r:id="rId12"/>
    <p:sldId id="322" r:id="rId13"/>
    <p:sldId id="323" r:id="rId14"/>
    <p:sldId id="324" r:id="rId15"/>
    <p:sldId id="325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11/6/2010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الثامنة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من وسائل الجذب والإثارة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نصائح وتنبيهات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ماذا تفعل عند الخوف والارتباك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من وسائل الجذب والإثارة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381000" y="14478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اذكر قصة مثيرة وغير معروفة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381000" y="35814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اذكر حقيقة أو بياناً مذهلاً ، أو أحصائية تدهش المستمعين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381000" y="21336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اعرض صورة أو </a:t>
            </a:r>
            <a:r>
              <a:rPr lang="ar-SA" sz="3600" b="1" dirty="0" err="1" smtClean="0">
                <a:solidFill>
                  <a:srgbClr val="FFFF00"/>
                </a:solidFill>
              </a:rPr>
              <a:t>دع</a:t>
            </a:r>
            <a:r>
              <a:rPr lang="ar-SA" sz="3600" b="1" dirty="0" smtClean="0">
                <a:solidFill>
                  <a:srgbClr val="FFFF00"/>
                </a:solidFill>
              </a:rPr>
              <a:t> الجمهور يشاهد شيئاً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381000" y="4267200"/>
            <a:ext cx="9067800" cy="1295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حاول أن تحفظ غيباً ما ستقوله أول دقيقة فهذا يزرع ثقة </a:t>
            </a:r>
          </a:p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المستمعين فيك  من البداية ويشعرون أنهم بحاجة لكلمتك</a:t>
            </a: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381000" y="2819400"/>
            <a:ext cx="90678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اسأل سؤالاً مثيراً ودعهم يفكرون في الإجابة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3200" b="1" dirty="0" smtClean="0"/>
              <a:t>أشعر الجمهور بأنك واثق من نفسك ، وإذا ذكرت معلومات أو إحصاءات غريبة وهي بالفعل صحيحة تماماً فلا تترك مجالاً للشك فيها بل أذكرها بطريقة الواثق منها.</a:t>
            </a:r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762000" y="1371600"/>
            <a:ext cx="8229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أشعر الجمهور بالثقة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13" grpId="0"/>
      <p:bldP spid="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381000" y="14478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كن المستمع المتفائل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57200" y="2209800"/>
            <a:ext cx="8991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200" b="1" dirty="0" smtClean="0"/>
              <a:t>اجعل نفسك أحد المستمعين ، بل كن المستمع المتفائل </a:t>
            </a:r>
            <a:r>
              <a:rPr lang="ar-SA" sz="3200" dirty="0" smtClean="0"/>
              <a:t>بحيث تظهر ما تتوقعه من الجمهور تجاه كلامك بمعنى : أنك تتفاعل تماماً مع كلامك ؛ فتغضب في حال الغضب ، ويظهر ذلك على قسمات وجهك، ثم تفاعل أخرى في حال الضحك فتتبسم وتضحك ، وهكذا تسخر في حال السخرية ، ولتكن جميع هذه التفاعلات التي تقدمها للجمهور واضحة من خلال نبرات صوتك.</a:t>
            </a:r>
            <a:endParaRPr lang="ar-SA" sz="32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381000" y="13716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تفنن في توزيع النظرات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57200" y="2209800"/>
            <a:ext cx="8991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 من الإتقان </a:t>
            </a:r>
            <a:r>
              <a:rPr lang="ar-SA" sz="3200" b="1" dirty="0" smtClean="0"/>
              <a:t>أن تنظر إلى جميع الحضور وأن تشعر كل واحد منهم وكأنك تتحدث له </a:t>
            </a:r>
            <a:r>
              <a:rPr lang="ar-SA" sz="3200" b="1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انتقل </a:t>
            </a:r>
            <a:r>
              <a:rPr lang="ar-SA" sz="3200" b="1" dirty="0" smtClean="0"/>
              <a:t>عشوائيا بين الحضور بعينيك وتوقف بهما عند كل شخص لثلاث أو أربع ثوان ، ثم انتقل إلى غيره.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381000" y="13716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استخدم وسائل الإيضاح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57200" y="2209800"/>
            <a:ext cx="8991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حاول استخدام وسائل الإيضاح ( الشفافيات – عروض الكميوتر – الشرائح – البورجكتر – الأوراق الكبيرة – أفلام الفديو – الخرائط والرسوم البيانية – جهاز التسجيل السمعي- السبورة ... الخ) ، فلها أثر كبير على تفاعل الجمهور ، وفهمه.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وقد تكون وسيلة الإيضاح يدك فمن الجميل والرائع إذا كان هناك تعداد لنقاط أن يقوم الملقي بعدها على  أصابعه واحدة واحدة  فلها بالغ الأثر 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r>
              <a:rPr lang="ar-SA" sz="2900" b="1" dirty="0" smtClean="0"/>
              <a:t>من الخطأ الفادح الاعتذار في المقدمة بأن يقول الملقي: (أنا لست بالخطيب البارع.. ولا الملقي المتميز .. إنما أحرجني أحدهم لأتحدث أمامكم ، وليس لدي الجديد.. وإنما فقط للتذكير .. وعذراً إن أمللتكم في الدقائق القادمة).</a:t>
            </a:r>
          </a:p>
          <a:p>
            <a:endParaRPr lang="ar-SA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أتقول هذا في المقدمة ثم تريد منهم التركيز معك ، أو أن يعيروك أي اهتمام ؟!! بعد هذه الافتتاحية السوداوية حتى وإن أبدعت في موضوعك.</a:t>
            </a:r>
            <a:endParaRPr lang="en-US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381000" y="13716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لا تبدأ بمقدمة سوداوية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r>
              <a:rPr lang="ar-SA" sz="3200" b="1" dirty="0" smtClean="0"/>
              <a:t>احذر </a:t>
            </a:r>
            <a:r>
              <a:rPr lang="ar-SA" sz="3200" b="1" dirty="0" err="1" smtClean="0"/>
              <a:t>و</a:t>
            </a:r>
            <a:r>
              <a:rPr lang="ar-SA" sz="3200" b="1" dirty="0" smtClean="0"/>
              <a:t> ابتعد عن استخدام بعض الكلمات المملة مثل : آه .. آه ، في الحقيقة ، بصراحة ، بالفعل ، كما تعلمون.</a:t>
            </a:r>
          </a:p>
          <a:p>
            <a:pPr algn="just"/>
            <a:r>
              <a:rPr lang="ar-SA" sz="3200" b="1" dirty="0" smtClean="0"/>
              <a:t>هذه الكلمات تعد من اللوازم اللغوية ؛ إذ يستخدم بعض الأشخاص مثل هذه الكلمات بشكل مستمر ، وذلك لملأ الوقت الذي يحتاجون فيه إلى التفكير ، فينبغي التخلص منها.</a:t>
            </a:r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381000" y="13716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احذر من هذه الكلمات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r>
              <a:rPr lang="ar-SA" sz="2900" b="1" dirty="0" smtClean="0"/>
              <a:t>لا تقلد غيرك في صوته أو نظرته أو لبسه أو طريقة حركته ( ولا مانع من أن تستفيد من تميز الآخرين). </a:t>
            </a:r>
          </a:p>
          <a:p>
            <a:r>
              <a:rPr lang="ar-SA" sz="2900" b="1" dirty="0" smtClean="0"/>
              <a:t>اجعل حركتك طبيعية وتحدث وكأنك تتبادل الحديث مع صديق في الشارع ، ألست طبيعياً آنذاك ؟. إذن كن طبيعياً هنا؟</a:t>
            </a:r>
          </a:p>
          <a:p>
            <a:r>
              <a:rPr lang="ar-SA" sz="2900" b="1" dirty="0" smtClean="0"/>
              <a:t>في بداية تعلّم الإلقاء التقليد مفيد جداً ، ولكن لا بد أن يكون للملقي هدف أن يكوّن شخصيته ، ويتميز بأسلوبه.</a:t>
            </a:r>
            <a:endParaRPr lang="en-US" sz="2900" b="1" dirty="0" smtClean="0"/>
          </a:p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762000" y="1371600"/>
            <a:ext cx="8382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لا تقلد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نصائح وتنبيهات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r>
              <a:rPr lang="ar-SA" sz="2900" b="1" dirty="0" smtClean="0"/>
              <a:t>بعض الملقين يظن أنه يبدع إذا تكلف الكلام ، وأن الناس يعجبون به إذا استخدم الألفاظ الصعبة الوعرة ، وهذا غير صحيح ، فكلما كانت الكلمات سهلة سلسة ازداد تجاوب الجمهور وتفاعله.</a:t>
            </a:r>
          </a:p>
          <a:p>
            <a:endParaRPr lang="en-US" sz="2900" b="1" dirty="0" smtClean="0"/>
          </a:p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467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لا تقعر الكلام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ماذا تفعل عند الخوف والارتباك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3200" b="1" dirty="0" smtClean="0"/>
              <a:t>في استبيان وجد أن 70 % من الناس يخافون عند مواجهة الجمهور .. فالخوف طبيعي ويمر به كل الناس حتى المحترفون ، فهذه الظاهرة يمكن التغلب عليها .. فكيف ؟</a:t>
            </a:r>
          </a:p>
          <a:p>
            <a:r>
              <a:rPr lang="ar-SA" sz="3200" b="1" dirty="0" err="1" smtClean="0"/>
              <a:t>هاك</a:t>
            </a:r>
            <a:r>
              <a:rPr lang="ar-SA" sz="3200" b="1" dirty="0" smtClean="0"/>
              <a:t> علاج الخوف والارتباك في مواجهة الجمهور:</a:t>
            </a:r>
            <a:endParaRPr lang="en-US" sz="2900" b="1" dirty="0" smtClean="0"/>
          </a:p>
          <a:p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467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لست وحدك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ماذا تفعل عند الخوف والارتباك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2057400"/>
            <a:ext cx="9067800" cy="3276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3200" b="1" dirty="0" smtClean="0"/>
              <a:t>يقول </a:t>
            </a:r>
            <a:r>
              <a:rPr lang="ar-SA" sz="3200" b="1" dirty="0" err="1" smtClean="0"/>
              <a:t>د</a:t>
            </a:r>
            <a:r>
              <a:rPr lang="ar-SA" sz="3200" b="1" dirty="0" smtClean="0"/>
              <a:t>. علي </a:t>
            </a:r>
            <a:r>
              <a:rPr lang="ar-SA" sz="3200" b="1" dirty="0" err="1" smtClean="0"/>
              <a:t>الحمادي</a:t>
            </a:r>
            <a:r>
              <a:rPr lang="ar-SA" sz="3200" b="1" dirty="0" smtClean="0"/>
              <a:t> : ( إذا كنت خائفاً لسبب أو لآخر .. فخذ نفسا عميقا وأخرجه ببطء .. ثم وجه نظرك لبعض الوقت فوق رؤوس الجمهور ، ولا تنظر إلى أعينهم ، كما يمكنك أن تحدث نفسك إن الأمر هين ويسير ، وحاول كذلك أن تتصنع الابتسامة .. وقبل هذا وذاك .. استعن بالله وأسأله التيسير ).</a:t>
            </a:r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467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علاج </a:t>
            </a:r>
            <a:r>
              <a:rPr lang="ar-SA" sz="3600" b="1" dirty="0" err="1" smtClean="0">
                <a:solidFill>
                  <a:srgbClr val="FFFF00"/>
                </a:solidFill>
              </a:rPr>
              <a:t>د</a:t>
            </a:r>
            <a:r>
              <a:rPr lang="ar-SA" sz="3600" b="1" dirty="0" smtClean="0">
                <a:solidFill>
                  <a:srgbClr val="FFFF00"/>
                </a:solidFill>
              </a:rPr>
              <a:t> </a:t>
            </a:r>
            <a:r>
              <a:rPr lang="ar-SA" sz="3600" b="1" dirty="0" err="1" smtClean="0">
                <a:solidFill>
                  <a:srgbClr val="FFFF00"/>
                </a:solidFill>
              </a:rPr>
              <a:t>الحمادي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ماذا تفعل عند الخوف والارتباك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1066800" y="1524000"/>
            <a:ext cx="8001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افرك يدك قبل دخولك للجمهور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2209800"/>
            <a:ext cx="9067800" cy="3124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800" b="1" dirty="0" smtClean="0"/>
              <a:t> عند خوفك تحتاج إلى تفرغ الطاقة في داخلك بشيء بعيد عن الكلام ، فيمكنك فرك يدي لتخرج شيئاً من هذه الطاقة ، قبل دخولك للجمهور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ماذا تفعل عند الخوف والارتباك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762000" y="1524000"/>
            <a:ext cx="8001000" cy="1600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قد تخطئ في كلمة فلا ترتبك وأكمل فهذا طبيعي</a:t>
            </a:r>
          </a:p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- وإن وجدت سخرية - ولا تجعلها حاجزاً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3200400"/>
            <a:ext cx="9067800" cy="2133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800" b="1" dirty="0" smtClean="0"/>
              <a:t>لا تقف عند الخطأ فتؤكده ، وإنما تعداه إلى غيره ، ففي وقوفك عند الخطأ تأكيد له ، ووضعٌ للحواجز أمامك.</a:t>
            </a:r>
          </a:p>
          <a:p>
            <a:pPr algn="just"/>
            <a:r>
              <a:rPr lang="ar-SA" sz="2800" b="1" dirty="0" smtClean="0"/>
              <a:t>لا تقلق فسيشغل الجمهور بأمر آخر.</a:t>
            </a:r>
          </a:p>
          <a:p>
            <a:pPr algn="just"/>
            <a:r>
              <a:rPr lang="ar-SA" sz="2800" b="1" dirty="0" smtClean="0"/>
              <a:t>ولا تنس أن المهارة تحتاج إلى محاولات متكررة ، ولا بد من وقوع الخطأ  ؛ فكرر المحاولة حتى تتقن المهارة.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7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4116</TotalTime>
  <Words>781</Words>
  <Application>Microsoft Office PowerPoint</Application>
  <PresentationFormat>A4 Paper (210x297 mm)‎</PresentationFormat>
  <Paragraphs>84</Paragraphs>
  <Slides>16</Slides>
  <Notes>16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الثامنة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221</cp:revision>
  <dcterms:created xsi:type="dcterms:W3CDTF">2009-10-14T19:14:34Z</dcterms:created>
  <dcterms:modified xsi:type="dcterms:W3CDTF">2010-11-06T04:40:21Z</dcterms:modified>
</cp:coreProperties>
</file>