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91" r:id="rId3"/>
    <p:sldId id="306" r:id="rId4"/>
    <p:sldId id="289" r:id="rId5"/>
    <p:sldId id="326" r:id="rId6"/>
    <p:sldId id="327" r:id="rId7"/>
    <p:sldId id="328" r:id="rId8"/>
    <p:sldId id="329" r:id="rId9"/>
    <p:sldId id="330" r:id="rId10"/>
    <p:sldId id="266" r:id="rId1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1056" y="-4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11/27/2010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3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4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5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6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7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8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9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/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 dirty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كلية 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الآداب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 </a:t>
            </a:r>
            <a:r>
              <a:rPr lang="ar-EG" sz="2600" dirty="0">
                <a:solidFill>
                  <a:srgbClr val="898989"/>
                </a:solidFill>
                <a:latin typeface="Calibri" pitchFamily="34" charset="0"/>
              </a:rPr>
              <a:t>– 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قسم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  اللغة العربية</a:t>
            </a:r>
            <a:endParaRPr lang="en-US" sz="26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EG" sz="3700" b="1" dirty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اسم المقرر ورقمه</a:t>
            </a:r>
            <a:endParaRPr lang="ar-SA" sz="37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SA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القراءة والمحادثة 29014 - 29034</a:t>
            </a:r>
            <a: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EG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– 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2هـ</a:t>
            </a:r>
            <a:endParaRPr lang="en-US" sz="1700" b="1" dirty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محمد بن عبدالله الدوغان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المحاضرة التاسعة</a:t>
            </a: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657600"/>
            <a:ext cx="7429500" cy="2362200"/>
          </a:xfrm>
        </p:spPr>
        <p:txBody>
          <a:bodyPr/>
          <a:lstStyle/>
          <a:p>
            <a:pPr rtl="1"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العنصر الثالث من عناصر القراءة والمحادثة: القراءة</a:t>
            </a:r>
          </a:p>
          <a:p>
            <a:pPr rtl="1"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أهمية القراءة</a:t>
            </a:r>
          </a:p>
          <a:p>
            <a:pPr rtl="1"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أهداف القراءة</a:t>
            </a:r>
          </a:p>
          <a:p>
            <a:pPr rtl="1"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إرشادات ومراحل القراءة</a:t>
            </a: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7800" y="76200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أهمية القراءة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304800" y="914400"/>
            <a:ext cx="8915400" cy="457200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+mj-lt"/>
                <a:ea typeface="+mj-ea"/>
                <a:cs typeface="Arial" pitchFamily="34" charset="0"/>
              </a:rPr>
              <a:t>مقدمة: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381000" y="1524000"/>
            <a:ext cx="9220200" cy="4267200"/>
          </a:xfrm>
          <a:prstGeom prst="rect">
            <a:avLst/>
          </a:prstGeom>
        </p:spPr>
        <p:txBody>
          <a:bodyPr/>
          <a:lstStyle/>
          <a:p>
            <a:pPr algn="just">
              <a:buFont typeface="Arial" pitchFamily="34" charset="0"/>
              <a:buChar char="•"/>
            </a:pPr>
            <a:r>
              <a:rPr lang="ar-SA" sz="3200" b="1" dirty="0" smtClean="0"/>
              <a:t>لا نهضة للأمة إلا بنهضة الفرد ، ونهضته لا تتم إلا بالقراءة </a:t>
            </a:r>
            <a:r>
              <a:rPr lang="ar-SA" sz="3200" b="1" dirty="0" smtClean="0"/>
              <a:t>المنظمة</a:t>
            </a:r>
            <a:r>
              <a:rPr lang="ar-SA" sz="3200" b="1" dirty="0" smtClean="0"/>
              <a:t>.</a:t>
            </a:r>
          </a:p>
          <a:p>
            <a:pPr algn="just">
              <a:buFont typeface="Arial" pitchFamily="34" charset="0"/>
              <a:buChar char="•"/>
            </a:pPr>
            <a:r>
              <a:rPr lang="ar-SA" sz="3200" b="1" dirty="0" smtClean="0"/>
              <a:t>هل هذه الأمة هي الأمة التي أول ما نزل في دستورها (اقرأ).</a:t>
            </a:r>
          </a:p>
          <a:p>
            <a:pPr algn="just">
              <a:buFont typeface="Arial" pitchFamily="34" charset="0"/>
              <a:buChar char="•"/>
            </a:pPr>
            <a:r>
              <a:rPr lang="ar-SA" sz="3200" b="1" dirty="0" smtClean="0"/>
              <a:t>حال الأمة مأساوي ففي إحصائية اليونسكو جاء أنّ المواطن العربي يقرأ ست دقائق في اليوم ، وأن ثلث الرجال ونصف النساء لا يقرأون.</a:t>
            </a:r>
          </a:p>
          <a:p>
            <a:pPr algn="just">
              <a:buFont typeface="Arial" pitchFamily="34" charset="0"/>
              <a:buChar char="•"/>
            </a:pPr>
            <a:r>
              <a:rPr lang="ar-SA" sz="3200" b="1" dirty="0" smtClean="0"/>
              <a:t>في إعلان ما يسمى بدولة إسرائيل عندما أعلن وزير الدفاع الصهيوني عن خطته لاحتلال قبل خمسين عاماً فسئل: ألا تخافون أن يقرأ العرب خطتكم ويعدون العدة ؟ فأجابهم: اطمئنوا </a:t>
            </a:r>
            <a:r>
              <a:rPr lang="ar-SA" sz="3200" b="1" dirty="0" smtClean="0"/>
              <a:t>، العرب </a:t>
            </a:r>
            <a:r>
              <a:rPr lang="ar-SA" sz="3200" b="1" dirty="0" smtClean="0"/>
              <a:t>قومٌ لا يقرؤون ، وإذا قرؤوا لا يفهمون ، وإذا فهموا لا يطبقون.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228600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أهمية القراءة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457200" y="1143000"/>
            <a:ext cx="9067800" cy="1295400"/>
          </a:xfrm>
          <a:prstGeom prst="rect">
            <a:avLst/>
          </a:prstGeom>
        </p:spPr>
        <p:txBody>
          <a:bodyPr/>
          <a:lstStyle/>
          <a:p>
            <a:pPr algn="just"/>
            <a:r>
              <a:rPr lang="ar-SA" sz="3200" b="1" dirty="0" smtClean="0"/>
              <a:t>لماذا القراءة عند الأمم الحضارية واجب حضاري ، ونحن نعتبرها مضيعة للوقت ومثالية فارغة؟</a:t>
            </a:r>
            <a:endParaRPr lang="ar-SA" sz="2800" b="1" dirty="0" smtClean="0"/>
          </a:p>
        </p:txBody>
      </p:sp>
      <p:sp>
        <p:nvSpPr>
          <p:cNvPr id="6" name="AutoShape 19" descr="OFFISUPP"/>
          <p:cNvSpPr>
            <a:spLocks noChangeArrowheads="1"/>
          </p:cNvSpPr>
          <p:nvPr/>
        </p:nvSpPr>
        <p:spPr bwMode="auto">
          <a:xfrm>
            <a:off x="304800" y="2209800"/>
            <a:ext cx="9448800" cy="9144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3100" b="1" dirty="0" smtClean="0">
                <a:solidFill>
                  <a:srgbClr val="FFFF00"/>
                </a:solidFill>
              </a:rPr>
              <a:t>الهدف: أن تصبح القراءة هواية محببة إلى نفوسنا ثم عادة نواظب عليها.</a:t>
            </a:r>
            <a:endParaRPr lang="en-US" sz="3100" b="1" dirty="0">
              <a:solidFill>
                <a:srgbClr val="FFFF00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28600" y="3352800"/>
            <a:ext cx="9448800" cy="2362200"/>
          </a:xfrm>
          <a:prstGeom prst="rect">
            <a:avLst/>
          </a:prstGeom>
        </p:spPr>
        <p:txBody>
          <a:bodyPr/>
          <a:lstStyle/>
          <a:p>
            <a:pPr algn="just">
              <a:buFont typeface="Arial" pitchFamily="34" charset="0"/>
              <a:buChar char="•"/>
            </a:pPr>
            <a:r>
              <a:rPr lang="ar-SA" sz="3200" b="1" dirty="0" smtClean="0"/>
              <a:t>الأمل أن ينهض المفكرون والمثقفون من شباب الأمة بإصلاح مناهج الفكر والثقافة ، وتعلم القراءة الحرة المنهجية فيمتلكون ناصية المعرفة والقوة في الأداء والطرح.</a:t>
            </a:r>
            <a:endParaRPr lang="ar-SA" sz="2800" b="1" dirty="0" smtClean="0"/>
          </a:p>
          <a:p>
            <a:pPr algn="just">
              <a:buFont typeface="Arial" pitchFamily="34" charset="0"/>
              <a:buChar char="•"/>
            </a:pPr>
            <a:r>
              <a:rPr lang="ar-SA" sz="2900" b="1" dirty="0" smtClean="0"/>
              <a:t>لا زالت القراءة أهم وسيلة فعالة لنقل المعلومات في عصرنا المليء بالتقنيات.</a:t>
            </a:r>
          </a:p>
          <a:p>
            <a:pPr algn="just"/>
            <a:r>
              <a:rPr lang="ar-SA" sz="3200" b="1" dirty="0" smtClean="0"/>
              <a:t>أعزُّ مكانٍ في </a:t>
            </a:r>
            <a:r>
              <a:rPr lang="ar-SA" sz="3200" b="1" dirty="0" err="1" smtClean="0"/>
              <a:t>الدُّنى</a:t>
            </a:r>
            <a:r>
              <a:rPr lang="ar-SA" sz="3200" b="1" dirty="0" smtClean="0"/>
              <a:t> سرحُ سابحٍ	     وخيرُ جليسٍ في الأنامِ كتاب</a:t>
            </a:r>
            <a:endParaRPr lang="ar-SA" sz="2800" b="1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13" grpId="0"/>
      <p:bldP spid="6" grpId="0" animBg="1" autoUpdateAnimBg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381000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rtl="1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أهمية القراءة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22" name="AutoShape 19" descr="OFFISUPP"/>
          <p:cNvSpPr>
            <a:spLocks noChangeArrowheads="1"/>
          </p:cNvSpPr>
          <p:nvPr/>
        </p:nvSpPr>
        <p:spPr bwMode="auto">
          <a:xfrm>
            <a:off x="533400" y="12954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القراءة عبادة وتقرب إلى الله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9" name="AutoShape 19" descr="OFFISUPP"/>
          <p:cNvSpPr>
            <a:spLocks noChangeArrowheads="1"/>
          </p:cNvSpPr>
          <p:nvPr/>
        </p:nvSpPr>
        <p:spPr bwMode="auto">
          <a:xfrm>
            <a:off x="533400" y="1981200"/>
            <a:ext cx="8839200" cy="5334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80-90% مما نتعلمه نحصلها عن طريق القراءة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7" name="AutoShape 19" descr="OFFISUPP"/>
          <p:cNvSpPr>
            <a:spLocks noChangeArrowheads="1"/>
          </p:cNvSpPr>
          <p:nvPr/>
        </p:nvSpPr>
        <p:spPr bwMode="auto">
          <a:xfrm>
            <a:off x="533400" y="25908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بالقراءة نستفيد من خبرات وتجارب السابقين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8" name="AutoShape 19" descr="OFFISUPP"/>
          <p:cNvSpPr>
            <a:spLocks noChangeArrowheads="1"/>
          </p:cNvSpPr>
          <p:nvPr/>
        </p:nvSpPr>
        <p:spPr bwMode="auto">
          <a:xfrm>
            <a:off x="533400" y="32766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القراءة من أهم وسائل الرقي والقوة وسرعة النمو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0" name="AutoShape 19" descr="OFFISUPP"/>
          <p:cNvSpPr>
            <a:spLocks noChangeArrowheads="1"/>
          </p:cNvSpPr>
          <p:nvPr/>
        </p:nvSpPr>
        <p:spPr bwMode="auto">
          <a:xfrm>
            <a:off x="533400" y="39624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بالقراء نأتي بالجديد لنتغير ونرتقي ونواكب عصرنا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1" name="AutoShape 19" descr="OFFISUPP"/>
          <p:cNvSpPr>
            <a:spLocks noChangeArrowheads="1"/>
          </p:cNvSpPr>
          <p:nvPr/>
        </p:nvSpPr>
        <p:spPr bwMode="auto">
          <a:xfrm>
            <a:off x="533400" y="46482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بالقراءة نهذب أخلاقنا ، ونتعامل مع الآخرين بعلم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2" name="AutoShape 19" descr="OFFISUPP"/>
          <p:cNvSpPr>
            <a:spLocks noChangeArrowheads="1"/>
          </p:cNvSpPr>
          <p:nvPr/>
        </p:nvSpPr>
        <p:spPr bwMode="auto">
          <a:xfrm>
            <a:off x="533400" y="53340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200" b="1" dirty="0" smtClean="0">
                <a:solidFill>
                  <a:srgbClr val="FFFF00"/>
                </a:solidFill>
              </a:rPr>
              <a:t>القراءة تساعد على الفهم والتفكير وتميز </a:t>
            </a:r>
            <a:r>
              <a:rPr lang="ar-SA" sz="3200" b="1" dirty="0" smtClean="0">
                <a:solidFill>
                  <a:srgbClr val="FFFF00"/>
                </a:solidFill>
              </a:rPr>
              <a:t>الجادين </a:t>
            </a:r>
            <a:r>
              <a:rPr lang="ar-SA" sz="3200" b="1" dirty="0" smtClean="0">
                <a:solidFill>
                  <a:srgbClr val="FFFF00"/>
                </a:solidFill>
              </a:rPr>
              <a:t>عن التافهين</a:t>
            </a:r>
            <a:endParaRPr lang="en-US" sz="32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22" grpId="0" animBg="1" autoUpdateAnimBg="0"/>
      <p:bldP spid="9" grpId="0" animBg="1" autoUpdateAnimBg="0"/>
      <p:bldP spid="7" grpId="0" animBg="1" autoUpdateAnimBg="0"/>
      <p:bldP spid="8" grpId="0" animBg="1" autoUpdateAnimBg="0"/>
      <p:bldP spid="10" grpId="0" animBg="1" autoUpdateAnimBg="0"/>
      <p:bldP spid="11" grpId="0" animBg="1" autoUpdateAnimBg="0"/>
      <p:bldP spid="12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7800" y="304800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rtl="1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أهداف القراءة 1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22" name="AutoShape 19" descr="OFFISUPP"/>
          <p:cNvSpPr>
            <a:spLocks noChangeArrowheads="1"/>
          </p:cNvSpPr>
          <p:nvPr/>
        </p:nvSpPr>
        <p:spPr bwMode="auto">
          <a:xfrm>
            <a:off x="533400" y="1295400"/>
            <a:ext cx="87630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القراءة تنمي القدرة على الاتصال الفعال ، وتبادل الأفكار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9" name="AutoShape 19" descr="OFFISUPP"/>
          <p:cNvSpPr>
            <a:spLocks noChangeArrowheads="1"/>
          </p:cNvSpPr>
          <p:nvPr/>
        </p:nvSpPr>
        <p:spPr bwMode="auto">
          <a:xfrm>
            <a:off x="533400" y="1981200"/>
            <a:ext cx="8763000" cy="5334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القراءة تساعد الفرد على تكوين اتجاهاته وقيمه وميوله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7" name="AutoShape 19" descr="OFFISUPP"/>
          <p:cNvSpPr>
            <a:spLocks noChangeArrowheads="1"/>
          </p:cNvSpPr>
          <p:nvPr/>
        </p:nvSpPr>
        <p:spPr bwMode="auto">
          <a:xfrm>
            <a:off x="533400" y="2667000"/>
            <a:ext cx="87630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القراءة تكون الإحساس بالمتعة والراحة فالكتاب كالصديق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8" name="AutoShape 19" descr="OFFISUPP"/>
          <p:cNvSpPr>
            <a:spLocks noChangeArrowheads="1"/>
          </p:cNvSpPr>
          <p:nvPr/>
        </p:nvSpPr>
        <p:spPr bwMode="auto">
          <a:xfrm>
            <a:off x="533400" y="3429000"/>
            <a:ext cx="87630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القراءة تبادل حضاري وثقافي بين المجتمعات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0" name="AutoShape 19" descr="OFFISUPP"/>
          <p:cNvSpPr>
            <a:spLocks noChangeArrowheads="1"/>
          </p:cNvSpPr>
          <p:nvPr/>
        </p:nvSpPr>
        <p:spPr bwMode="auto">
          <a:xfrm>
            <a:off x="533400" y="4191000"/>
            <a:ext cx="87630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القراءة وسيلة غرس وتعديل للقيم والعادات وتجديد التراث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1" name="AutoShape 19" descr="OFFISUPP"/>
          <p:cNvSpPr>
            <a:spLocks noChangeArrowheads="1"/>
          </p:cNvSpPr>
          <p:nvPr/>
        </p:nvSpPr>
        <p:spPr bwMode="auto">
          <a:xfrm>
            <a:off x="533400" y="4953000"/>
            <a:ext cx="87630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القراءة تبني شخصية القارئ وتزيد من مهاراته وفعاليته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22" grpId="0" animBg="1" autoUpdateAnimBg="0"/>
      <p:bldP spid="9" grpId="0" animBg="1" autoUpdateAnimBg="0"/>
      <p:bldP spid="7" grpId="0" animBg="1" autoUpdateAnimBg="0"/>
      <p:bldP spid="8" grpId="0" animBg="1" autoUpdateAnimBg="0"/>
      <p:bldP spid="10" grpId="0" animBg="1" autoUpdateAnimBg="0"/>
      <p:bldP spid="11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7800" y="304800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rtl="1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أهداف القراءة 2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22" name="AutoShape 19" descr="OFFISUPP"/>
          <p:cNvSpPr>
            <a:spLocks noChangeArrowheads="1"/>
          </p:cNvSpPr>
          <p:nvPr/>
        </p:nvSpPr>
        <p:spPr bwMode="auto">
          <a:xfrm>
            <a:off x="533400" y="1371600"/>
            <a:ext cx="87630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القراءة تفتح أبواب الثقافة والزيادة المعرفية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9" name="AutoShape 19" descr="OFFISUPP"/>
          <p:cNvSpPr>
            <a:spLocks noChangeArrowheads="1"/>
          </p:cNvSpPr>
          <p:nvPr/>
        </p:nvSpPr>
        <p:spPr bwMode="auto">
          <a:xfrm>
            <a:off x="533400" y="2286000"/>
            <a:ext cx="8763000" cy="5334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القراءة تبني الحرية فأنت تقرأ لمن تشاء وبشكل حر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7" name="AutoShape 19" descr="OFFISUPP"/>
          <p:cNvSpPr>
            <a:spLocks noChangeArrowheads="1"/>
          </p:cNvSpPr>
          <p:nvPr/>
        </p:nvSpPr>
        <p:spPr bwMode="auto">
          <a:xfrm>
            <a:off x="533400" y="3124200"/>
            <a:ext cx="87630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القراءة تساعد على التجديد الفكري والمعرفي 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8" name="AutoShape 19" descr="OFFISUPP"/>
          <p:cNvSpPr>
            <a:spLocks noChangeArrowheads="1"/>
          </p:cNvSpPr>
          <p:nvPr/>
        </p:nvSpPr>
        <p:spPr bwMode="auto">
          <a:xfrm>
            <a:off x="533400" y="4038600"/>
            <a:ext cx="87630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القراءة تطور الثروة اللغوية وتساعد على التعبير الرصين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3" name="AutoShape 19" descr="OFFISUPP"/>
          <p:cNvSpPr>
            <a:spLocks noChangeArrowheads="1"/>
          </p:cNvSpPr>
          <p:nvPr/>
        </p:nvSpPr>
        <p:spPr bwMode="auto">
          <a:xfrm>
            <a:off x="533400" y="4953000"/>
            <a:ext cx="87630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200" b="1" dirty="0" smtClean="0">
                <a:solidFill>
                  <a:srgbClr val="FFFF00"/>
                </a:solidFill>
              </a:rPr>
              <a:t>القراءة تنمي الذاكرة وتبني طرق التفكير وتنشط القدرة على الفهم</a:t>
            </a:r>
            <a:endParaRPr lang="en-US" sz="32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22" grpId="0" animBg="1" autoUpdateAnimBg="0"/>
      <p:bldP spid="9" grpId="0" animBg="1" autoUpdateAnimBg="0"/>
      <p:bldP spid="7" grpId="0" animBg="1" autoUpdateAnimBg="0"/>
      <p:bldP spid="8" grpId="0" animBg="1" autoUpdateAnimBg="0"/>
      <p:bldP spid="13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381000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إرشادات ومراحل القراءة 1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22" name="AutoShape 19" descr="OFFISUPP"/>
          <p:cNvSpPr>
            <a:spLocks noChangeArrowheads="1"/>
          </p:cNvSpPr>
          <p:nvPr/>
        </p:nvSpPr>
        <p:spPr bwMode="auto">
          <a:xfrm>
            <a:off x="533400" y="12954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استمتع بالقراءة ، ولا تدخل القراءة بالإكراه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9" name="AutoShape 19" descr="OFFISUPP"/>
          <p:cNvSpPr>
            <a:spLocks noChangeArrowheads="1"/>
          </p:cNvSpPr>
          <p:nvPr/>
        </p:nvSpPr>
        <p:spPr bwMode="auto">
          <a:xfrm>
            <a:off x="533400" y="2133600"/>
            <a:ext cx="8839200" cy="5334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كوّن </a:t>
            </a:r>
            <a:r>
              <a:rPr lang="ar-SA" sz="3600" b="1" dirty="0" smtClean="0">
                <a:solidFill>
                  <a:srgbClr val="FFFF00"/>
                </a:solidFill>
              </a:rPr>
              <a:t>عادة القراءة حتى تصبح جزءاً من النشاط اليومي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7" name="AutoShape 19" descr="OFFISUPP"/>
          <p:cNvSpPr>
            <a:spLocks noChangeArrowheads="1"/>
          </p:cNvSpPr>
          <p:nvPr/>
        </p:nvSpPr>
        <p:spPr bwMode="auto">
          <a:xfrm>
            <a:off x="533400" y="29718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اكتشف الساعة الذهبية التي تكون فيها في قمة نشاطك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8" name="AutoShape 19" descr="OFFISUPP"/>
          <p:cNvSpPr>
            <a:spLocks noChangeArrowheads="1"/>
          </p:cNvSpPr>
          <p:nvPr/>
        </p:nvSpPr>
        <p:spPr bwMode="auto">
          <a:xfrm>
            <a:off x="533400" y="38862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500" b="1" dirty="0" smtClean="0">
                <a:solidFill>
                  <a:srgbClr val="FFFF00"/>
                </a:solidFill>
              </a:rPr>
              <a:t>هيّئ </a:t>
            </a:r>
            <a:r>
              <a:rPr lang="ar-SA" sz="3500" b="1" dirty="0" smtClean="0">
                <a:solidFill>
                  <a:srgbClr val="FFFF00"/>
                </a:solidFill>
              </a:rPr>
              <a:t>الأجواء المكانية </a:t>
            </a:r>
            <a:r>
              <a:rPr lang="ar-SA" sz="3500" b="1" dirty="0" err="1" smtClean="0">
                <a:solidFill>
                  <a:srgbClr val="FFFF00"/>
                </a:solidFill>
              </a:rPr>
              <a:t>والزمانية</a:t>
            </a:r>
            <a:r>
              <a:rPr lang="ar-SA" sz="3500" b="1" dirty="0" smtClean="0">
                <a:solidFill>
                  <a:srgbClr val="FFFF00"/>
                </a:solidFill>
              </a:rPr>
              <a:t> للقراءة وابتعد عن المشتتات</a:t>
            </a:r>
            <a:endParaRPr lang="en-US" sz="3500" b="1" dirty="0">
              <a:solidFill>
                <a:srgbClr val="FFFF00"/>
              </a:solidFill>
            </a:endParaRPr>
          </a:p>
        </p:txBody>
      </p:sp>
      <p:sp>
        <p:nvSpPr>
          <p:cNvPr id="10" name="AutoShape 19" descr="OFFISUPP"/>
          <p:cNvSpPr>
            <a:spLocks noChangeArrowheads="1"/>
          </p:cNvSpPr>
          <p:nvPr/>
        </p:nvSpPr>
        <p:spPr bwMode="auto">
          <a:xfrm>
            <a:off x="533400" y="48006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حدد الهدف من القراءة ، وما الجديد الذي تريد أن تتعلمه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22" grpId="0" animBg="1" autoUpdateAnimBg="0"/>
      <p:bldP spid="9" grpId="0" animBg="1" autoUpdateAnimBg="0"/>
      <p:bldP spid="7" grpId="0" animBg="1" autoUpdateAnimBg="0"/>
      <p:bldP spid="8" grpId="0" animBg="1" autoUpdateAnimBg="0"/>
      <p:bldP spid="10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655638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إرشادات ومراحل القراءة 2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22" name="AutoShape 19" descr="OFFISUPP"/>
          <p:cNvSpPr>
            <a:spLocks noChangeArrowheads="1"/>
          </p:cNvSpPr>
          <p:nvPr/>
        </p:nvSpPr>
        <p:spPr bwMode="auto">
          <a:xfrm>
            <a:off x="457200" y="3581400"/>
            <a:ext cx="89154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100" b="1" dirty="0" smtClean="0">
                <a:solidFill>
                  <a:srgbClr val="FFFF00"/>
                </a:solidFill>
              </a:rPr>
              <a:t>ابدأ بالسهل قبل الصعب وبالصغير قبل الكبير وبالكتيبات قبل المجلدات</a:t>
            </a:r>
            <a:endParaRPr lang="en-US" sz="3100" b="1" dirty="0">
              <a:solidFill>
                <a:srgbClr val="FFFF00"/>
              </a:solidFill>
            </a:endParaRPr>
          </a:p>
        </p:txBody>
      </p:sp>
      <p:sp>
        <p:nvSpPr>
          <p:cNvPr id="9" name="AutoShape 19" descr="OFFISUPP"/>
          <p:cNvSpPr>
            <a:spLocks noChangeArrowheads="1"/>
          </p:cNvSpPr>
          <p:nvPr/>
        </p:nvSpPr>
        <p:spPr bwMode="auto">
          <a:xfrm>
            <a:off x="457200" y="4495800"/>
            <a:ext cx="8915400" cy="5334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300" b="1" dirty="0" smtClean="0">
                <a:solidFill>
                  <a:srgbClr val="FFFF00"/>
                </a:solidFill>
              </a:rPr>
              <a:t>كافئ نفسك على القراءة وعلى الإنجاز إذا حققت أهدافك القرائية</a:t>
            </a:r>
            <a:endParaRPr lang="en-US" sz="3300" b="1" dirty="0">
              <a:solidFill>
                <a:srgbClr val="FFFF00"/>
              </a:solidFill>
            </a:endParaRPr>
          </a:p>
        </p:txBody>
      </p:sp>
      <p:sp>
        <p:nvSpPr>
          <p:cNvPr id="13" name="AutoShape 19" descr="OFFISUPP"/>
          <p:cNvSpPr>
            <a:spLocks noChangeArrowheads="1"/>
          </p:cNvSpPr>
          <p:nvPr/>
        </p:nvSpPr>
        <p:spPr bwMode="auto">
          <a:xfrm>
            <a:off x="457200" y="2667000"/>
            <a:ext cx="89154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100" b="1" dirty="0" smtClean="0">
                <a:solidFill>
                  <a:srgbClr val="FFFF00"/>
                </a:solidFill>
              </a:rPr>
              <a:t>كن مرناً في سرعتك فبعض الكتب تحتاج إلى سرعة وآخرى بالعكس</a:t>
            </a:r>
            <a:endParaRPr lang="en-US" sz="3100" b="1" dirty="0">
              <a:solidFill>
                <a:srgbClr val="FFFF00"/>
              </a:solidFill>
            </a:endParaRPr>
          </a:p>
        </p:txBody>
      </p:sp>
      <p:sp>
        <p:nvSpPr>
          <p:cNvPr id="14" name="AutoShape 19" descr="OFFISUPP"/>
          <p:cNvSpPr>
            <a:spLocks noChangeArrowheads="1"/>
          </p:cNvSpPr>
          <p:nvPr/>
        </p:nvSpPr>
        <p:spPr bwMode="auto">
          <a:xfrm>
            <a:off x="533400" y="17526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500" b="1" dirty="0" smtClean="0">
                <a:solidFill>
                  <a:srgbClr val="FFFF00"/>
                </a:solidFill>
              </a:rPr>
              <a:t>خصص وقتاً يومياً ولو بسيطاً كالتزام شخصي لا تنقطع عنه</a:t>
            </a:r>
            <a:endParaRPr lang="en-US" sz="35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22" grpId="0" animBg="1" autoUpdateAnimBg="0"/>
      <p:bldP spid="9" grpId="0" animBg="1" autoUpdateAnimBg="0"/>
      <p:bldP spid="13" grpId="0" animBg="1" autoUpdateAnimBg="0"/>
      <p:bldP spid="14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10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5028</TotalTime>
  <Words>466</Words>
  <Application>Microsoft Office PowerPoint</Application>
  <PresentationFormat>A4 Paper (210x297 mm)‎</PresentationFormat>
  <Paragraphs>69</Paragraphs>
  <Slides>10</Slides>
  <Notes>10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Office Theme</vt:lpstr>
      <vt:lpstr>الشريحة 1</vt:lpstr>
      <vt:lpstr>المحاضرة التاسعة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السراج</cp:lastModifiedBy>
  <cp:revision>315</cp:revision>
  <dcterms:created xsi:type="dcterms:W3CDTF">2009-10-14T19:14:34Z</dcterms:created>
  <dcterms:modified xsi:type="dcterms:W3CDTF">2010-11-27T04:40:25Z</dcterms:modified>
</cp:coreProperties>
</file>