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1" r:id="rId3"/>
    <p:sldId id="331" r:id="rId4"/>
    <p:sldId id="306" r:id="rId5"/>
    <p:sldId id="332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11/27/2010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العاشرة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4478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أنواع القراءة من حيث طريقة أدائها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أنواع القراءة من حيث غاياتها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أنواع القراءة من حيث طرق أدائها 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5257800" y="1995488"/>
            <a:ext cx="3122612" cy="1128712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400" b="1" dirty="0" smtClean="0">
                <a:solidFill>
                  <a:srgbClr val="FFFF00"/>
                </a:solidFill>
              </a:rPr>
              <a:t>قراءة صامته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1143000" y="1981200"/>
            <a:ext cx="3048000" cy="1143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400" b="1" dirty="0" smtClean="0">
                <a:solidFill>
                  <a:srgbClr val="FFFF00"/>
                </a:solidFill>
              </a:rPr>
              <a:t>قراءة </a:t>
            </a:r>
            <a:r>
              <a:rPr lang="ar-SA" sz="4400" b="1" dirty="0" err="1" smtClean="0">
                <a:solidFill>
                  <a:srgbClr val="FFFF00"/>
                </a:solidFill>
              </a:rPr>
              <a:t>جهرية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7800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القراءة الصامتة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4800" y="1066800"/>
            <a:ext cx="8915400" cy="12954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rPr>
              <a:t>تعريفها: </a:t>
            </a:r>
          </a:p>
          <a:p>
            <a:pPr lvl="0" algn="just">
              <a:defRPr/>
            </a:pPr>
            <a:r>
              <a:rPr lang="ar-SA" sz="3500" b="1" dirty="0" smtClean="0"/>
              <a:t>هي تكوين خبرات جديدة وفهمها دون استخدام أعضاء النطق.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2438400"/>
            <a:ext cx="9220200" cy="33528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rPr>
              <a:t>مزايا القراءة الصامتة: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تعطي للقارئ حرية شخصية.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أسرع في القراءة.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تساعد على الفهم ؛ لتفرغ الذهن للفهم.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توفر الوقت والجهد.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يمكن استعمالها في أي مكان.</a:t>
            </a:r>
          </a:p>
          <a:p>
            <a:pPr algn="just"/>
            <a:endParaRPr lang="ar-SA" sz="32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7800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القراءة </a:t>
            </a:r>
            <a:r>
              <a:rPr lang="ar-SA" sz="4400" b="1" dirty="0" err="1" smtClean="0">
                <a:solidFill>
                  <a:srgbClr val="000066"/>
                </a:solidFill>
                <a:latin typeface="Times New Roman" pitchFamily="18" charset="0"/>
              </a:rPr>
              <a:t>الجهرية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4800" y="1066800"/>
            <a:ext cx="8915400" cy="12954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rPr>
              <a:t>تعريفها: </a:t>
            </a:r>
          </a:p>
          <a:p>
            <a:pPr lvl="0" algn="just">
              <a:defRPr/>
            </a:pPr>
            <a:r>
              <a:rPr lang="ar-SA" sz="3200" b="1" dirty="0" smtClean="0"/>
              <a:t>هي تكوين خبرات جديدة وفهمها بالجمع بين أعضاء الفهم والنطق.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2438400"/>
            <a:ext cx="9220200" cy="33528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rPr>
              <a:t>مزايا القراءة </a:t>
            </a:r>
            <a:r>
              <a:rPr lang="ar-SA" sz="3600" b="1" dirty="0" err="1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rPr>
              <a:t>الجهرية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rPr>
              <a:t>: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أحسن وسيلة لإتقان النطق.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فيها تدريب عملي على مواجهة الجمهور.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تساعد على على زرع الثقة في النفس.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latin typeface="+mj-lt"/>
                <a:ea typeface="+mj-ea"/>
              </a:rPr>
              <a:t>تساعد على توصيل المعاني للآخرين.</a:t>
            </a:r>
          </a:p>
          <a:p>
            <a:pPr algn="just"/>
            <a:endParaRPr lang="ar-SA" sz="32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أنواع القراءة من حيث غاياتها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1981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solidFill>
                  <a:srgbClr val="FFFF00"/>
                </a:solidFill>
              </a:rPr>
              <a:t>القراءة الاستكشافية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 startAt="2"/>
            </a:pPr>
            <a:r>
              <a:rPr lang="ar-SA" sz="3600" b="1" dirty="0" smtClean="0">
                <a:solidFill>
                  <a:srgbClr val="FFFF00"/>
                </a:solidFill>
              </a:rPr>
              <a:t>القراءة السريعة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 startAt="3"/>
            </a:pPr>
            <a:r>
              <a:rPr lang="ar-SA" sz="3600" b="1" dirty="0" smtClean="0">
                <a:solidFill>
                  <a:srgbClr val="FFFF00"/>
                </a:solidFill>
              </a:rPr>
              <a:t>القراءة التحليلية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962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 startAt="4"/>
            </a:pPr>
            <a:r>
              <a:rPr lang="ar-SA" sz="3600" b="1" dirty="0" smtClean="0">
                <a:solidFill>
                  <a:srgbClr val="FFFF00"/>
                </a:solidFill>
              </a:rPr>
              <a:t>القراءة الانتقائية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6482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 startAt="5"/>
            </a:pPr>
            <a:r>
              <a:rPr lang="ar-SA" sz="3600" b="1" dirty="0" smtClean="0">
                <a:solidFill>
                  <a:srgbClr val="FFFF00"/>
                </a:solidFill>
              </a:rPr>
              <a:t>القراءة الترويحية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5334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>
              <a:buFont typeface="+mj-lt"/>
              <a:buAutoNum type="arabicPeriod" startAt="6"/>
            </a:pPr>
            <a:r>
              <a:rPr lang="ar-SA" sz="3200" b="1" dirty="0" smtClean="0">
                <a:solidFill>
                  <a:srgbClr val="FFFF00"/>
                </a:solidFill>
              </a:rPr>
              <a:t>القراءة النقدية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295400"/>
            <a:ext cx="9067800" cy="609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800" b="1" dirty="0" smtClean="0"/>
              <a:t>أنواع القراءة عديدة ومتنوعة اخترت منها ستة </a:t>
            </a:r>
            <a:r>
              <a:rPr lang="ar-SA" sz="2800" b="1" dirty="0" smtClean="0"/>
              <a:t>أنواع:</a:t>
            </a:r>
            <a:endParaRPr lang="ar-SA" sz="2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9144000" cy="32004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قراءة الغلاف الداخلي والخارجي ، ومعرفة تاريخ النشر.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قراءة مقدمة الكتاب وخاتمته.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قراءة فهرس الموضوعات والمصادر والمراجع.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قراءة الملخصات المصاحبة وأهم الأفكار الرئيسية.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قراءة العناوين الرئيسية.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تصفح سريع لبعض صفحات الكتاب ؛ لأخذ الانطباع الأولي.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القراءة الاستكشافية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9144000" cy="32004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ميزان السرعة في القراءة يعود إلى نوع الكتاب.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تحتاج لها في حال تكوين فكرة عامة عن الكتاب.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لا تسمح لنفسك بالتوقف عند الأفكار السابقة بل أجبرها على التقدم.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وسع مجال العين بحث تقع عيناك على أكبر عدد ممكن من الكلمات.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استخدم أسلوب القراءة الصامتة.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تدرج في تعويد نفسك ولا </a:t>
            </a:r>
            <a:r>
              <a:rPr lang="ar-SA" b="1" dirty="0" smtClean="0">
                <a:cs typeface="Arial" pitchFamily="34" charset="0"/>
              </a:rPr>
              <a:t>تستعجل.</a:t>
            </a: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القراءة السريعة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828799"/>
            <a:ext cx="9144000" cy="2971801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كتابة الملخصات وتدوين المهمات.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ترقيم الفقرات والأفكار.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عمل حوار ومناقشات.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اختيار المعلومات ، ومحاولة تصنيف وتمحيص المحتوى.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الربط بين هذه المعلومات والمعلومات المخزنة في عقل القارئ.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القراءة التحليلية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9144000" cy="32004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تحديد الهدف وبدقة من القراءة.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قراءة الحقائق والأفكار.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السعي إلى استخراج ما يخدم موضوع أو بحث أو تخصص معين.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تصلح عند عمل بحوث علمية أو التأليف.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نظرة سريعة على كامل النص ووضع إشارات على المطلوب.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القراءة الانتقائية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9144000" cy="32004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الهدف هو تطوير المهارات الفردية في القراءة.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القراءة للاستمتاع وتطوير مهارات الخيال.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القراءة مبنية على رغبة نفسية ، أو الابتعاد عن الواقع.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مرتبطة بأوقات الفراغ ، وبالميول والاتجاهات.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يكثر فيها القراءة في القصص أو الطرائف والمواقف.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القراءة الترويحية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9144000" cy="32004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القراءة للحكم على النص.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قراءة ما وراء الألفاظ ، وعدم الوقوف على ظواهرها.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القراءة بعقل منفتح وجاد يناقش ويفكر ولا يستسلم.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3100" b="1" dirty="0" smtClean="0">
                <a:cs typeface="Arial" pitchFamily="34" charset="0"/>
              </a:rPr>
              <a:t>الحذر من الاستنتاجات والحقائق المغلوطة لكي يستقل برأيه.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القارئ له رأي شخصي منذ البداية ، ولا يقفز للخاتمة مباشرة.</a:t>
            </a:r>
          </a:p>
          <a:p>
            <a:pPr marL="0" indent="108000" algn="just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b="1" dirty="0" smtClean="0">
                <a:cs typeface="Arial" pitchFamily="34" charset="0"/>
              </a:rPr>
              <a:t>في النهاية وبعد التأكد يصدر القارئ قراره الشخصي وانطباعه.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09600" y="304800"/>
            <a:ext cx="83820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القراءة النقدية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5091</TotalTime>
  <Words>458</Words>
  <Application>Microsoft Office PowerPoint</Application>
  <PresentationFormat>A4 Paper (210x297 mm)‎</PresentationFormat>
  <Paragraphs>99</Paragraphs>
  <Slides>13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المحاضرة العاشرة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324</cp:revision>
  <dcterms:created xsi:type="dcterms:W3CDTF">2009-10-14T19:14:34Z</dcterms:created>
  <dcterms:modified xsi:type="dcterms:W3CDTF">2010-11-27T04:47:20Z</dcterms:modified>
</cp:coreProperties>
</file>