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1" r:id="rId3"/>
    <p:sldId id="353" r:id="rId4"/>
    <p:sldId id="354" r:id="rId5"/>
    <p:sldId id="355" r:id="rId6"/>
    <p:sldId id="331" r:id="rId7"/>
    <p:sldId id="341" r:id="rId8"/>
    <p:sldId id="342" r:id="rId9"/>
    <p:sldId id="343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270" y="-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12/3/2010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الحاديةعشرة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4478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مشاكل القراءة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تقنيات القراءة الذكية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هل القراءة هواية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هل يمكن أن ندرج القراءة ضمن الهوايات التي نمارسها؟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Subtitle 5"/>
          <p:cNvSpPr txBox="1">
            <a:spLocks/>
          </p:cNvSpPr>
          <p:nvPr/>
        </p:nvSpPr>
        <p:spPr>
          <a:xfrm>
            <a:off x="457200" y="1905000"/>
            <a:ext cx="9067800" cy="3200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هل نذكر</a:t>
            </a:r>
            <a:r>
              <a:rPr kumimoji="0" lang="ar-SA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التنفس ضمن قائمة هواياتنا؟</a:t>
            </a:r>
          </a:p>
          <a:p>
            <a:pPr marL="342900" marR="0" lvl="0" indent="-342900" algn="just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="1" baseline="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سؤال </a:t>
            </a:r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غريب ! ماذا لو سمعنا أحدهم يقول هوايتي المفضلة هي الأكل أو التنفس ! سنضحك ونأخذ ذلك على أنه نكتة طريفة ؛ لأن الأكل أو التفس فعل ضروري ، وكذلك القراءة أمر ضروري لكل إنسان ، بل القراءة أمرٌ يتميز به الإنسان عن باقي المخلوقات ، وهي مظهر من مظاهر الحياة الجوهرية.</a:t>
            </a: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أقوال </a:t>
            </a:r>
            <a:r>
              <a:rPr lang="ar-SA" sz="4400" b="1" smtClean="0">
                <a:solidFill>
                  <a:srgbClr val="000066"/>
                </a:solidFill>
                <a:latin typeface="Times New Roman" pitchFamily="18" charset="0"/>
              </a:rPr>
              <a:t>بعض القراء </a:t>
            </a: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من تاريخنا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4" name="Subtitle 5"/>
          <p:cNvSpPr txBox="1">
            <a:spLocks/>
          </p:cNvSpPr>
          <p:nvPr/>
        </p:nvSpPr>
        <p:spPr>
          <a:xfrm>
            <a:off x="457200" y="1295400"/>
            <a:ext cx="9067800" cy="4343400"/>
          </a:xfrm>
          <a:prstGeom prst="rect">
            <a:avLst/>
          </a:prstGeom>
        </p:spPr>
        <p:txBody>
          <a:bodyPr/>
          <a:lstStyle/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600" b="1" dirty="0" smtClean="0"/>
              <a:t>يحكي أنه قيل لابن المبارك : يا أبا عبد الرحمن لو خرجت فجلست مع أصحابك..قال : إني إذا كنت في المنزل جالست أصحاب رسول الله صلي الله عليه وسلم..يعني </a:t>
            </a:r>
            <a:r>
              <a:rPr lang="ar-EG" sz="2600" b="1" dirty="0" smtClean="0"/>
              <a:t>القراءة.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600" b="1" dirty="0" smtClean="0"/>
              <a:t>وقيل للمأمون: ما ألذ الأشياء؟ قال: التنزه في عقول الرجال</a:t>
            </a:r>
            <a:r>
              <a:rPr lang="ar-EG" sz="2600" b="1" dirty="0" smtClean="0"/>
              <a:t>"-</a:t>
            </a:r>
            <a:r>
              <a:rPr lang="ar-EG" sz="2600" b="1" dirty="0" smtClean="0"/>
              <a:t>يعني قراءة الكتب-.</a:t>
            </a:r>
            <a:endParaRPr lang="ar-EG" sz="2600" b="1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600" b="1" dirty="0" smtClean="0"/>
              <a:t>وقال الإمام ابن </a:t>
            </a:r>
            <a:r>
              <a:rPr lang="ar-EG" sz="2600" b="1" dirty="0" err="1" smtClean="0"/>
              <a:t>الجوزي</a:t>
            </a:r>
            <a:r>
              <a:rPr lang="ar-EG" sz="2600" b="1" dirty="0" smtClean="0"/>
              <a:t> رحمه الله: "وإني أخبر عن حالي: ما أشبع من مطالعة الكتب, وإذا رأيت كتاباً لم أره فكأني وقعت على كنز.. ولو قلت: إني طالعت عشرين ألف مجلد كان أكثر, وأنا بعدُ في الطلب</a:t>
            </a:r>
            <a:r>
              <a:rPr lang="ar-EG" sz="2600" b="1" dirty="0" smtClean="0"/>
              <a:t>".</a:t>
            </a:r>
            <a:endParaRPr lang="ar-EG" sz="2600" b="1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600" b="1" dirty="0" smtClean="0"/>
              <a:t>وعن الحسن </a:t>
            </a:r>
            <a:r>
              <a:rPr lang="ar-EG" sz="2600" b="1" dirty="0" err="1" smtClean="0"/>
              <a:t>اللؤلؤي</a:t>
            </a:r>
            <a:r>
              <a:rPr lang="ar-EG" sz="2600" b="1" dirty="0" smtClean="0"/>
              <a:t> قال: "لقد غبرت لي أربعون عاماً ما قمتُ ولا نمت إلا والكتاب على صدري</a:t>
            </a:r>
            <a:r>
              <a:rPr lang="ar-EG" sz="2600" b="1" dirty="0" smtClean="0"/>
              <a:t>".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600" b="1" dirty="0" smtClean="0"/>
              <a:t>كان الجاحظ </a:t>
            </a:r>
            <a:r>
              <a:rPr lang="ar-EG" sz="2600" b="1" dirty="0" smtClean="0"/>
              <a:t>يكتري </a:t>
            </a:r>
            <a:r>
              <a:rPr lang="ar-EG" sz="2600" b="1" dirty="0" smtClean="0"/>
              <a:t>الدكاكين من الوراقين, ويبيت فيها للنظر في </a:t>
            </a:r>
            <a:r>
              <a:rPr lang="ar-EG" sz="2600" b="1" dirty="0" smtClean="0"/>
              <a:t>الكتب.</a:t>
            </a:r>
            <a:endParaRPr kumimoji="0" lang="ar-SA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14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القراءة مفتاح الحضارة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4" name="Subtitle 5"/>
          <p:cNvSpPr txBox="1">
            <a:spLocks/>
          </p:cNvSpPr>
          <p:nvPr/>
        </p:nvSpPr>
        <p:spPr>
          <a:xfrm>
            <a:off x="457200" y="1371600"/>
            <a:ext cx="9067800" cy="3733800"/>
          </a:xfrm>
          <a:prstGeom prst="rect">
            <a:avLst/>
          </a:prstGeom>
        </p:spPr>
        <p:txBody>
          <a:bodyPr/>
          <a:lstStyle/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800" b="1" dirty="0" smtClean="0"/>
              <a:t>حين سئل فولتير الفيلسوف عمن سيقود الجنس البشري أجاب: الذين يعرفون كيف يقرؤون.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800" b="1" dirty="0" smtClean="0"/>
              <a:t>وسئل الفيلسوف سقراط: كيف تحكم على إنسان؟ فأجاب أسأله: كم كتاباً يقرأ؟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800" b="1" dirty="0" smtClean="0"/>
              <a:t>ويقول المؤرخ البريطاني </a:t>
            </a:r>
            <a:r>
              <a:rPr lang="ar-EG" sz="2800" b="1" dirty="0" err="1" smtClean="0"/>
              <a:t>توينبي</a:t>
            </a:r>
            <a:r>
              <a:rPr lang="ar-EG" sz="2800" b="1" dirty="0" smtClean="0"/>
              <a:t>: إن ارتفاع نسبة قرّاء الكلمة المطبوعة هو الأساس الحضاري لتصنيف البلدان إلى دول متخلفة أو نامية أو متقدمة.</a:t>
            </a:r>
            <a:endParaRPr lang="ar-EG" sz="2800" b="1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ar-EG" sz="2800" b="1" dirty="0" smtClean="0"/>
              <a:t>ويقول الرئيس الأمريكي الثالث </a:t>
            </a:r>
            <a:r>
              <a:rPr lang="ar-EG" sz="2800" b="1" dirty="0" err="1" smtClean="0"/>
              <a:t>جيفرسون</a:t>
            </a:r>
            <a:r>
              <a:rPr lang="ar-EG" sz="2800" b="1" dirty="0" smtClean="0"/>
              <a:t>: إن الذين يقرؤون هم فقط الأحرار ؛ لأن القراءة تطرد الجهل والخرافة.</a:t>
            </a: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14" grpId="0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مصادر مشاكل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533400" y="1905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أنا لست ذكياً ولا أفهم ما أقرأ.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>
              <a:buFont typeface="+mj-lt"/>
              <a:buAutoNum type="arabicPeriod"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مصادر وهمية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القراءة لا ترتبط بالذكاء وأنت محتاج لكثرة التمارين.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ذاكرتي سيئة وضعيفة ولا أستطيع الحفظ.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القضية غير مرتبطة بالحفظ إنما بالاسترجاع.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أنا مشغول يومياً وعملي يأخذ كل وقتي.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5257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خصص 10 دقائق يومياً فقليل دائم خيرٌ من كثير منقطع.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6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مصادر مشاكل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533400" y="1905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أنا أشتكي من قلة المال والدخل.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>
              <a:buFont typeface="+mj-lt"/>
              <a:buAutoNum type="arabicPeriod" startAt="2"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مصادر نفسية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ادخر جزءاً يسيراً لشراء أهم الكتب أو استعر من الآخرين.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رؤية الكتاب تذكرني </a:t>
            </a:r>
            <a:r>
              <a:rPr lang="ar-SA" sz="3600" b="1" dirty="0" err="1" smtClean="0">
                <a:solidFill>
                  <a:srgbClr val="FFFF00"/>
                </a:solidFill>
              </a:rPr>
              <a:t>بالإحباطات</a:t>
            </a:r>
            <a:r>
              <a:rPr lang="ar-SA" sz="3600" b="1" dirty="0" smtClean="0">
                <a:solidFill>
                  <a:srgbClr val="FFFF00"/>
                </a:solidFill>
              </a:rPr>
              <a:t> الدراسية.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حدّث نفسك إيجابياً ، واستمتع أثناء القراءة.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أنا لا أحب رؤية الكتاب ، ولا أتحمل القراءة.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5257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ابدأ بما تحب واقرأ القصص المشوقة وتدرّج.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6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مصادر مشاكل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533400" y="1905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صداع الرأس وكثرة الإرهاق للجسم.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>
              <a:buFont typeface="+mj-lt"/>
              <a:buAutoNum type="arabicPeriod" startAt="3"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مصادر تقنية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الإضاءة الكافية ويفضل النور الأصفر ويكون عن يسارك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قرب المادة المقروءة عن العين وإجهاد العين.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الأفضل بعد العين عن المادة المكتوبة من 30-50سم.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المقعد غير مريح ومرتفع.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5257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ارتفاع المكتب 73-81سم وأعلى من المقعد بـ20سم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6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مصادر مشاكل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533400" y="1905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مشاكل الرقبة والظهر وآلامهما المستمرة.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>
              <a:buFont typeface="+mj-lt"/>
              <a:buAutoNum type="arabicPeriod" startAt="4"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مصادر صحية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عمل التمارين الرياضية واستخدام الكراسي الطبية.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التهاب مفاصل الأقدام.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لابد للقدمين من ملامسة الأرض بالكامل.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تقلص في العضلات وتورم في الأربطة.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5257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لابد من استقامة الظهر وإراحة العضلات.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6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من مشاكل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533400" y="1905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إعادة قراءة النص والرجوع للخلف.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>
              <a:buFont typeface="+mj-lt"/>
              <a:buAutoNum type="arabicPeriod"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التراجع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تقدم وتابع ، وليس بالضرورة أن تفهم كل كلمة.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توهم القارئ أن فهمه يزداد من خلال الرجوع.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الرجوع ليس معناه زيادة الفهم ، بل ثبت العكس.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القراءة بطيئة ومملة ولا أستوعب كثيراً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5257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زد بالتدرج من مهاراتك في القراءة السريعة.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6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مصادر مشاكل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533400" y="1905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عندما أسمع رنين الجوال أترك الكتاب.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>
              <a:buFont typeface="+mj-lt"/>
              <a:buAutoNum type="arabicPeriod" startAt="2"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التشتت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أبعد كل ما يشغلك عنك أثناء القراءة.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كثرة التواريخ والمعلومات تصيبني بحالة تشتت.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رتب المعلومات وارسم لها مخططاً تاريخياً للتذكر.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تشتت البصر بالنظر للصفحة المقابلة أو الجداول.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5257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استخدم غلافاً لتغطية الصفحة أو الجداول.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6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524000" y="457200"/>
            <a:ext cx="65532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rtl="1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من مشاكل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" name="AutoShape 19" descr="OFFISUPP"/>
          <p:cNvSpPr>
            <a:spLocks noChangeArrowheads="1"/>
          </p:cNvSpPr>
          <p:nvPr/>
        </p:nvSpPr>
        <p:spPr bwMode="auto">
          <a:xfrm>
            <a:off x="533400" y="1905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أشعر بمللٍ شديد عند قراءة أي كتاب.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295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>
              <a:buFont typeface="+mj-lt"/>
              <a:buAutoNum type="arabicPeriod" startAt="3"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الدافع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اقرأ تعريفات عن الكاتب ومغامراته لتحبه.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لست متحفزاً عند القراءة.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886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اشترط على نفسك عمل شيء تحبه بعد القراءة.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مكان القراءة لا يدفعني للقراءة ، وهو غير مريح.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5257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اقرأ في الأماكن الممتعة عند الأشجار مثلاً أو الأنهار.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6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تقنيات القراءة الذكية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2438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/>
            </a:pPr>
            <a:r>
              <a:rPr lang="ar-SA" sz="3600" b="1" dirty="0" smtClean="0">
                <a:solidFill>
                  <a:srgbClr val="FFFF00"/>
                </a:solidFill>
              </a:rPr>
              <a:t>التحديد الدقيق.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3276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 startAt="2"/>
            </a:pPr>
            <a:r>
              <a:rPr lang="ar-SA" sz="3600" b="1" dirty="0" smtClean="0">
                <a:solidFill>
                  <a:srgbClr val="FFFF00"/>
                </a:solidFill>
              </a:rPr>
              <a:t>الاكتشاف والربط.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4114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>
              <a:buFont typeface="+mj-lt"/>
              <a:buAutoNum type="arabicPeriod" startAt="3"/>
            </a:pPr>
            <a:r>
              <a:rPr lang="ar-SA" sz="3600" b="1" dirty="0" smtClean="0">
                <a:solidFill>
                  <a:srgbClr val="FFFF00"/>
                </a:solidFill>
              </a:rPr>
              <a:t>التدوين والتركيز.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953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>
              <a:buFont typeface="+mj-lt"/>
              <a:buAutoNum type="arabicPeriod" startAt="4"/>
            </a:pPr>
            <a:r>
              <a:rPr lang="ar-SA" sz="3200" b="1" dirty="0" smtClean="0">
                <a:solidFill>
                  <a:srgbClr val="FFFF00"/>
                </a:solidFill>
              </a:rPr>
              <a:t>الخرائط.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295400"/>
            <a:ext cx="9067800" cy="609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800" b="1" dirty="0" smtClean="0"/>
              <a:t>السبب الرئيس لنجاح كثير من المبدعين قدرتهم على استيعاب ما يقرؤون ، وقدرتهم على الاسترجاع وللاستيعاب تقنيات منها: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8" grpId="0" animBg="1" autoUpdateAnimBg="0"/>
      <p:bldP spid="10" grpId="0" animBg="1" autoUpdateAnimBg="0"/>
      <p:bldP spid="12" grpId="0" animBg="1" autoUpdateAnimBg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التحديد الدقيق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12192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تحديد الهدف: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23622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تحديد السرعة: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3581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تحديد المعرفة: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5105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200" b="1" dirty="0" smtClean="0">
                <a:solidFill>
                  <a:srgbClr val="FFFF00"/>
                </a:solidFill>
              </a:rPr>
              <a:t>تحديد الخطة: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828800"/>
            <a:ext cx="9067800" cy="5334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700" b="1" dirty="0" smtClean="0"/>
              <a:t>لماذا أقرأ هذا الشيء؟ حدد هدفك فعندما لا تدرك الهدف ستبقى غير مهيأ للقراءة.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81000" y="2971800"/>
            <a:ext cx="9067800" cy="609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600" b="1" dirty="0" smtClean="0"/>
              <a:t>ينبغي عليك أن تأخذ في الحسبان السرعة التي يجب أن تقرأ بها كلم  مادة على </a:t>
            </a:r>
            <a:r>
              <a:rPr lang="ar-SA" sz="2600" b="1" dirty="0" err="1" smtClean="0"/>
              <a:t>حدة</a:t>
            </a:r>
            <a:r>
              <a:rPr lang="ar-SA" sz="2600" b="1" dirty="0" smtClean="0"/>
              <a:t>.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4191000"/>
            <a:ext cx="9067800" cy="838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600" b="1" dirty="0" smtClean="0"/>
              <a:t>بتحديد المعلومات عن الكاتب وأسباب التأليف وتعريف مبسط للكتاب ومعرفتك السابقة بموضوعه ، وما العلومات الجديدة التي سأستفيدها بعد القراءة.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81000" y="5791200"/>
            <a:ext cx="9067800" cy="6096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600" b="1" dirty="0" smtClean="0"/>
              <a:t>	بوضع خطة فيها وقت البدء والانتهاء ، مع توزيع أقسام الكتاب عليها.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8" grpId="0" animBg="1" autoUpdateAnimBg="0"/>
      <p:bldP spid="11" grpId="0" animBg="1" autoUpdateAnimBg="0"/>
      <p:bldP spid="12" grpId="0" animBg="1" autoUpdateAnimBg="0"/>
      <p:bldP spid="13" grpId="0"/>
      <p:bldP spid="14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الاكتشاف والربط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304800" y="12192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اكتشاف الأفكار الرئيسة: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304800" y="32004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اكتشاف الأفكار الثانوية: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828800"/>
            <a:ext cx="9067800" cy="14478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700" b="1" dirty="0" smtClean="0"/>
              <a:t>معرفتك بنوع المادة المكتوبة يساعدك في معرفة موقع الفكرة الأساسية ، فالنص الذي يعطي معلومات علمية كثيراً ما تأتي الجملة الرئيسية في بداية الفقرة ، أما مادة المتعة والتسلية فغالباً ما تأتي المعلومة الأساسية في آخر الفقرة.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886200"/>
            <a:ext cx="9067800" cy="838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600" b="1" dirty="0" smtClean="0"/>
              <a:t>المعلومات الفرعية هي مجموعة من التفاصيل ذات الطابع المشوق لا تؤثر على الأفكار الرئيسة ، ولا تكون ذات أهمية فيما يتعلق بالأحداث.</a:t>
            </a:r>
          </a:p>
        </p:txBody>
      </p:sp>
      <p:sp>
        <p:nvSpPr>
          <p:cNvPr id="15" name="AutoShape 19" descr="OFFISUPP"/>
          <p:cNvSpPr>
            <a:spLocks noChangeArrowheads="1"/>
          </p:cNvSpPr>
          <p:nvPr/>
        </p:nvSpPr>
        <p:spPr bwMode="auto">
          <a:xfrm>
            <a:off x="304800" y="4724400"/>
            <a:ext cx="90678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000" b="1" dirty="0" smtClean="0">
                <a:solidFill>
                  <a:srgbClr val="FFFF00"/>
                </a:solidFill>
              </a:rPr>
              <a:t>هناك ثلاث طرق للربط: الخط الزمني ، الرسم الشجري ، الرسم البياني</a:t>
            </a:r>
            <a:endParaRPr lang="en-US" sz="3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11" grpId="0" animBg="1" autoUpdateAnimBg="0"/>
      <p:bldP spid="13" grpId="0"/>
      <p:bldP spid="16" grpId="0"/>
      <p:bldP spid="15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التدوين والتركيز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1066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إمساك القلم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2971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معركة النص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419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200" b="1" dirty="0" smtClean="0">
                <a:solidFill>
                  <a:srgbClr val="FFFF00"/>
                </a:solidFill>
              </a:rPr>
              <a:t>التركيز والتثبيت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676400"/>
            <a:ext cx="9067800" cy="12954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700" b="1" dirty="0" smtClean="0"/>
              <a:t>لكي تكون واثقاً من أنك لا تقوم بالقراءة بطريقة عشوائية قم بوضع قلم في يدك ، ومن ثم قم بتدوين الفكرة الرئيسة لهذا الجزء ، وعندما تصل إلى أي أمر يتعلق بتلك الفكرة ضح تحته خط ، وبعد ذلك قم بإحاطة الحقائق التي تحتاجها.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581400"/>
            <a:ext cx="9067800" cy="7620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600" b="1" dirty="0" smtClean="0"/>
              <a:t>أفضل القراء هم الذين يخوضون معركة مع النص ، وأمساك القلم وتتبع الأفكار واستخراج التفاصيل ذات الأهمية ، وهم يدونون يحاولوا حفظ كل ما يهمهم.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81000" y="5029200"/>
            <a:ext cx="9067800" cy="1219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600" b="1" dirty="0" smtClean="0"/>
              <a:t>معظم الوقت الذي تقضيه في القراءة يرجع إلى الطريقة التي تستخدم بها عينيك ، فأبطا الناس هم الذين يركزون نظرهم في كل كلمة تقريباً بينما الأسرع هم الذين 	يقفون من مرة إلى مرتين في السطر الواحد.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11" grpId="0" animBg="1" autoUpdateAnimBg="0"/>
      <p:bldP spid="12" grpId="0" animBg="1" autoUpdateAnimBg="0"/>
      <p:bldP spid="13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الخرائط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7" name="AutoShape 19" descr="OFFISUPP"/>
          <p:cNvSpPr>
            <a:spLocks noChangeArrowheads="1"/>
          </p:cNvSpPr>
          <p:nvPr/>
        </p:nvSpPr>
        <p:spPr bwMode="auto">
          <a:xfrm>
            <a:off x="533400" y="1066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رؤية الأشكال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28956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600" b="1" dirty="0" smtClean="0">
                <a:solidFill>
                  <a:srgbClr val="FFFF00"/>
                </a:solidFill>
              </a:rPr>
              <a:t>بناء الموضوع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5720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200" b="1" dirty="0" smtClean="0">
                <a:solidFill>
                  <a:srgbClr val="FFFF00"/>
                </a:solidFill>
              </a:rPr>
              <a:t>التركيز والتثبيت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676400"/>
            <a:ext cx="9067800" cy="12954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400" b="1" dirty="0" smtClean="0"/>
              <a:t>من المهم العناية بالرسوم البيانية أو الجداول أو الصور ؛ فدائماً ما تكون الغاية من هذه الرسوم إعطاء فكرة واضحة لأمر هامٍ ، ويجب قراءة ما يرد تحت هذه الرسوم من إيضاح وشروح أو مفاتيح خاصة بها.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429000"/>
            <a:ext cx="9067800" cy="11430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400" b="1" dirty="0" smtClean="0"/>
              <a:t>غالباً في بداية كل فقرة تكوّن الجمل الأولى الملامح الأساسية للقصة ؛ ولذلك قم بتحديد النقطة الأساسية لكل فقرة ، ثم قم بكتابة تلك الفقرة في الهامش وهكذا إذا قمت بترتيب تسلسلي لتعليقاتك فإن ذلك سيمدك بخارطة للموضوع.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81000" y="5029200"/>
            <a:ext cx="9067800" cy="12192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600" b="1" dirty="0" smtClean="0"/>
              <a:t>ا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81000" y="5105400"/>
            <a:ext cx="9067800" cy="76200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ar-SA" sz="2400" b="1" dirty="0" smtClean="0"/>
              <a:t>الخريطة الذهنية هي القيام بترتيب النقاط بنفس الترتيب الذي اعتمده الكاتب ، فبه تعرف كيفية بناء الكاتب للموضوع مما يساعدك في كشف نقاط الضعف لذلك الموضوع.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7" grpId="0" animBg="1" autoUpdateAnimBg="0"/>
      <p:bldP spid="11" grpId="0" animBg="1" autoUpdateAnimBg="0"/>
      <p:bldP spid="12" grpId="0" animBg="1" autoUpdateAnimBg="0"/>
      <p:bldP spid="13" grpId="0"/>
      <p:bldP spid="16" grpId="0"/>
      <p:bldP spid="1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5228</TotalTime>
  <Words>1096</Words>
  <Application>Microsoft Office PowerPoint</Application>
  <PresentationFormat>A4 Paper (210x297 mm)‎</PresentationFormat>
  <Paragraphs>138</Paragraphs>
  <Slides>18</Slides>
  <Notes>18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المحاضرة الحاديةعشرة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السراج</cp:lastModifiedBy>
  <cp:revision>341</cp:revision>
  <dcterms:created xsi:type="dcterms:W3CDTF">2009-10-14T19:14:34Z</dcterms:created>
  <dcterms:modified xsi:type="dcterms:W3CDTF">2010-12-03T20:15:38Z</dcterms:modified>
</cp:coreProperties>
</file>